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93455" r:id="rId4"/>
  </p:sldMasterIdLst>
  <p:notesMasterIdLst>
    <p:notesMasterId r:id="rId46"/>
  </p:notesMasterIdLst>
  <p:handoutMasterIdLst>
    <p:handoutMasterId r:id="rId47"/>
  </p:handoutMasterIdLst>
  <p:sldIdLst>
    <p:sldId id="258" r:id="rId5"/>
    <p:sldId id="1672" r:id="rId6"/>
    <p:sldId id="1664" r:id="rId7"/>
    <p:sldId id="260" r:id="rId8"/>
    <p:sldId id="292" r:id="rId9"/>
    <p:sldId id="293" r:id="rId10"/>
    <p:sldId id="262" r:id="rId11"/>
    <p:sldId id="261" r:id="rId12"/>
    <p:sldId id="1671" r:id="rId13"/>
    <p:sldId id="298" r:id="rId14"/>
    <p:sldId id="266" r:id="rId15"/>
    <p:sldId id="265" r:id="rId16"/>
    <p:sldId id="267" r:id="rId17"/>
    <p:sldId id="268" r:id="rId18"/>
    <p:sldId id="301" r:id="rId19"/>
    <p:sldId id="1662" r:id="rId20"/>
    <p:sldId id="300" r:id="rId21"/>
    <p:sldId id="271" r:id="rId22"/>
    <p:sldId id="272" r:id="rId23"/>
    <p:sldId id="273" r:id="rId24"/>
    <p:sldId id="274" r:id="rId25"/>
    <p:sldId id="299" r:id="rId26"/>
    <p:sldId id="281" r:id="rId27"/>
    <p:sldId id="282" r:id="rId28"/>
    <p:sldId id="283" r:id="rId29"/>
    <p:sldId id="1666" r:id="rId30"/>
    <p:sldId id="284" r:id="rId31"/>
    <p:sldId id="285" r:id="rId32"/>
    <p:sldId id="275" r:id="rId33"/>
    <p:sldId id="276" r:id="rId34"/>
    <p:sldId id="278" r:id="rId35"/>
    <p:sldId id="1659" r:id="rId36"/>
    <p:sldId id="1634" r:id="rId37"/>
    <p:sldId id="1663" r:id="rId38"/>
    <p:sldId id="305" r:id="rId39"/>
    <p:sldId id="1667" r:id="rId40"/>
    <p:sldId id="287" r:id="rId41"/>
    <p:sldId id="289" r:id="rId42"/>
    <p:sldId id="1665" r:id="rId43"/>
    <p:sldId id="1670" r:id="rId44"/>
    <p:sldId id="306" r:id="rId4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FF"/>
    <a:srgbClr val="0091B3"/>
    <a:srgbClr val="D9E9F8"/>
    <a:srgbClr val="19A0DA"/>
    <a:srgbClr val="FFFFFF"/>
    <a:srgbClr val="9E9E9E"/>
    <a:srgbClr val="818181"/>
    <a:srgbClr val="6A6A6A"/>
    <a:srgbClr val="413887"/>
    <a:srgbClr val="D2D1D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471" autoAdjust="0"/>
    <p:restoredTop sz="86399"/>
  </p:normalViewPr>
  <p:slideViewPr>
    <p:cSldViewPr snapToGrid="0" snapToObjects="1">
      <p:cViewPr varScale="1">
        <p:scale>
          <a:sx n="73" d="100"/>
          <a:sy n="73" d="100"/>
        </p:scale>
        <p:origin x="60" y="164"/>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49" d="100"/>
        <a:sy n="149" d="100"/>
      </p:scale>
      <p:origin x="0" y="0"/>
    </p:cViewPr>
  </p:sorterViewPr>
  <p:notesViewPr>
    <p:cSldViewPr snapToGrid="0" snapToObjects="1">
      <p:cViewPr varScale="1">
        <p:scale>
          <a:sx n="66" d="100"/>
          <a:sy n="66" d="100"/>
        </p:scale>
        <p:origin x="3134" y="2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17D7AC0-A09A-4142-B0D3-D7E1C5293B2F}" type="datetimeFigureOut">
              <a:rPr lang="en-US" smtClean="0"/>
              <a:t>11/23/2021</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7AABF47-A4B1-DE40-8147-1BDCC4DBE3E4}" type="slidenum">
              <a:rPr lang="en-US" smtClean="0"/>
              <a:t>‹#›</a:t>
            </a:fld>
            <a:endParaRPr lang="en-US" dirty="0"/>
          </a:p>
        </p:txBody>
      </p:sp>
    </p:spTree>
    <p:extLst>
      <p:ext uri="{BB962C8B-B14F-4D97-AF65-F5344CB8AC3E}">
        <p14:creationId xmlns:p14="http://schemas.microsoft.com/office/powerpoint/2010/main" val="157790789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F6365F-0415-6D48-9A2A-CA8699E0C7F7}" type="datetimeFigureOut">
              <a:rPr lang="en-US" smtClean="0"/>
              <a:t>11/23/2021</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7ECDA9-114F-0845-8D16-1C67312E039E}" type="slidenum">
              <a:rPr lang="en-US" smtClean="0"/>
              <a:t>‹#›</a:t>
            </a:fld>
            <a:endParaRPr lang="en-US" dirty="0"/>
          </a:p>
        </p:txBody>
      </p:sp>
    </p:spTree>
    <p:extLst>
      <p:ext uri="{BB962C8B-B14F-4D97-AF65-F5344CB8AC3E}">
        <p14:creationId xmlns:p14="http://schemas.microsoft.com/office/powerpoint/2010/main" val="38575410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5612AD-0816-F149-8B52-79DBD01032CD}" type="slidenum">
              <a:rPr lang="en-US" smtClean="0"/>
              <a:t>10</a:t>
            </a:fld>
            <a:endParaRPr lang="en-US" dirty="0"/>
          </a:p>
        </p:txBody>
      </p:sp>
    </p:spTree>
    <p:extLst>
      <p:ext uri="{BB962C8B-B14F-4D97-AF65-F5344CB8AC3E}">
        <p14:creationId xmlns:p14="http://schemas.microsoft.com/office/powerpoint/2010/main" val="27397241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5B99C0-93EE-3644-9E67-B40389B8A331}" type="slidenum">
              <a:rPr lang="en-US" smtClean="0"/>
              <a:t>18</a:t>
            </a:fld>
            <a:endParaRPr lang="en-US" dirty="0"/>
          </a:p>
        </p:txBody>
      </p:sp>
    </p:spTree>
    <p:extLst>
      <p:ext uri="{BB962C8B-B14F-4D97-AF65-F5344CB8AC3E}">
        <p14:creationId xmlns:p14="http://schemas.microsoft.com/office/powerpoint/2010/main" val="20950297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48650">
              <a:defRPr/>
            </a:pPr>
            <a:r>
              <a:rPr lang="en-US" dirty="0"/>
              <a:t>The RAC continues to focus the majority of efforts toward adoption of CMS evidence-based coverage policies and site-of-service issues (e.g. identifying overpayments).  CERT audits are aimed at measuring improper payments.  ZPICs target potential fraud in the Medicare program and can audit the integrity of </a:t>
            </a:r>
            <a:r>
              <a:rPr lang="en-US" u="sng" dirty="0"/>
              <a:t>all </a:t>
            </a:r>
            <a:r>
              <a:rPr lang="en-US" dirty="0"/>
              <a:t>Medicare claims for a particular provider with both pre- and post-pay audits.  While ZPIC audits are similar in many ways to other CMS audits currently being performed nationwide they do differ in one very important aspect – potential Medicare fraud implications. Another difference is that when auditors arrive at your place</a:t>
            </a:r>
            <a:r>
              <a:rPr lang="en-US" baseline="0" dirty="0"/>
              <a:t> of business </a:t>
            </a:r>
            <a:r>
              <a:rPr lang="en-US" dirty="0"/>
              <a:t>they will come armed with information. Instead of random audits, ZPICs will have information in hand, and they will know exactly what they want to zero in on.  Essentially, if you are being audited, it is because the ZPICs MAY already have evidence that there is a problem with your billing.  What does this information mean for facilities that are within one of these zones?  Consequences of a ZPIC review include payment denials, recoupment of overpayments, and referral to other law enforcement agencies. Because ZPICs can refer cases to the Department of Justice, Office of Inspector General, or other law enforcement agencies, a ZPIC review may only be the first step in a long legal battle.</a:t>
            </a:r>
          </a:p>
          <a:p>
            <a:endParaRPr lang="en-US" dirty="0"/>
          </a:p>
          <a:p>
            <a:r>
              <a:rPr lang="en-US" dirty="0"/>
              <a:t> </a:t>
            </a:r>
          </a:p>
          <a:p>
            <a:endParaRPr lang="en-US" dirty="0"/>
          </a:p>
        </p:txBody>
      </p:sp>
      <p:sp>
        <p:nvSpPr>
          <p:cNvPr id="4" name="Slide Number Placeholder 3"/>
          <p:cNvSpPr>
            <a:spLocks noGrp="1"/>
          </p:cNvSpPr>
          <p:nvPr>
            <p:ph type="sldNum" sz="quarter" idx="10"/>
          </p:nvPr>
        </p:nvSpPr>
        <p:spPr/>
        <p:txBody>
          <a:bodyPr/>
          <a:lstStyle/>
          <a:p>
            <a:fld id="{6F5612AD-0816-F149-8B52-79DBD01032CD}" type="slidenum">
              <a:rPr lang="en-US" smtClean="0"/>
              <a:t>19</a:t>
            </a:fld>
            <a:endParaRPr lang="en-US" dirty="0"/>
          </a:p>
        </p:txBody>
      </p:sp>
    </p:spTree>
    <p:extLst>
      <p:ext uri="{BB962C8B-B14F-4D97-AF65-F5344CB8AC3E}">
        <p14:creationId xmlns:p14="http://schemas.microsoft.com/office/powerpoint/2010/main" val="5877496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Working with pharmacy benefit managers (PBMs) can be a frustrating experience for pharmacies. The PBM possesses the pharmacy’s money. If the PBM does not pay the pharmacy, the pharmacy is harmed, regardless of whether the PBM has the right to withhold money. </a:t>
            </a:r>
          </a:p>
          <a:p>
            <a:endParaRPr lang="en-US" dirty="0"/>
          </a:p>
        </p:txBody>
      </p:sp>
      <p:sp>
        <p:nvSpPr>
          <p:cNvPr id="4" name="Slide Number Placeholder 3"/>
          <p:cNvSpPr>
            <a:spLocks noGrp="1"/>
          </p:cNvSpPr>
          <p:nvPr>
            <p:ph type="sldNum" sz="quarter" idx="5"/>
          </p:nvPr>
        </p:nvSpPr>
        <p:spPr/>
        <p:txBody>
          <a:bodyPr/>
          <a:lstStyle/>
          <a:p>
            <a:fld id="{427ECDA9-114F-0845-8D16-1C67312E039E}" type="slidenum">
              <a:rPr lang="en-US" smtClean="0"/>
              <a:t>23</a:t>
            </a:fld>
            <a:endParaRPr lang="en-US" dirty="0"/>
          </a:p>
        </p:txBody>
      </p:sp>
    </p:spTree>
    <p:extLst>
      <p:ext uri="{BB962C8B-B14F-4D97-AF65-F5344CB8AC3E}">
        <p14:creationId xmlns:p14="http://schemas.microsoft.com/office/powerpoint/2010/main" val="37799933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SO</a:t>
            </a:r>
            <a:r>
              <a:rPr lang="en-US" baseline="0" dirty="0"/>
              <a:t> -- </a:t>
            </a:r>
            <a:r>
              <a:rPr lang="en-US" sz="1200" i="1" kern="1200" dirty="0">
                <a:solidFill>
                  <a:schemeClr val="tx1"/>
                </a:solidFill>
                <a:effectLst/>
                <a:latin typeface="+mn-lt"/>
                <a:ea typeface="+mn-ea"/>
                <a:cs typeface="+mn-cs"/>
              </a:rPr>
              <a:t>The pharmacy’s mind-set should be “Let’s solve the problem” in advance rather than being defensive and attempting to “win the argument” with a PBM audit.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427ECDA9-114F-0845-8D16-1C67312E039E}" type="slidenum">
              <a:rPr lang="en-US" smtClean="0"/>
              <a:t>24</a:t>
            </a:fld>
            <a:endParaRPr lang="en-US" dirty="0"/>
          </a:p>
        </p:txBody>
      </p:sp>
    </p:spTree>
    <p:extLst>
      <p:ext uri="{BB962C8B-B14F-4D97-AF65-F5344CB8AC3E}">
        <p14:creationId xmlns:p14="http://schemas.microsoft.com/office/powerpoint/2010/main" val="35790287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17747" y="227130"/>
            <a:ext cx="7890226" cy="1073192"/>
          </a:xfrm>
        </p:spPr>
        <p:txBody>
          <a:bodyPr lIns="0" tIns="0" rIns="0" bIns="0" anchor="b">
            <a:normAutofit/>
          </a:bodyPr>
          <a:lstStyle>
            <a:lvl1pPr algn="l">
              <a:defRPr sz="2700" b="1">
                <a:solidFill>
                  <a:srgbClr val="0091B3"/>
                </a:solidFill>
              </a:defRPr>
            </a:lvl1pPr>
          </a:lstStyle>
          <a:p>
            <a:r>
              <a:rPr lang="en-US" dirty="0"/>
              <a:t>Click to edit Master title style</a:t>
            </a:r>
          </a:p>
        </p:txBody>
      </p:sp>
      <p:sp>
        <p:nvSpPr>
          <p:cNvPr id="3" name="Subtitle 2"/>
          <p:cNvSpPr>
            <a:spLocks noGrp="1"/>
          </p:cNvSpPr>
          <p:nvPr>
            <p:ph type="subTitle" idx="1"/>
          </p:nvPr>
        </p:nvSpPr>
        <p:spPr>
          <a:xfrm>
            <a:off x="717747" y="1554917"/>
            <a:ext cx="7890226" cy="1004195"/>
          </a:xfrm>
        </p:spPr>
        <p:txBody>
          <a:bodyPr lIns="0" tIns="0" rIns="0" bIns="0">
            <a:normAutofit/>
          </a:bodyPr>
          <a:lstStyle>
            <a:lvl1pPr marL="0" indent="0" algn="l">
              <a:buNone/>
              <a:defRPr sz="2000">
                <a:solidFill>
                  <a:srgbClr val="6A6A6A"/>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6844502" y="224281"/>
            <a:ext cx="2133600" cy="273844"/>
          </a:xfrm>
          <a:prstGeom prst="rect">
            <a:avLst/>
          </a:prstGeom>
        </p:spPr>
        <p:txBody>
          <a:bodyPr/>
          <a:lstStyle>
            <a:lvl1pPr algn="r">
              <a:defRPr sz="1000">
                <a:solidFill>
                  <a:srgbClr val="9E9E9E"/>
                </a:solidFill>
                <a:latin typeface="Arial"/>
                <a:cs typeface="Arial"/>
              </a:defRPr>
            </a:lvl1pPr>
          </a:lstStyle>
          <a:p>
            <a:endParaRPr lang="en-US" dirty="0"/>
          </a:p>
        </p:txBody>
      </p:sp>
      <p:pic>
        <p:nvPicPr>
          <p:cNvPr id="6" name="Picture 5">
            <a:extLst>
              <a:ext uri="{FF2B5EF4-FFF2-40B4-BE49-F238E27FC236}">
                <a16:creationId xmlns:a16="http://schemas.microsoft.com/office/drawing/2014/main" id="{AA6CE620-C536-48F9-8038-A0C775C32AEB}"/>
              </a:ext>
            </a:extLst>
          </p:cNvPr>
          <p:cNvPicPr>
            <a:picLocks noChangeAspect="1"/>
          </p:cNvPicPr>
          <p:nvPr userDrawn="1"/>
        </p:nvPicPr>
        <p:blipFill>
          <a:blip r:embed="rId2"/>
          <a:srcRect/>
          <a:stretch/>
        </p:blipFill>
        <p:spPr>
          <a:xfrm>
            <a:off x="0" y="-24178"/>
            <a:ext cx="9144000" cy="315468"/>
          </a:xfrm>
          <a:prstGeom prst="rect">
            <a:avLst/>
          </a:prstGeom>
        </p:spPr>
      </p:pic>
    </p:spTree>
    <p:extLst>
      <p:ext uri="{BB962C8B-B14F-4D97-AF65-F5344CB8AC3E}">
        <p14:creationId xmlns:p14="http://schemas.microsoft.com/office/powerpoint/2010/main" val="172835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48502" y="546223"/>
            <a:ext cx="8229600" cy="857250"/>
          </a:xfrm>
        </p:spPr>
        <p:txBody>
          <a:bodyPr/>
          <a:lstStyle/>
          <a:p>
            <a:r>
              <a:rPr lang="en-US"/>
              <a:t>Click to edit Master title style</a:t>
            </a:r>
          </a:p>
        </p:txBody>
      </p:sp>
      <p:sp>
        <p:nvSpPr>
          <p:cNvPr id="3" name="Vertical Text Placeholder 2"/>
          <p:cNvSpPr>
            <a:spLocks noGrp="1"/>
          </p:cNvSpPr>
          <p:nvPr>
            <p:ph type="body" orient="vert" idx="1" hasCustomPrompt="1"/>
          </p:nvPr>
        </p:nvSpPr>
        <p:spPr>
          <a:xfrm>
            <a:off x="448502" y="1540395"/>
            <a:ext cx="8229600" cy="3394472"/>
          </a:xfrm>
        </p:spPr>
        <p:txBody>
          <a:bodyPr vert="eaVert"/>
          <a:lstStyle>
            <a:lvl1pPr>
              <a:buClr>
                <a:srgbClr val="19A0DA"/>
              </a:buClr>
              <a:defRPr/>
            </a:lvl1pPr>
            <a:lvl2pPr>
              <a:buClr>
                <a:srgbClr val="19A0DA"/>
              </a:buClr>
              <a:defRPr/>
            </a:lvl2pPr>
            <a:lvl3pPr>
              <a:buClr>
                <a:srgbClr val="19A0DA"/>
              </a:buClr>
              <a:defRPr/>
            </a:lvl3pPr>
            <a:lvl4pPr>
              <a:buClr>
                <a:srgbClr val="19A0DA"/>
              </a:buClr>
              <a:defRPr/>
            </a:lvl4pPr>
            <a:lvl5pPr>
              <a:buClr>
                <a:srgbClr val="19A0DA"/>
              </a:buClr>
              <a:defRPr/>
            </a:lvl5pPr>
          </a:lstStyle>
          <a:p>
            <a:pPr lvl="0"/>
            <a:r>
              <a:rPr lang="en-US" dirty="0"/>
              <a:t>Edit Master text styles</a:t>
            </a:r>
          </a:p>
          <a:p>
            <a:pPr lvl="1"/>
            <a:r>
              <a:rPr lang="en-US" dirty="0"/>
              <a:t>Second level</a:t>
            </a:r>
          </a:p>
          <a:p>
            <a:pPr lvl="2"/>
            <a:r>
              <a:rPr lang="en-US" dirty="0"/>
              <a:t>Third level</a:t>
            </a:r>
          </a:p>
          <a:p>
            <a:pPr lvl="3"/>
            <a:r>
              <a:rPr lang="en-US" dirty="0" err="1"/>
              <a:t>Fourh</a:t>
            </a:r>
            <a:r>
              <a:rPr lang="en-US" dirty="0"/>
              <a:t> level</a:t>
            </a:r>
          </a:p>
          <a:p>
            <a:pPr lvl="4"/>
            <a:r>
              <a:rPr lang="en-US" dirty="0"/>
              <a:t>Fifth level</a:t>
            </a:r>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3723317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5394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553949"/>
            <a:ext cx="6019800" cy="4388644"/>
          </a:xfrm>
        </p:spPr>
        <p:txBody>
          <a:bodyPr vert="eaVert"/>
          <a:lstStyle>
            <a:lvl1pPr>
              <a:buClr>
                <a:srgbClr val="19A0DA"/>
              </a:buClr>
              <a:defRPr/>
            </a:lvl1pPr>
            <a:lvl2pPr>
              <a:buClr>
                <a:srgbClr val="19A0DA"/>
              </a:buClr>
              <a:defRPr/>
            </a:lvl2pPr>
            <a:lvl3pPr>
              <a:buClr>
                <a:srgbClr val="19A0DA"/>
              </a:buClr>
              <a:defRPr/>
            </a:lvl3pPr>
            <a:lvl4pPr>
              <a:buClr>
                <a:srgbClr val="19A0DA"/>
              </a:buClr>
              <a:defRPr/>
            </a:lvl4pPr>
            <a:lvl5pPr>
              <a:buClr>
                <a:srgbClr val="19A0DA"/>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2417996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hasCustomPrompt="1"/>
          </p:nvPr>
        </p:nvSpPr>
        <p:spPr/>
        <p:txBody>
          <a:bodyPr/>
          <a:lstStyle>
            <a:lvl1pPr>
              <a:buClr>
                <a:srgbClr val="19A0DA"/>
              </a:buClr>
              <a:defRPr/>
            </a:lvl1pPr>
            <a:lvl2pPr>
              <a:buClr>
                <a:srgbClr val="19A0DA"/>
              </a:buClr>
              <a:defRPr/>
            </a:lvl2pPr>
            <a:lvl3pPr>
              <a:buClr>
                <a:srgbClr val="19A0DA"/>
              </a:buClr>
              <a:defRPr/>
            </a:lvl3pPr>
            <a:lvl4pPr>
              <a:buClr>
                <a:srgbClr val="19A0DA"/>
              </a:buClr>
              <a:defRPr/>
            </a:lvl4pPr>
            <a:lvl5pPr>
              <a:buClr>
                <a:srgbClr val="19A0DA"/>
              </a:buClr>
              <a:defRPr/>
            </a:lvl5pPr>
          </a:lstStyle>
          <a:p>
            <a:pPr marL="274320" marR="0" lvl="0" indent="-274320" algn="l" defTabSz="457200" rtl="0" eaLnBrk="1" fontAlgn="auto" latinLnBrk="0" hangingPunct="1">
              <a:lnSpc>
                <a:spcPct val="90000"/>
              </a:lnSpc>
              <a:spcBef>
                <a:spcPct val="20000"/>
              </a:spcBef>
              <a:spcAft>
                <a:spcPts val="0"/>
              </a:spcAft>
              <a:buClr>
                <a:srgbClr val="0091B3"/>
              </a:buClr>
              <a:buSzPct val="120000"/>
              <a:buFont typeface="ArialMT" charset="0"/>
              <a:buChar char="›"/>
              <a:tabLst/>
              <a:defRPr/>
            </a:pPr>
            <a:r>
              <a:rPr kumimoji="0" lang="en-US" sz="2800" b="0" i="0" u="none" strike="noStrike" kern="1200" cap="none" spc="0" normalizeH="0" baseline="0" noProof="0" dirty="0">
                <a:ln>
                  <a:noFill/>
                </a:ln>
                <a:solidFill>
                  <a:prstClr val="black">
                    <a:lumMod val="75000"/>
                    <a:lumOff val="25000"/>
                  </a:prstClr>
                </a:solidFill>
                <a:effectLst/>
                <a:uLnTx/>
                <a:uFillTx/>
                <a:latin typeface="Roboto" panose="02000000000000000000" pitchFamily="2" charset="0"/>
                <a:ea typeface="Roboto" panose="02000000000000000000" pitchFamily="2" charset="0"/>
                <a:cs typeface="Arial"/>
              </a:rPr>
              <a:t>Edit Master text styles</a:t>
            </a:r>
          </a:p>
          <a:p>
            <a:pPr marL="742950" marR="0" lvl="1" indent="-285750" algn="l" defTabSz="457200" rtl="0" eaLnBrk="1" fontAlgn="auto" latinLnBrk="0" hangingPunct="1">
              <a:lnSpc>
                <a:spcPct val="90000"/>
              </a:lnSpc>
              <a:spcBef>
                <a:spcPct val="20000"/>
              </a:spcBef>
              <a:spcAft>
                <a:spcPts val="0"/>
              </a:spcAft>
              <a:buClr>
                <a:srgbClr val="0091B3"/>
              </a:buClr>
              <a:buSzTx/>
              <a:buFont typeface="Wingdings" charset="2"/>
              <a:buChar char="§"/>
              <a:tabLst/>
              <a:defRPr/>
            </a:pPr>
            <a:r>
              <a:rPr kumimoji="0" lang="en-US" sz="2400" b="0" i="0" u="none" strike="noStrike" kern="1200" cap="none" spc="0" normalizeH="0" baseline="0" noProof="0" dirty="0">
                <a:ln>
                  <a:noFill/>
                </a:ln>
                <a:solidFill>
                  <a:prstClr val="black">
                    <a:lumMod val="75000"/>
                    <a:lumOff val="25000"/>
                  </a:prstClr>
                </a:solidFill>
                <a:effectLst/>
                <a:uLnTx/>
                <a:uFillTx/>
                <a:latin typeface="Roboto" panose="02000000000000000000" pitchFamily="2" charset="0"/>
                <a:ea typeface="Roboto" panose="02000000000000000000" pitchFamily="2" charset="0"/>
                <a:cs typeface="Arial"/>
              </a:rPr>
              <a:t>Second level</a:t>
            </a:r>
          </a:p>
          <a:p>
            <a:pPr marL="1143000" marR="0" lvl="2" indent="-228600" algn="l" defTabSz="457200" rtl="0" eaLnBrk="1" fontAlgn="auto" latinLnBrk="0" hangingPunct="1">
              <a:lnSpc>
                <a:spcPct val="90000"/>
              </a:lnSpc>
              <a:spcBef>
                <a:spcPct val="20000"/>
              </a:spcBef>
              <a:spcAft>
                <a:spcPts val="0"/>
              </a:spcAft>
              <a:buClr>
                <a:srgbClr val="0091B3"/>
              </a:buClr>
              <a:buSzTx/>
              <a:buFont typeface="Arial"/>
              <a:buChar char="•"/>
              <a:tabLst/>
              <a:defRPr/>
            </a:pPr>
            <a:r>
              <a:rPr kumimoji="0" lang="en-US" sz="2000" b="0" i="0" u="none" strike="noStrike" kern="1200" cap="none" spc="0" normalizeH="0" baseline="0" noProof="0" dirty="0">
                <a:ln>
                  <a:noFill/>
                </a:ln>
                <a:solidFill>
                  <a:prstClr val="black">
                    <a:lumMod val="75000"/>
                    <a:lumOff val="25000"/>
                  </a:prstClr>
                </a:solidFill>
                <a:effectLst/>
                <a:uLnTx/>
                <a:uFillTx/>
                <a:latin typeface="Roboto" panose="02000000000000000000" pitchFamily="2" charset="0"/>
                <a:ea typeface="Roboto" panose="02000000000000000000" pitchFamily="2" charset="0"/>
                <a:cs typeface="Arial"/>
              </a:rPr>
              <a:t>Third level</a:t>
            </a:r>
          </a:p>
          <a:p>
            <a:pPr marL="1600200" marR="0" lvl="3" indent="-228600" algn="l" defTabSz="457200" rtl="0" eaLnBrk="1" fontAlgn="auto" latinLnBrk="0" hangingPunct="1">
              <a:lnSpc>
                <a:spcPct val="90000"/>
              </a:lnSpc>
              <a:spcBef>
                <a:spcPct val="20000"/>
              </a:spcBef>
              <a:spcAft>
                <a:spcPts val="0"/>
              </a:spcAft>
              <a:buClr>
                <a:srgbClr val="0091B3"/>
              </a:buClr>
              <a:buSzTx/>
              <a:buFont typeface="Arial"/>
              <a:buChar char="–"/>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Roboto" panose="02000000000000000000" pitchFamily="2" charset="0"/>
                <a:ea typeface="Roboto" panose="02000000000000000000" pitchFamily="2" charset="0"/>
                <a:cs typeface="Arial"/>
              </a:rPr>
              <a:t>Fourth level</a:t>
            </a:r>
          </a:p>
          <a:p>
            <a:pPr marL="2057400" marR="0" lvl="4" indent="-228600" algn="l" defTabSz="457200" rtl="0" eaLnBrk="1" fontAlgn="auto" latinLnBrk="0" hangingPunct="1">
              <a:lnSpc>
                <a:spcPct val="90000"/>
              </a:lnSpc>
              <a:spcBef>
                <a:spcPct val="20000"/>
              </a:spcBef>
              <a:spcAft>
                <a:spcPts val="0"/>
              </a:spcAft>
              <a:buClr>
                <a:srgbClr val="0091B3"/>
              </a:buClr>
              <a:buSzTx/>
              <a:buFont typeface="Arial Unicode MS"/>
              <a:buChar char="▸"/>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Roboto" panose="02000000000000000000" pitchFamily="2" charset="0"/>
                <a:ea typeface="Roboto" panose="02000000000000000000" pitchFamily="2" charset="0"/>
                <a:cs typeface="Arial"/>
              </a:rPr>
              <a:t>Fifth level</a:t>
            </a:r>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3220382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D98A5AA-E31C-4B55-9ED1-116564082654}"/>
              </a:ext>
            </a:extLst>
          </p:cNvPr>
          <p:cNvPicPr>
            <a:picLocks noChangeAspect="1"/>
          </p:cNvPicPr>
          <p:nvPr userDrawn="1"/>
        </p:nvPicPr>
        <p:blipFill>
          <a:blip r:embed="rId2"/>
          <a:srcRect/>
          <a:stretch/>
        </p:blipFill>
        <p:spPr>
          <a:xfrm>
            <a:off x="-69073" y="-38663"/>
            <a:ext cx="9235996" cy="5195247"/>
          </a:xfrm>
          <a:prstGeom prst="rect">
            <a:avLst/>
          </a:prstGeom>
        </p:spPr>
      </p:pic>
      <p:sp>
        <p:nvSpPr>
          <p:cNvPr id="2" name="Title 1"/>
          <p:cNvSpPr>
            <a:spLocks noGrp="1"/>
          </p:cNvSpPr>
          <p:nvPr>
            <p:ph type="title" hasCustomPrompt="1"/>
          </p:nvPr>
        </p:nvSpPr>
        <p:spPr>
          <a:xfrm>
            <a:off x="3989810" y="2309024"/>
            <a:ext cx="4851722" cy="1123900"/>
          </a:xfrm>
        </p:spPr>
        <p:txBody>
          <a:bodyPr anchor="t">
            <a:normAutofit/>
          </a:bodyPr>
          <a:lstStyle>
            <a:lvl1pPr algn="l">
              <a:defRPr sz="4000" b="1" cap="none">
                <a:solidFill>
                  <a:schemeClr val="bg1"/>
                </a:solidFill>
                <a:latin typeface="Roboto" panose="02000000000000000000" pitchFamily="2" charset="0"/>
                <a:ea typeface="Roboto" panose="02000000000000000000" pitchFamily="2" charset="0"/>
              </a:defRPr>
            </a:lvl1pPr>
          </a:lstStyle>
          <a:p>
            <a:r>
              <a:rPr lang="en-US" dirty="0"/>
              <a:t>Click to edit master title style</a:t>
            </a:r>
          </a:p>
        </p:txBody>
      </p:sp>
      <p:sp>
        <p:nvSpPr>
          <p:cNvPr id="3" name="Text Placeholder 2"/>
          <p:cNvSpPr>
            <a:spLocks noGrp="1"/>
          </p:cNvSpPr>
          <p:nvPr>
            <p:ph type="body" idx="1" hasCustomPrompt="1"/>
          </p:nvPr>
        </p:nvSpPr>
        <p:spPr>
          <a:xfrm>
            <a:off x="3989810" y="3432922"/>
            <a:ext cx="3693781" cy="573333"/>
          </a:xfrm>
        </p:spPr>
        <p:txBody>
          <a:bodyPr anchor="b">
            <a:normAutofit/>
          </a:bodyPr>
          <a:lstStyle>
            <a:lvl1pPr marL="0" indent="0" algn="l">
              <a:buNone/>
              <a:defRPr sz="1800" b="1" spc="0">
                <a:solidFill>
                  <a:srgbClr val="0091B3"/>
                </a:solidFill>
                <a:latin typeface="Roboto Slab" pitchFamily="2" charset="0"/>
                <a:ea typeface="Roboto Slab" pitchFamily="2"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91AF2B4D-6B12-4EDF-87BB-2B55CECB6611}" type="slidenum">
              <a:rPr lang="en-US" smtClean="0"/>
              <a:pPr/>
              <a:t>‹#›</a:t>
            </a:fld>
            <a:endParaRPr lang="en-US" dirty="0"/>
          </a:p>
        </p:txBody>
      </p:sp>
    </p:spTree>
    <p:extLst>
      <p:ext uri="{BB962C8B-B14F-4D97-AF65-F5344CB8AC3E}">
        <p14:creationId xmlns:p14="http://schemas.microsoft.com/office/powerpoint/2010/main" val="1122394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hasCustomPrompt="1"/>
          </p:nvPr>
        </p:nvSpPr>
        <p:spPr>
          <a:xfrm>
            <a:off x="457200" y="1200151"/>
            <a:ext cx="4038600" cy="3394472"/>
          </a:xfrm>
        </p:spPr>
        <p:txBody>
          <a:bodyPr/>
          <a:lstStyle>
            <a:lvl1pPr>
              <a:buClr>
                <a:srgbClr val="19A0DA"/>
              </a:buClr>
              <a:defRPr sz="2800"/>
            </a:lvl1pPr>
            <a:lvl2pPr>
              <a:buClr>
                <a:srgbClr val="19A0DA"/>
              </a:buClr>
              <a:defRPr sz="2400"/>
            </a:lvl2pPr>
            <a:lvl3pPr>
              <a:buClr>
                <a:srgbClr val="19A0DA"/>
              </a:buClr>
              <a:defRPr sz="2000"/>
            </a:lvl3pPr>
            <a:lvl4pPr>
              <a:buClr>
                <a:srgbClr val="19A0DA"/>
              </a:buClr>
              <a:defRPr sz="1800"/>
            </a:lvl4pPr>
            <a:lvl5pPr>
              <a:buClr>
                <a:srgbClr val="19A0DA"/>
              </a:buClr>
              <a:defRPr sz="1800"/>
            </a:lvl5pPr>
            <a:lvl6pPr>
              <a:defRPr sz="1800"/>
            </a:lvl6pPr>
            <a:lvl7pPr>
              <a:defRPr sz="1800"/>
            </a:lvl7pPr>
            <a:lvl8pPr>
              <a:defRPr sz="1800"/>
            </a:lvl8pPr>
            <a:lvl9pPr>
              <a:defRPr sz="1800"/>
            </a:lvl9pPr>
          </a:lstStyle>
          <a:p>
            <a:pPr marL="274320" marR="0" lvl="0" indent="-274320" algn="l" defTabSz="457200" rtl="0" eaLnBrk="1" fontAlgn="auto" latinLnBrk="0" hangingPunct="1">
              <a:lnSpc>
                <a:spcPct val="90000"/>
              </a:lnSpc>
              <a:spcBef>
                <a:spcPct val="20000"/>
              </a:spcBef>
              <a:spcAft>
                <a:spcPts val="0"/>
              </a:spcAft>
              <a:buClr>
                <a:srgbClr val="0091B3"/>
              </a:buClr>
              <a:buSzPct val="120000"/>
              <a:buFont typeface="ArialMT" charset="0"/>
              <a:buChar char="›"/>
              <a:tabLst/>
              <a:defRPr/>
            </a:pPr>
            <a:r>
              <a:rPr kumimoji="0" lang="en-US" sz="2800" b="0" i="0" u="none" strike="noStrike" kern="1200" cap="none" spc="0" normalizeH="0" baseline="0" noProof="0" dirty="0">
                <a:ln>
                  <a:noFill/>
                </a:ln>
                <a:solidFill>
                  <a:prstClr val="black">
                    <a:lumMod val="75000"/>
                    <a:lumOff val="25000"/>
                  </a:prstClr>
                </a:solidFill>
                <a:effectLst/>
                <a:uLnTx/>
                <a:uFillTx/>
                <a:latin typeface="Roboto" panose="02000000000000000000" pitchFamily="2" charset="0"/>
                <a:ea typeface="Roboto" panose="02000000000000000000" pitchFamily="2" charset="0"/>
                <a:cs typeface="Arial"/>
              </a:rPr>
              <a:t>Edit Master text styles</a:t>
            </a:r>
          </a:p>
          <a:p>
            <a:pPr marL="742950" marR="0" lvl="1" indent="-285750" algn="l" defTabSz="457200" rtl="0" eaLnBrk="1" fontAlgn="auto" latinLnBrk="0" hangingPunct="1">
              <a:lnSpc>
                <a:spcPct val="90000"/>
              </a:lnSpc>
              <a:spcBef>
                <a:spcPct val="20000"/>
              </a:spcBef>
              <a:spcAft>
                <a:spcPts val="0"/>
              </a:spcAft>
              <a:buClr>
                <a:srgbClr val="0091B3"/>
              </a:buClr>
              <a:buSzTx/>
              <a:buFont typeface="Wingdings" charset="2"/>
              <a:buChar char="§"/>
              <a:tabLst/>
              <a:defRPr/>
            </a:pPr>
            <a:r>
              <a:rPr kumimoji="0" lang="en-US" sz="2400" b="0" i="0" u="none" strike="noStrike" kern="1200" cap="none" spc="0" normalizeH="0" baseline="0" noProof="0" dirty="0">
                <a:ln>
                  <a:noFill/>
                </a:ln>
                <a:solidFill>
                  <a:prstClr val="black">
                    <a:lumMod val="75000"/>
                    <a:lumOff val="25000"/>
                  </a:prstClr>
                </a:solidFill>
                <a:effectLst/>
                <a:uLnTx/>
                <a:uFillTx/>
                <a:latin typeface="Roboto" panose="02000000000000000000" pitchFamily="2" charset="0"/>
                <a:ea typeface="Roboto" panose="02000000000000000000" pitchFamily="2" charset="0"/>
                <a:cs typeface="Arial"/>
              </a:rPr>
              <a:t>Second level</a:t>
            </a:r>
          </a:p>
          <a:p>
            <a:pPr marL="1143000" marR="0" lvl="2" indent="-228600" algn="l" defTabSz="457200" rtl="0" eaLnBrk="1" fontAlgn="auto" latinLnBrk="0" hangingPunct="1">
              <a:lnSpc>
                <a:spcPct val="90000"/>
              </a:lnSpc>
              <a:spcBef>
                <a:spcPct val="20000"/>
              </a:spcBef>
              <a:spcAft>
                <a:spcPts val="0"/>
              </a:spcAft>
              <a:buClr>
                <a:srgbClr val="0091B3"/>
              </a:buClr>
              <a:buSzTx/>
              <a:buFont typeface="Arial"/>
              <a:buChar char="•"/>
              <a:tabLst/>
              <a:defRPr/>
            </a:pPr>
            <a:r>
              <a:rPr kumimoji="0" lang="en-US" sz="2000" b="0" i="0" u="none" strike="noStrike" kern="1200" cap="none" spc="0" normalizeH="0" baseline="0" noProof="0" dirty="0">
                <a:ln>
                  <a:noFill/>
                </a:ln>
                <a:solidFill>
                  <a:prstClr val="black">
                    <a:lumMod val="75000"/>
                    <a:lumOff val="25000"/>
                  </a:prstClr>
                </a:solidFill>
                <a:effectLst/>
                <a:uLnTx/>
                <a:uFillTx/>
                <a:latin typeface="Roboto" panose="02000000000000000000" pitchFamily="2" charset="0"/>
                <a:ea typeface="Roboto" panose="02000000000000000000" pitchFamily="2" charset="0"/>
                <a:cs typeface="Arial"/>
              </a:rPr>
              <a:t>Third level</a:t>
            </a:r>
          </a:p>
          <a:p>
            <a:pPr marL="1600200" marR="0" lvl="3" indent="-228600" algn="l" defTabSz="457200" rtl="0" eaLnBrk="1" fontAlgn="auto" latinLnBrk="0" hangingPunct="1">
              <a:lnSpc>
                <a:spcPct val="90000"/>
              </a:lnSpc>
              <a:spcBef>
                <a:spcPct val="20000"/>
              </a:spcBef>
              <a:spcAft>
                <a:spcPts val="0"/>
              </a:spcAft>
              <a:buClr>
                <a:srgbClr val="0091B3"/>
              </a:buClr>
              <a:buSzTx/>
              <a:buFont typeface="Arial"/>
              <a:buChar char="–"/>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Roboto" panose="02000000000000000000" pitchFamily="2" charset="0"/>
                <a:ea typeface="Roboto" panose="02000000000000000000" pitchFamily="2" charset="0"/>
                <a:cs typeface="Arial"/>
              </a:rPr>
              <a:t>Fourth level</a:t>
            </a:r>
          </a:p>
          <a:p>
            <a:pPr marL="2057400" marR="0" lvl="4" indent="-228600" algn="l" defTabSz="457200" rtl="0" eaLnBrk="1" fontAlgn="auto" latinLnBrk="0" hangingPunct="1">
              <a:lnSpc>
                <a:spcPct val="90000"/>
              </a:lnSpc>
              <a:spcBef>
                <a:spcPct val="20000"/>
              </a:spcBef>
              <a:spcAft>
                <a:spcPts val="0"/>
              </a:spcAft>
              <a:buClr>
                <a:srgbClr val="0091B3"/>
              </a:buClr>
              <a:buSzTx/>
              <a:buFont typeface="Arial Unicode MS"/>
              <a:buChar char="▸"/>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Roboto" panose="02000000000000000000" pitchFamily="2" charset="0"/>
                <a:ea typeface="Roboto" panose="02000000000000000000" pitchFamily="2" charset="0"/>
                <a:cs typeface="Arial"/>
              </a:rPr>
              <a:t>Fifth level</a:t>
            </a:r>
          </a:p>
        </p:txBody>
      </p:sp>
      <p:sp>
        <p:nvSpPr>
          <p:cNvPr id="4" name="Content Placeholder 3"/>
          <p:cNvSpPr>
            <a:spLocks noGrp="1"/>
          </p:cNvSpPr>
          <p:nvPr>
            <p:ph sz="half" idx="2" hasCustomPrompt="1"/>
          </p:nvPr>
        </p:nvSpPr>
        <p:spPr>
          <a:xfrm>
            <a:off x="4648200" y="1200151"/>
            <a:ext cx="4038600" cy="3394472"/>
          </a:xfrm>
        </p:spPr>
        <p:txBody>
          <a:bodyPr/>
          <a:lstStyle>
            <a:lvl1pPr>
              <a:buClr>
                <a:srgbClr val="19A0DA"/>
              </a:buClr>
              <a:defRPr sz="2800"/>
            </a:lvl1pPr>
            <a:lvl2pPr>
              <a:buClr>
                <a:srgbClr val="19A0DA"/>
              </a:buClr>
              <a:defRPr sz="2400"/>
            </a:lvl2pPr>
            <a:lvl3pPr>
              <a:buClr>
                <a:srgbClr val="19A0DA"/>
              </a:buClr>
              <a:defRPr sz="2000"/>
            </a:lvl3pPr>
            <a:lvl4pPr>
              <a:buClr>
                <a:srgbClr val="19A0DA"/>
              </a:buClr>
              <a:defRPr sz="1800"/>
            </a:lvl4pPr>
            <a:lvl5pPr>
              <a:buClr>
                <a:srgbClr val="19A0DA"/>
              </a:buClr>
              <a:defRPr sz="1800"/>
            </a:lvl5pPr>
            <a:lvl6pPr>
              <a:defRPr sz="1800"/>
            </a:lvl6pPr>
            <a:lvl7pPr>
              <a:defRPr sz="1800"/>
            </a:lvl7pPr>
            <a:lvl8pPr>
              <a:defRPr sz="1800"/>
            </a:lvl8pPr>
            <a:lvl9pPr>
              <a:defRPr sz="1800"/>
            </a:lvl9pPr>
          </a:lstStyle>
          <a:p>
            <a:pPr marL="274320" marR="0" lvl="0" indent="-274320" algn="l" defTabSz="457200" rtl="0" eaLnBrk="1" fontAlgn="auto" latinLnBrk="0" hangingPunct="1">
              <a:lnSpc>
                <a:spcPct val="90000"/>
              </a:lnSpc>
              <a:spcBef>
                <a:spcPct val="20000"/>
              </a:spcBef>
              <a:spcAft>
                <a:spcPts val="0"/>
              </a:spcAft>
              <a:buClr>
                <a:srgbClr val="0091B3"/>
              </a:buClr>
              <a:buSzPct val="120000"/>
              <a:buFont typeface="ArialMT" charset="0"/>
              <a:buChar char="›"/>
              <a:tabLst/>
              <a:defRPr/>
            </a:pPr>
            <a:r>
              <a:rPr kumimoji="0" lang="en-US" sz="2800" b="0" i="0" u="none" strike="noStrike" kern="1200" cap="none" spc="0" normalizeH="0" baseline="0" noProof="0" dirty="0">
                <a:ln>
                  <a:noFill/>
                </a:ln>
                <a:solidFill>
                  <a:prstClr val="black">
                    <a:lumMod val="75000"/>
                    <a:lumOff val="25000"/>
                  </a:prstClr>
                </a:solidFill>
                <a:effectLst/>
                <a:uLnTx/>
                <a:uFillTx/>
                <a:latin typeface="Roboto" panose="02000000000000000000" pitchFamily="2" charset="0"/>
                <a:ea typeface="Roboto" panose="02000000000000000000" pitchFamily="2" charset="0"/>
                <a:cs typeface="Arial"/>
              </a:rPr>
              <a:t>Edit Master text styles</a:t>
            </a:r>
          </a:p>
          <a:p>
            <a:pPr marL="742950" marR="0" lvl="1" indent="-285750" algn="l" defTabSz="457200" rtl="0" eaLnBrk="1" fontAlgn="auto" latinLnBrk="0" hangingPunct="1">
              <a:lnSpc>
                <a:spcPct val="90000"/>
              </a:lnSpc>
              <a:spcBef>
                <a:spcPct val="20000"/>
              </a:spcBef>
              <a:spcAft>
                <a:spcPts val="0"/>
              </a:spcAft>
              <a:buClr>
                <a:srgbClr val="0091B3"/>
              </a:buClr>
              <a:buSzTx/>
              <a:buFont typeface="Wingdings" charset="2"/>
              <a:buChar char="§"/>
              <a:tabLst/>
              <a:defRPr/>
            </a:pPr>
            <a:r>
              <a:rPr kumimoji="0" lang="en-US" sz="2400" b="0" i="0" u="none" strike="noStrike" kern="1200" cap="none" spc="0" normalizeH="0" baseline="0" noProof="0" dirty="0">
                <a:ln>
                  <a:noFill/>
                </a:ln>
                <a:solidFill>
                  <a:prstClr val="black">
                    <a:lumMod val="75000"/>
                    <a:lumOff val="25000"/>
                  </a:prstClr>
                </a:solidFill>
                <a:effectLst/>
                <a:uLnTx/>
                <a:uFillTx/>
                <a:latin typeface="Roboto" panose="02000000000000000000" pitchFamily="2" charset="0"/>
                <a:ea typeface="Roboto" panose="02000000000000000000" pitchFamily="2" charset="0"/>
                <a:cs typeface="Arial"/>
              </a:rPr>
              <a:t>Second level</a:t>
            </a:r>
          </a:p>
          <a:p>
            <a:pPr marL="1143000" marR="0" lvl="2" indent="-228600" algn="l" defTabSz="457200" rtl="0" eaLnBrk="1" fontAlgn="auto" latinLnBrk="0" hangingPunct="1">
              <a:lnSpc>
                <a:spcPct val="90000"/>
              </a:lnSpc>
              <a:spcBef>
                <a:spcPct val="20000"/>
              </a:spcBef>
              <a:spcAft>
                <a:spcPts val="0"/>
              </a:spcAft>
              <a:buClr>
                <a:srgbClr val="0091B3"/>
              </a:buClr>
              <a:buSzTx/>
              <a:buFont typeface="Arial"/>
              <a:buChar char="•"/>
              <a:tabLst/>
              <a:defRPr/>
            </a:pPr>
            <a:r>
              <a:rPr kumimoji="0" lang="en-US" sz="2000" b="0" i="0" u="none" strike="noStrike" kern="1200" cap="none" spc="0" normalizeH="0" baseline="0" noProof="0" dirty="0">
                <a:ln>
                  <a:noFill/>
                </a:ln>
                <a:solidFill>
                  <a:prstClr val="black">
                    <a:lumMod val="75000"/>
                    <a:lumOff val="25000"/>
                  </a:prstClr>
                </a:solidFill>
                <a:effectLst/>
                <a:uLnTx/>
                <a:uFillTx/>
                <a:latin typeface="Roboto" panose="02000000000000000000" pitchFamily="2" charset="0"/>
                <a:ea typeface="Roboto" panose="02000000000000000000" pitchFamily="2" charset="0"/>
                <a:cs typeface="Arial"/>
              </a:rPr>
              <a:t>Third level</a:t>
            </a:r>
          </a:p>
          <a:p>
            <a:pPr marL="1600200" marR="0" lvl="3" indent="-228600" algn="l" defTabSz="457200" rtl="0" eaLnBrk="1" fontAlgn="auto" latinLnBrk="0" hangingPunct="1">
              <a:lnSpc>
                <a:spcPct val="90000"/>
              </a:lnSpc>
              <a:spcBef>
                <a:spcPct val="20000"/>
              </a:spcBef>
              <a:spcAft>
                <a:spcPts val="0"/>
              </a:spcAft>
              <a:buClr>
                <a:srgbClr val="0091B3"/>
              </a:buClr>
              <a:buSzTx/>
              <a:buFont typeface="Arial"/>
              <a:buChar char="–"/>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Roboto" panose="02000000000000000000" pitchFamily="2" charset="0"/>
                <a:ea typeface="Roboto" panose="02000000000000000000" pitchFamily="2" charset="0"/>
                <a:cs typeface="Arial"/>
              </a:rPr>
              <a:t>Fourth level</a:t>
            </a:r>
          </a:p>
          <a:p>
            <a:pPr marL="2057400" marR="0" lvl="4" indent="-228600" algn="l" defTabSz="457200" rtl="0" eaLnBrk="1" fontAlgn="auto" latinLnBrk="0" hangingPunct="1">
              <a:lnSpc>
                <a:spcPct val="90000"/>
              </a:lnSpc>
              <a:spcBef>
                <a:spcPct val="20000"/>
              </a:spcBef>
              <a:spcAft>
                <a:spcPts val="0"/>
              </a:spcAft>
              <a:buClr>
                <a:srgbClr val="0091B3"/>
              </a:buClr>
              <a:buSzTx/>
              <a:buFont typeface="Arial Unicode MS"/>
              <a:buChar char="▸"/>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Roboto" panose="02000000000000000000" pitchFamily="2" charset="0"/>
                <a:ea typeface="Roboto" panose="02000000000000000000" pitchFamily="2" charset="0"/>
                <a:cs typeface="Arial"/>
              </a:rPr>
              <a:t>Fifth level</a:t>
            </a:r>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1260594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hasCustomPrompt="1"/>
          </p:nvPr>
        </p:nvSpPr>
        <p:spPr>
          <a:xfrm>
            <a:off x="457200" y="1631156"/>
            <a:ext cx="4040188" cy="2963466"/>
          </a:xfrm>
        </p:spPr>
        <p:txBody>
          <a:bodyPr/>
          <a:lstStyle>
            <a:lvl1pPr>
              <a:buClr>
                <a:srgbClr val="19A0DA"/>
              </a:buClr>
              <a:defRPr sz="2400"/>
            </a:lvl1pPr>
            <a:lvl2pPr>
              <a:buClr>
                <a:srgbClr val="19A0DA"/>
              </a:buClr>
              <a:defRPr sz="2000"/>
            </a:lvl2pPr>
            <a:lvl3pPr>
              <a:buClr>
                <a:srgbClr val="19A0DA"/>
              </a:buClr>
              <a:defRPr sz="1800"/>
            </a:lvl3pPr>
            <a:lvl4pPr>
              <a:buClr>
                <a:srgbClr val="19A0DA"/>
              </a:buClr>
              <a:defRPr sz="1600"/>
            </a:lvl4pPr>
            <a:lvl5pPr>
              <a:buClr>
                <a:srgbClr val="19A0DA"/>
              </a:buClr>
              <a:defRPr sz="1600"/>
            </a:lvl5pPr>
            <a:lvl6pPr>
              <a:defRPr sz="1600"/>
            </a:lvl6pPr>
            <a:lvl7pPr>
              <a:defRPr sz="1600"/>
            </a:lvl7pPr>
            <a:lvl8pPr>
              <a:defRPr sz="1600"/>
            </a:lvl8pPr>
            <a:lvl9pPr>
              <a:defRPr sz="1600"/>
            </a:lvl9pPr>
          </a:lstStyle>
          <a:p>
            <a:pPr marL="274320" marR="0" lvl="0" indent="-274320" algn="l" defTabSz="457200" rtl="0" eaLnBrk="1" fontAlgn="auto" latinLnBrk="0" hangingPunct="1">
              <a:lnSpc>
                <a:spcPct val="90000"/>
              </a:lnSpc>
              <a:spcBef>
                <a:spcPct val="20000"/>
              </a:spcBef>
              <a:spcAft>
                <a:spcPts val="0"/>
              </a:spcAft>
              <a:buClr>
                <a:srgbClr val="0091B3"/>
              </a:buClr>
              <a:buSzPct val="120000"/>
              <a:buFont typeface="ArialMT" charset="0"/>
              <a:buChar char="›"/>
              <a:tabLst/>
              <a:defRPr/>
            </a:pPr>
            <a:r>
              <a:rPr kumimoji="0" lang="en-US" sz="2800" b="0" i="0" u="none" strike="noStrike" kern="1200" cap="none" spc="0" normalizeH="0" baseline="0" noProof="0" dirty="0">
                <a:ln>
                  <a:noFill/>
                </a:ln>
                <a:solidFill>
                  <a:prstClr val="black">
                    <a:lumMod val="75000"/>
                    <a:lumOff val="25000"/>
                  </a:prstClr>
                </a:solidFill>
                <a:effectLst/>
                <a:uLnTx/>
                <a:uFillTx/>
                <a:latin typeface="Roboto" panose="02000000000000000000" pitchFamily="2" charset="0"/>
                <a:ea typeface="Roboto" panose="02000000000000000000" pitchFamily="2" charset="0"/>
                <a:cs typeface="Arial"/>
              </a:rPr>
              <a:t>Edit Master text styles</a:t>
            </a:r>
          </a:p>
          <a:p>
            <a:pPr marL="742950" marR="0" lvl="1" indent="-285750" algn="l" defTabSz="457200" rtl="0" eaLnBrk="1" fontAlgn="auto" latinLnBrk="0" hangingPunct="1">
              <a:lnSpc>
                <a:spcPct val="90000"/>
              </a:lnSpc>
              <a:spcBef>
                <a:spcPct val="20000"/>
              </a:spcBef>
              <a:spcAft>
                <a:spcPts val="0"/>
              </a:spcAft>
              <a:buClr>
                <a:srgbClr val="0091B3"/>
              </a:buClr>
              <a:buSzTx/>
              <a:buFont typeface="Wingdings" charset="2"/>
              <a:buChar char="§"/>
              <a:tabLst/>
              <a:defRPr/>
            </a:pPr>
            <a:r>
              <a:rPr kumimoji="0" lang="en-US" sz="2400" b="0" i="0" u="none" strike="noStrike" kern="1200" cap="none" spc="0" normalizeH="0" baseline="0" noProof="0" dirty="0">
                <a:ln>
                  <a:noFill/>
                </a:ln>
                <a:solidFill>
                  <a:prstClr val="black">
                    <a:lumMod val="75000"/>
                    <a:lumOff val="25000"/>
                  </a:prstClr>
                </a:solidFill>
                <a:effectLst/>
                <a:uLnTx/>
                <a:uFillTx/>
                <a:latin typeface="Roboto" panose="02000000000000000000" pitchFamily="2" charset="0"/>
                <a:ea typeface="Roboto" panose="02000000000000000000" pitchFamily="2" charset="0"/>
                <a:cs typeface="Arial"/>
              </a:rPr>
              <a:t>Second level</a:t>
            </a:r>
          </a:p>
          <a:p>
            <a:pPr marL="1143000" marR="0" lvl="2" indent="-228600" algn="l" defTabSz="457200" rtl="0" eaLnBrk="1" fontAlgn="auto" latinLnBrk="0" hangingPunct="1">
              <a:lnSpc>
                <a:spcPct val="90000"/>
              </a:lnSpc>
              <a:spcBef>
                <a:spcPct val="20000"/>
              </a:spcBef>
              <a:spcAft>
                <a:spcPts val="0"/>
              </a:spcAft>
              <a:buClr>
                <a:srgbClr val="0091B3"/>
              </a:buClr>
              <a:buSzTx/>
              <a:buFont typeface="Arial"/>
              <a:buChar char="•"/>
              <a:tabLst/>
              <a:defRPr/>
            </a:pPr>
            <a:r>
              <a:rPr kumimoji="0" lang="en-US" sz="2000" b="0" i="0" u="none" strike="noStrike" kern="1200" cap="none" spc="0" normalizeH="0" baseline="0" noProof="0" dirty="0">
                <a:ln>
                  <a:noFill/>
                </a:ln>
                <a:solidFill>
                  <a:prstClr val="black">
                    <a:lumMod val="75000"/>
                    <a:lumOff val="25000"/>
                  </a:prstClr>
                </a:solidFill>
                <a:effectLst/>
                <a:uLnTx/>
                <a:uFillTx/>
                <a:latin typeface="Roboto" panose="02000000000000000000" pitchFamily="2" charset="0"/>
                <a:ea typeface="Roboto" panose="02000000000000000000" pitchFamily="2" charset="0"/>
                <a:cs typeface="Arial"/>
              </a:rPr>
              <a:t>Third level</a:t>
            </a:r>
          </a:p>
          <a:p>
            <a:pPr marL="1600200" marR="0" lvl="3" indent="-228600" algn="l" defTabSz="457200" rtl="0" eaLnBrk="1" fontAlgn="auto" latinLnBrk="0" hangingPunct="1">
              <a:lnSpc>
                <a:spcPct val="90000"/>
              </a:lnSpc>
              <a:spcBef>
                <a:spcPct val="20000"/>
              </a:spcBef>
              <a:spcAft>
                <a:spcPts val="0"/>
              </a:spcAft>
              <a:buClr>
                <a:srgbClr val="0091B3"/>
              </a:buClr>
              <a:buSzTx/>
              <a:buFont typeface="Arial"/>
              <a:buChar char="–"/>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Roboto" panose="02000000000000000000" pitchFamily="2" charset="0"/>
                <a:ea typeface="Roboto" panose="02000000000000000000" pitchFamily="2" charset="0"/>
                <a:cs typeface="Arial"/>
              </a:rPr>
              <a:t>Fourth level</a:t>
            </a:r>
          </a:p>
          <a:p>
            <a:pPr marL="2057400" marR="0" lvl="4" indent="-228600" algn="l" defTabSz="457200" rtl="0" eaLnBrk="1" fontAlgn="auto" latinLnBrk="0" hangingPunct="1">
              <a:lnSpc>
                <a:spcPct val="90000"/>
              </a:lnSpc>
              <a:spcBef>
                <a:spcPct val="20000"/>
              </a:spcBef>
              <a:spcAft>
                <a:spcPts val="0"/>
              </a:spcAft>
              <a:buClr>
                <a:srgbClr val="0091B3"/>
              </a:buClr>
              <a:buSzTx/>
              <a:buFont typeface="Arial Unicode MS"/>
              <a:buChar char="▸"/>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Roboto" panose="02000000000000000000" pitchFamily="2" charset="0"/>
                <a:ea typeface="Roboto" panose="02000000000000000000" pitchFamily="2" charset="0"/>
                <a:cs typeface="Arial"/>
              </a:rPr>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hasCustomPrompt="1"/>
          </p:nvPr>
        </p:nvSpPr>
        <p:spPr>
          <a:xfrm>
            <a:off x="4645026" y="1631156"/>
            <a:ext cx="4041775" cy="2963466"/>
          </a:xfrm>
        </p:spPr>
        <p:txBody>
          <a:bodyPr/>
          <a:lstStyle>
            <a:lvl1pPr>
              <a:buClr>
                <a:srgbClr val="19A0DA"/>
              </a:buClr>
              <a:defRPr sz="2400"/>
            </a:lvl1pPr>
            <a:lvl2pPr>
              <a:buClr>
                <a:srgbClr val="19A0DA"/>
              </a:buClr>
              <a:defRPr sz="2000"/>
            </a:lvl2pPr>
            <a:lvl3pPr>
              <a:buClr>
                <a:srgbClr val="19A0DA"/>
              </a:buClr>
              <a:defRPr sz="1800"/>
            </a:lvl3pPr>
            <a:lvl4pPr>
              <a:buClr>
                <a:srgbClr val="19A0DA"/>
              </a:buClr>
              <a:defRPr sz="1600"/>
            </a:lvl4pPr>
            <a:lvl5pPr>
              <a:buClr>
                <a:srgbClr val="19A0DA"/>
              </a:buClr>
              <a:defRPr sz="1600"/>
            </a:lvl5pPr>
            <a:lvl6pPr>
              <a:defRPr sz="1600"/>
            </a:lvl6pPr>
            <a:lvl7pPr>
              <a:defRPr sz="1600"/>
            </a:lvl7pPr>
            <a:lvl8pPr>
              <a:defRPr sz="1600"/>
            </a:lvl8pPr>
            <a:lvl9pPr>
              <a:defRPr sz="1600"/>
            </a:lvl9pPr>
          </a:lstStyle>
          <a:p>
            <a:pPr marL="274320" marR="0" lvl="0" indent="-274320" algn="l" defTabSz="457200" rtl="0" eaLnBrk="1" fontAlgn="auto" latinLnBrk="0" hangingPunct="1">
              <a:lnSpc>
                <a:spcPct val="90000"/>
              </a:lnSpc>
              <a:spcBef>
                <a:spcPct val="20000"/>
              </a:spcBef>
              <a:spcAft>
                <a:spcPts val="0"/>
              </a:spcAft>
              <a:buClr>
                <a:srgbClr val="0091B3"/>
              </a:buClr>
              <a:buSzPct val="120000"/>
              <a:buFont typeface="ArialMT" charset="0"/>
              <a:buChar char="›"/>
              <a:tabLst/>
              <a:defRPr/>
            </a:pPr>
            <a:r>
              <a:rPr kumimoji="0" lang="en-US" sz="2800" b="0" i="0" u="none" strike="noStrike" kern="1200" cap="none" spc="0" normalizeH="0" baseline="0" noProof="0" dirty="0">
                <a:ln>
                  <a:noFill/>
                </a:ln>
                <a:solidFill>
                  <a:prstClr val="black">
                    <a:lumMod val="75000"/>
                    <a:lumOff val="25000"/>
                  </a:prstClr>
                </a:solidFill>
                <a:effectLst/>
                <a:uLnTx/>
                <a:uFillTx/>
                <a:latin typeface="Roboto" panose="02000000000000000000" pitchFamily="2" charset="0"/>
                <a:ea typeface="Roboto" panose="02000000000000000000" pitchFamily="2" charset="0"/>
                <a:cs typeface="Arial"/>
              </a:rPr>
              <a:t>Edit Master text styles</a:t>
            </a:r>
          </a:p>
          <a:p>
            <a:pPr marL="742950" marR="0" lvl="1" indent="-285750" algn="l" defTabSz="457200" rtl="0" eaLnBrk="1" fontAlgn="auto" latinLnBrk="0" hangingPunct="1">
              <a:lnSpc>
                <a:spcPct val="90000"/>
              </a:lnSpc>
              <a:spcBef>
                <a:spcPct val="20000"/>
              </a:spcBef>
              <a:spcAft>
                <a:spcPts val="0"/>
              </a:spcAft>
              <a:buClr>
                <a:srgbClr val="0091B3"/>
              </a:buClr>
              <a:buSzTx/>
              <a:buFont typeface="Wingdings" charset="2"/>
              <a:buChar char="§"/>
              <a:tabLst/>
              <a:defRPr/>
            </a:pPr>
            <a:r>
              <a:rPr kumimoji="0" lang="en-US" sz="2400" b="0" i="0" u="none" strike="noStrike" kern="1200" cap="none" spc="0" normalizeH="0" baseline="0" noProof="0" dirty="0">
                <a:ln>
                  <a:noFill/>
                </a:ln>
                <a:solidFill>
                  <a:prstClr val="black">
                    <a:lumMod val="75000"/>
                    <a:lumOff val="25000"/>
                  </a:prstClr>
                </a:solidFill>
                <a:effectLst/>
                <a:uLnTx/>
                <a:uFillTx/>
                <a:latin typeface="Roboto" panose="02000000000000000000" pitchFamily="2" charset="0"/>
                <a:ea typeface="Roboto" panose="02000000000000000000" pitchFamily="2" charset="0"/>
                <a:cs typeface="Arial"/>
              </a:rPr>
              <a:t>Second level</a:t>
            </a:r>
          </a:p>
          <a:p>
            <a:pPr marL="1143000" marR="0" lvl="2" indent="-228600" algn="l" defTabSz="457200" rtl="0" eaLnBrk="1" fontAlgn="auto" latinLnBrk="0" hangingPunct="1">
              <a:lnSpc>
                <a:spcPct val="90000"/>
              </a:lnSpc>
              <a:spcBef>
                <a:spcPct val="20000"/>
              </a:spcBef>
              <a:spcAft>
                <a:spcPts val="0"/>
              </a:spcAft>
              <a:buClr>
                <a:srgbClr val="0091B3"/>
              </a:buClr>
              <a:buSzTx/>
              <a:buFont typeface="Arial"/>
              <a:buChar char="•"/>
              <a:tabLst/>
              <a:defRPr/>
            </a:pPr>
            <a:r>
              <a:rPr kumimoji="0" lang="en-US" sz="2000" b="0" i="0" u="none" strike="noStrike" kern="1200" cap="none" spc="0" normalizeH="0" baseline="0" noProof="0" dirty="0">
                <a:ln>
                  <a:noFill/>
                </a:ln>
                <a:solidFill>
                  <a:prstClr val="black">
                    <a:lumMod val="75000"/>
                    <a:lumOff val="25000"/>
                  </a:prstClr>
                </a:solidFill>
                <a:effectLst/>
                <a:uLnTx/>
                <a:uFillTx/>
                <a:latin typeface="Roboto" panose="02000000000000000000" pitchFamily="2" charset="0"/>
                <a:ea typeface="Roboto" panose="02000000000000000000" pitchFamily="2" charset="0"/>
                <a:cs typeface="Arial"/>
              </a:rPr>
              <a:t>Third level</a:t>
            </a:r>
          </a:p>
          <a:p>
            <a:pPr marL="1600200" marR="0" lvl="3" indent="-228600" algn="l" defTabSz="457200" rtl="0" eaLnBrk="1" fontAlgn="auto" latinLnBrk="0" hangingPunct="1">
              <a:lnSpc>
                <a:spcPct val="90000"/>
              </a:lnSpc>
              <a:spcBef>
                <a:spcPct val="20000"/>
              </a:spcBef>
              <a:spcAft>
                <a:spcPts val="0"/>
              </a:spcAft>
              <a:buClr>
                <a:srgbClr val="0091B3"/>
              </a:buClr>
              <a:buSzTx/>
              <a:buFont typeface="Arial"/>
              <a:buChar char="–"/>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Roboto" panose="02000000000000000000" pitchFamily="2" charset="0"/>
                <a:ea typeface="Roboto" panose="02000000000000000000" pitchFamily="2" charset="0"/>
                <a:cs typeface="Arial"/>
              </a:rPr>
              <a:t>Fourth level</a:t>
            </a:r>
          </a:p>
          <a:p>
            <a:pPr marL="2057400" marR="0" lvl="4" indent="-228600" algn="l" defTabSz="457200" rtl="0" eaLnBrk="1" fontAlgn="auto" latinLnBrk="0" hangingPunct="1">
              <a:lnSpc>
                <a:spcPct val="90000"/>
              </a:lnSpc>
              <a:spcBef>
                <a:spcPct val="20000"/>
              </a:spcBef>
              <a:spcAft>
                <a:spcPts val="0"/>
              </a:spcAft>
              <a:buClr>
                <a:srgbClr val="0091B3"/>
              </a:buClr>
              <a:buSzTx/>
              <a:buFont typeface="Arial Unicode MS"/>
              <a:buChar char="▸"/>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Roboto" panose="02000000000000000000" pitchFamily="2" charset="0"/>
                <a:ea typeface="Roboto" panose="02000000000000000000" pitchFamily="2" charset="0"/>
                <a:cs typeface="Arial"/>
              </a:rPr>
              <a:t>Fifth level</a:t>
            </a:r>
          </a:p>
        </p:txBody>
      </p:sp>
      <p:sp>
        <p:nvSpPr>
          <p:cNvPr id="9" name="Slide Number Placeholder 8"/>
          <p:cNvSpPr>
            <a:spLocks noGrp="1"/>
          </p:cNvSpPr>
          <p:nvPr>
            <p:ph type="sldNum" sz="quarter" idx="12"/>
          </p:nvPr>
        </p:nvSpPr>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2486824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1084712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1249224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544060"/>
            <a:ext cx="3008313" cy="871538"/>
          </a:xfrm>
        </p:spPr>
        <p:txBody>
          <a:bodyPr anchor="b"/>
          <a:lstStyle>
            <a:lvl1pPr algn="l">
              <a:defRPr sz="2000" b="1"/>
            </a:lvl1pPr>
          </a:lstStyle>
          <a:p>
            <a:r>
              <a:rPr lang="en-US" dirty="0"/>
              <a:t>Click to edit Master title style</a:t>
            </a:r>
          </a:p>
        </p:txBody>
      </p:sp>
      <p:sp>
        <p:nvSpPr>
          <p:cNvPr id="3" name="Content Placeholder 2"/>
          <p:cNvSpPr>
            <a:spLocks noGrp="1"/>
          </p:cNvSpPr>
          <p:nvPr>
            <p:ph idx="1" hasCustomPrompt="1"/>
          </p:nvPr>
        </p:nvSpPr>
        <p:spPr>
          <a:xfrm>
            <a:off x="3575050" y="544061"/>
            <a:ext cx="5111750" cy="4389835"/>
          </a:xfrm>
        </p:spPr>
        <p:txBody>
          <a:bodyPr/>
          <a:lstStyle>
            <a:lvl1pPr>
              <a:buClr>
                <a:srgbClr val="19A0DA"/>
              </a:buClr>
              <a:defRPr sz="3200"/>
            </a:lvl1pPr>
            <a:lvl2pPr>
              <a:buClr>
                <a:srgbClr val="19A0DA"/>
              </a:buClr>
              <a:defRPr sz="2800"/>
            </a:lvl2pPr>
            <a:lvl3pPr>
              <a:buClr>
                <a:srgbClr val="19A0DA"/>
              </a:buClr>
              <a:defRPr sz="2400"/>
            </a:lvl3pPr>
            <a:lvl4pPr>
              <a:buClr>
                <a:srgbClr val="19A0DA"/>
              </a:buClr>
              <a:defRPr sz="2000"/>
            </a:lvl4pPr>
            <a:lvl5pPr>
              <a:buClr>
                <a:srgbClr val="19A0DA"/>
              </a:buClr>
              <a:defRPr sz="2000"/>
            </a:lvl5pPr>
            <a:lvl6pPr>
              <a:defRPr sz="2000"/>
            </a:lvl6pPr>
            <a:lvl7pPr>
              <a:defRPr sz="2000"/>
            </a:lvl7pPr>
            <a:lvl8pPr>
              <a:defRPr sz="2000"/>
            </a:lvl8pPr>
            <a:lvl9pPr>
              <a:defRPr sz="2000"/>
            </a:lvl9pPr>
          </a:lstStyle>
          <a:p>
            <a:pPr marL="274320" marR="0" lvl="0" indent="-274320" algn="l" defTabSz="457200" rtl="0" eaLnBrk="1" fontAlgn="auto" latinLnBrk="0" hangingPunct="1">
              <a:lnSpc>
                <a:spcPct val="90000"/>
              </a:lnSpc>
              <a:spcBef>
                <a:spcPct val="20000"/>
              </a:spcBef>
              <a:spcAft>
                <a:spcPts val="0"/>
              </a:spcAft>
              <a:buClr>
                <a:srgbClr val="0091B3"/>
              </a:buClr>
              <a:buSzPct val="120000"/>
              <a:buFont typeface="ArialMT" charset="0"/>
              <a:buChar char="›"/>
              <a:tabLst/>
              <a:defRPr/>
            </a:pPr>
            <a:r>
              <a:rPr kumimoji="0" lang="en-US" sz="2800" b="0" i="0" u="none" strike="noStrike" kern="1200" cap="none" spc="0" normalizeH="0" baseline="0" noProof="0" dirty="0">
                <a:ln>
                  <a:noFill/>
                </a:ln>
                <a:solidFill>
                  <a:prstClr val="black">
                    <a:lumMod val="75000"/>
                    <a:lumOff val="25000"/>
                  </a:prstClr>
                </a:solidFill>
                <a:effectLst/>
                <a:uLnTx/>
                <a:uFillTx/>
                <a:latin typeface="Roboto" panose="02000000000000000000" pitchFamily="2" charset="0"/>
                <a:ea typeface="Roboto" panose="02000000000000000000" pitchFamily="2" charset="0"/>
                <a:cs typeface="Arial"/>
              </a:rPr>
              <a:t>Edit Master text styles</a:t>
            </a:r>
          </a:p>
          <a:p>
            <a:pPr marL="742950" marR="0" lvl="1" indent="-285750" algn="l" defTabSz="457200" rtl="0" eaLnBrk="1" fontAlgn="auto" latinLnBrk="0" hangingPunct="1">
              <a:lnSpc>
                <a:spcPct val="90000"/>
              </a:lnSpc>
              <a:spcBef>
                <a:spcPct val="20000"/>
              </a:spcBef>
              <a:spcAft>
                <a:spcPts val="0"/>
              </a:spcAft>
              <a:buClr>
                <a:srgbClr val="0091B3"/>
              </a:buClr>
              <a:buSzTx/>
              <a:buFont typeface="Wingdings" charset="2"/>
              <a:buChar char="§"/>
              <a:tabLst/>
              <a:defRPr/>
            </a:pPr>
            <a:r>
              <a:rPr kumimoji="0" lang="en-US" sz="2400" b="0" i="0" u="none" strike="noStrike" kern="1200" cap="none" spc="0" normalizeH="0" baseline="0" noProof="0" dirty="0">
                <a:ln>
                  <a:noFill/>
                </a:ln>
                <a:solidFill>
                  <a:prstClr val="black">
                    <a:lumMod val="75000"/>
                    <a:lumOff val="25000"/>
                  </a:prstClr>
                </a:solidFill>
                <a:effectLst/>
                <a:uLnTx/>
                <a:uFillTx/>
                <a:latin typeface="Roboto" panose="02000000000000000000" pitchFamily="2" charset="0"/>
                <a:ea typeface="Roboto" panose="02000000000000000000" pitchFamily="2" charset="0"/>
                <a:cs typeface="Arial"/>
              </a:rPr>
              <a:t>Second level</a:t>
            </a:r>
          </a:p>
          <a:p>
            <a:pPr marL="1143000" marR="0" lvl="2" indent="-228600" algn="l" defTabSz="457200" rtl="0" eaLnBrk="1" fontAlgn="auto" latinLnBrk="0" hangingPunct="1">
              <a:lnSpc>
                <a:spcPct val="90000"/>
              </a:lnSpc>
              <a:spcBef>
                <a:spcPct val="20000"/>
              </a:spcBef>
              <a:spcAft>
                <a:spcPts val="0"/>
              </a:spcAft>
              <a:buClr>
                <a:srgbClr val="0091B3"/>
              </a:buClr>
              <a:buSzTx/>
              <a:buFont typeface="Arial"/>
              <a:buChar char="•"/>
              <a:tabLst/>
              <a:defRPr/>
            </a:pPr>
            <a:r>
              <a:rPr kumimoji="0" lang="en-US" sz="2000" b="0" i="0" u="none" strike="noStrike" kern="1200" cap="none" spc="0" normalizeH="0" baseline="0" noProof="0" dirty="0">
                <a:ln>
                  <a:noFill/>
                </a:ln>
                <a:solidFill>
                  <a:prstClr val="black">
                    <a:lumMod val="75000"/>
                    <a:lumOff val="25000"/>
                  </a:prstClr>
                </a:solidFill>
                <a:effectLst/>
                <a:uLnTx/>
                <a:uFillTx/>
                <a:latin typeface="Roboto" panose="02000000000000000000" pitchFamily="2" charset="0"/>
                <a:ea typeface="Roboto" panose="02000000000000000000" pitchFamily="2" charset="0"/>
                <a:cs typeface="Arial"/>
              </a:rPr>
              <a:t>Third level</a:t>
            </a:r>
          </a:p>
          <a:p>
            <a:pPr marL="1600200" marR="0" lvl="3" indent="-228600" algn="l" defTabSz="457200" rtl="0" eaLnBrk="1" fontAlgn="auto" latinLnBrk="0" hangingPunct="1">
              <a:lnSpc>
                <a:spcPct val="90000"/>
              </a:lnSpc>
              <a:spcBef>
                <a:spcPct val="20000"/>
              </a:spcBef>
              <a:spcAft>
                <a:spcPts val="0"/>
              </a:spcAft>
              <a:buClr>
                <a:srgbClr val="0091B3"/>
              </a:buClr>
              <a:buSzTx/>
              <a:buFont typeface="Arial"/>
              <a:buChar char="–"/>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Roboto" panose="02000000000000000000" pitchFamily="2" charset="0"/>
                <a:ea typeface="Roboto" panose="02000000000000000000" pitchFamily="2" charset="0"/>
                <a:cs typeface="Arial"/>
              </a:rPr>
              <a:t>Fourth level</a:t>
            </a:r>
          </a:p>
          <a:p>
            <a:pPr marL="2057400" marR="0" lvl="4" indent="-228600" algn="l" defTabSz="457200" rtl="0" eaLnBrk="1" fontAlgn="auto" latinLnBrk="0" hangingPunct="1">
              <a:lnSpc>
                <a:spcPct val="90000"/>
              </a:lnSpc>
              <a:spcBef>
                <a:spcPct val="20000"/>
              </a:spcBef>
              <a:spcAft>
                <a:spcPts val="0"/>
              </a:spcAft>
              <a:buClr>
                <a:srgbClr val="0091B3"/>
              </a:buClr>
              <a:buSzTx/>
              <a:buFont typeface="Arial Unicode MS"/>
              <a:buChar char="▸"/>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Roboto" panose="02000000000000000000" pitchFamily="2" charset="0"/>
                <a:ea typeface="Roboto" panose="02000000000000000000" pitchFamily="2" charset="0"/>
                <a:cs typeface="Arial"/>
              </a:rPr>
              <a:t>Fifth level</a:t>
            </a:r>
          </a:p>
        </p:txBody>
      </p:sp>
      <p:sp>
        <p:nvSpPr>
          <p:cNvPr id="4" name="Text Placeholder 3"/>
          <p:cNvSpPr>
            <a:spLocks noGrp="1"/>
          </p:cNvSpPr>
          <p:nvPr>
            <p:ph type="body" sz="half" idx="2"/>
          </p:nvPr>
        </p:nvSpPr>
        <p:spPr>
          <a:xfrm>
            <a:off x="457201" y="1415599"/>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Tree>
    <p:extLst>
      <p:ext uri="{BB962C8B-B14F-4D97-AF65-F5344CB8AC3E}">
        <p14:creationId xmlns:p14="http://schemas.microsoft.com/office/powerpoint/2010/main" val="1218220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3615983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srcRect/>
          <a:stretch/>
        </p:blipFill>
        <p:spPr>
          <a:xfrm>
            <a:off x="0" y="-24178"/>
            <a:ext cx="9144000" cy="315468"/>
          </a:xfrm>
          <a:prstGeom prst="rect">
            <a:avLst/>
          </a:prstGeom>
        </p:spPr>
      </p:pic>
      <p:sp>
        <p:nvSpPr>
          <p:cNvPr id="2" name="Title Placeholder 1"/>
          <p:cNvSpPr>
            <a:spLocks noGrp="1"/>
          </p:cNvSpPr>
          <p:nvPr>
            <p:ph type="title"/>
          </p:nvPr>
        </p:nvSpPr>
        <p:spPr>
          <a:xfrm>
            <a:off x="448502" y="562707"/>
            <a:ext cx="8229600" cy="711491"/>
          </a:xfrm>
          <a:prstGeom prst="rect">
            <a:avLst/>
          </a:prstGeom>
        </p:spPr>
        <p:txBody>
          <a:bodyPr vert="horz" lIns="0" tIns="0" rIns="0" bIns="0" rtlCol="0" anchor="t">
            <a:normAutofit/>
          </a:bodyPr>
          <a:lstStyle/>
          <a:p>
            <a:r>
              <a:rPr lang="en-US" dirty="0"/>
              <a:t>Click to edit Master title style</a:t>
            </a:r>
          </a:p>
        </p:txBody>
      </p:sp>
      <p:sp>
        <p:nvSpPr>
          <p:cNvPr id="3" name="Text Placeholder 2"/>
          <p:cNvSpPr>
            <a:spLocks noGrp="1"/>
          </p:cNvSpPr>
          <p:nvPr>
            <p:ph type="body" idx="1"/>
          </p:nvPr>
        </p:nvSpPr>
        <p:spPr>
          <a:xfrm>
            <a:off x="448502" y="1280636"/>
            <a:ext cx="8229600" cy="3661826"/>
          </a:xfrm>
          <a:prstGeom prst="rect">
            <a:avLst/>
          </a:prstGeom>
        </p:spPr>
        <p:txBody>
          <a:bodyPr vert="horz" lIns="0" tIns="0" rIns="0" bIns="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553200" y="12874"/>
            <a:ext cx="2133600" cy="273844"/>
          </a:xfrm>
          <a:prstGeom prst="rect">
            <a:avLst/>
          </a:prstGeom>
        </p:spPr>
        <p:txBody>
          <a:bodyPr vert="horz" lIns="91440" tIns="45720" rIns="91440" bIns="45720" rtlCol="0" anchor="ctr"/>
          <a:lstStyle>
            <a:lvl1pPr algn="r">
              <a:defRPr sz="1050" b="1">
                <a:solidFill>
                  <a:srgbClr val="FFFFFF"/>
                </a:solidFill>
                <a:latin typeface="Roboto" panose="02000000000000000000" pitchFamily="2" charset="0"/>
                <a:ea typeface="Roboto" panose="02000000000000000000" pitchFamily="2" charset="0"/>
                <a:cs typeface="Arial"/>
              </a:defRPr>
            </a:lvl1pPr>
          </a:lstStyle>
          <a:p>
            <a:fld id="{2066355A-084C-D24E-9AD2-7E4FC41EA627}" type="slidenum">
              <a:rPr lang="en-US" smtClean="0"/>
              <a:pPr/>
              <a:t>‹#›</a:t>
            </a:fld>
            <a:endParaRPr lang="en-US" dirty="0"/>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57" r:id="rId2"/>
    <p:sldLayoutId id="2147493458" r:id="rId3"/>
    <p:sldLayoutId id="2147493459" r:id="rId4"/>
    <p:sldLayoutId id="2147493460" r:id="rId5"/>
    <p:sldLayoutId id="2147493461" r:id="rId6"/>
    <p:sldLayoutId id="2147493462" r:id="rId7"/>
    <p:sldLayoutId id="2147493463" r:id="rId8"/>
    <p:sldLayoutId id="2147493464" r:id="rId9"/>
    <p:sldLayoutId id="2147493465" r:id="rId10"/>
    <p:sldLayoutId id="2147493466" r:id="rId11"/>
  </p:sldLayoutIdLst>
  <p:hf hdr="0" ftr="0" dt="0"/>
  <p:txStyles>
    <p:titleStyle>
      <a:lvl1pPr algn="l" defTabSz="457200" rtl="0" eaLnBrk="1" latinLnBrk="0" hangingPunct="1">
        <a:lnSpc>
          <a:spcPct val="90000"/>
        </a:lnSpc>
        <a:spcBef>
          <a:spcPct val="0"/>
        </a:spcBef>
        <a:buNone/>
        <a:defRPr sz="3600" b="1" kern="1200">
          <a:solidFill>
            <a:srgbClr val="0091B3"/>
          </a:solidFill>
          <a:latin typeface="Roboto" panose="02000000000000000000" pitchFamily="2" charset="0"/>
          <a:ea typeface="Roboto" panose="02000000000000000000" pitchFamily="2" charset="0"/>
          <a:cs typeface="Arial"/>
        </a:defRPr>
      </a:lvl1pPr>
    </p:titleStyle>
    <p:bodyStyle>
      <a:lvl1pPr marL="274320" indent="-274320" algn="l" defTabSz="457200" rtl="0" eaLnBrk="1" latinLnBrk="0" hangingPunct="1">
        <a:lnSpc>
          <a:spcPct val="90000"/>
        </a:lnSpc>
        <a:spcBef>
          <a:spcPct val="20000"/>
        </a:spcBef>
        <a:buClr>
          <a:srgbClr val="0091B3"/>
        </a:buClr>
        <a:buSzPct val="120000"/>
        <a:buFont typeface="ArialMT" charset="0"/>
        <a:buChar char="›"/>
        <a:defRPr sz="2800" kern="1200">
          <a:solidFill>
            <a:schemeClr val="tx1">
              <a:lumMod val="75000"/>
              <a:lumOff val="25000"/>
            </a:schemeClr>
          </a:solidFill>
          <a:latin typeface="Roboto" panose="02000000000000000000" pitchFamily="2" charset="0"/>
          <a:ea typeface="Roboto" panose="02000000000000000000" pitchFamily="2" charset="0"/>
          <a:cs typeface="Arial"/>
        </a:defRPr>
      </a:lvl1pPr>
      <a:lvl2pPr marL="742950" indent="-285750" algn="l" defTabSz="457200" rtl="0" eaLnBrk="1" latinLnBrk="0" hangingPunct="1">
        <a:lnSpc>
          <a:spcPct val="90000"/>
        </a:lnSpc>
        <a:spcBef>
          <a:spcPct val="20000"/>
        </a:spcBef>
        <a:buClr>
          <a:srgbClr val="0091B3"/>
        </a:buClr>
        <a:buFont typeface="Wingdings" charset="2"/>
        <a:buChar char="§"/>
        <a:defRPr sz="2400" kern="1200">
          <a:solidFill>
            <a:schemeClr val="tx1">
              <a:lumMod val="75000"/>
              <a:lumOff val="25000"/>
            </a:schemeClr>
          </a:solidFill>
          <a:latin typeface="Roboto" panose="02000000000000000000" pitchFamily="2" charset="0"/>
          <a:ea typeface="Roboto" panose="02000000000000000000" pitchFamily="2" charset="0"/>
          <a:cs typeface="Arial"/>
        </a:defRPr>
      </a:lvl2pPr>
      <a:lvl3pPr marL="1143000" indent="-228600" algn="l" defTabSz="457200" rtl="0" eaLnBrk="1" latinLnBrk="0" hangingPunct="1">
        <a:lnSpc>
          <a:spcPct val="90000"/>
        </a:lnSpc>
        <a:spcBef>
          <a:spcPct val="20000"/>
        </a:spcBef>
        <a:buClr>
          <a:srgbClr val="0091B3"/>
        </a:buClr>
        <a:buFont typeface="Arial"/>
        <a:buChar char="•"/>
        <a:defRPr sz="2000" kern="1200">
          <a:solidFill>
            <a:schemeClr val="tx1">
              <a:lumMod val="75000"/>
              <a:lumOff val="25000"/>
            </a:schemeClr>
          </a:solidFill>
          <a:latin typeface="Roboto" panose="02000000000000000000" pitchFamily="2" charset="0"/>
          <a:ea typeface="Roboto" panose="02000000000000000000" pitchFamily="2" charset="0"/>
          <a:cs typeface="Arial"/>
        </a:defRPr>
      </a:lvl3pPr>
      <a:lvl4pPr marL="1600200" indent="-228600" algn="l" defTabSz="457200" rtl="0" eaLnBrk="1" latinLnBrk="0" hangingPunct="1">
        <a:lnSpc>
          <a:spcPct val="90000"/>
        </a:lnSpc>
        <a:spcBef>
          <a:spcPct val="20000"/>
        </a:spcBef>
        <a:buClr>
          <a:srgbClr val="0091B3"/>
        </a:buClr>
        <a:buFont typeface="Arial"/>
        <a:buChar char="–"/>
        <a:defRPr sz="1800" kern="1200">
          <a:solidFill>
            <a:schemeClr val="tx1">
              <a:lumMod val="75000"/>
              <a:lumOff val="25000"/>
            </a:schemeClr>
          </a:solidFill>
          <a:latin typeface="Roboto" panose="02000000000000000000" pitchFamily="2" charset="0"/>
          <a:ea typeface="Roboto" panose="02000000000000000000" pitchFamily="2" charset="0"/>
          <a:cs typeface="Arial"/>
        </a:defRPr>
      </a:lvl4pPr>
      <a:lvl5pPr marL="2057400" indent="-228600" algn="l" defTabSz="457200" rtl="0" eaLnBrk="1" latinLnBrk="0" hangingPunct="1">
        <a:lnSpc>
          <a:spcPct val="90000"/>
        </a:lnSpc>
        <a:spcBef>
          <a:spcPct val="20000"/>
        </a:spcBef>
        <a:buClr>
          <a:srgbClr val="0091B3"/>
        </a:buClr>
        <a:buFont typeface="Arial Unicode MS"/>
        <a:buChar char="▸"/>
        <a:defRPr sz="1800" kern="1200">
          <a:solidFill>
            <a:schemeClr val="tx1">
              <a:lumMod val="75000"/>
              <a:lumOff val="25000"/>
            </a:schemeClr>
          </a:solidFill>
          <a:latin typeface="Roboto" panose="02000000000000000000" pitchFamily="2" charset="0"/>
          <a:ea typeface="Roboto" panose="02000000000000000000" pitchFamily="2"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flickr.com/photos/81894496@N06/15896297412" TargetMode="External"/><Relationship Id="rId2" Type="http://schemas.openxmlformats.org/officeDocument/2006/relationships/image" Target="../media/image5.jpg"/><Relationship Id="rId1" Type="http://schemas.openxmlformats.org/officeDocument/2006/relationships/slideLayout" Target="../slideLayouts/slideLayout4.xml"/><Relationship Id="rId4" Type="http://schemas.openxmlformats.org/officeDocument/2006/relationships/hyperlink" Target="https://creativecommons.org/licenses/by/3.0/"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cherlund.blogspot.com/2015/09/e-learning-for-compliance-value.html" TargetMode="External"/><Relationship Id="rId2" Type="http://schemas.openxmlformats.org/officeDocument/2006/relationships/image" Target="../media/image7.jpg"/><Relationship Id="rId1" Type="http://schemas.openxmlformats.org/officeDocument/2006/relationships/slideLayout" Target="../slideLayouts/slideLayout4.xml"/><Relationship Id="rId4" Type="http://schemas.openxmlformats.org/officeDocument/2006/relationships/hyperlink" Target="https://creativecommons.org/licenses/by/3.0/"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hyperlink" Target="http://oig.hhs.gov/compliance/self-disclosure-info" TargetMode="External"/><Relationship Id="rId3" Type="http://schemas.openxmlformats.org/officeDocument/2006/relationships/hyperlink" Target="http://www.cms.gov/Outreach-and-Education/Medicare-Learning-Network-MLN/MLNGenInfo/index.html" TargetMode="External"/><Relationship Id="rId7" Type="http://schemas.openxmlformats.org/officeDocument/2006/relationships/hyperlink" Target="http://oig.hhs.gov/fraud" TargetMode="External"/><Relationship Id="rId2" Type="http://schemas.openxmlformats.org/officeDocument/2006/relationships/hyperlink" Target="http://www.medicare.gov/" TargetMode="External"/><Relationship Id="rId1" Type="http://schemas.openxmlformats.org/officeDocument/2006/relationships/slideLayout" Target="../slideLayouts/slideLayout2.xml"/><Relationship Id="rId6" Type="http://schemas.openxmlformats.org/officeDocument/2006/relationships/hyperlink" Target="http://www.cms.gov/MLNProducts/Downloads/CallCenterTollNumDirectory.zip" TargetMode="External"/><Relationship Id="rId5" Type="http://schemas.openxmlformats.org/officeDocument/2006/relationships/hyperlink" Target="http://smpresource.org/" TargetMode="External"/><Relationship Id="rId10" Type="http://schemas.openxmlformats.org/officeDocument/2006/relationships/hyperlink" Target="http://www.stopmedicarefraud.gov/" TargetMode="External"/><Relationship Id="rId4" Type="http://schemas.openxmlformats.org/officeDocument/2006/relationships/hyperlink" Target="http://www.cms.gov/Outreach-and-Education/Medicare-Learning-Network-MLN/MLNProducts/ProviderCompliance.html" TargetMode="External"/><Relationship Id="rId9" Type="http://schemas.openxmlformats.org/officeDocument/2006/relationships/hyperlink" Target="http://www.stopmedicarefraud.gov/heattaskforce"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pxhere.com/en/photo/1437663" TargetMode="External"/><Relationship Id="rId2" Type="http://schemas.openxmlformats.org/officeDocument/2006/relationships/image" Target="../media/image3.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E2A9B2-BF15-4309-B787-51767000C6A4}"/>
              </a:ext>
            </a:extLst>
          </p:cNvPr>
          <p:cNvSpPr>
            <a:spLocks noGrp="1"/>
          </p:cNvSpPr>
          <p:nvPr>
            <p:ph type="title"/>
          </p:nvPr>
        </p:nvSpPr>
        <p:spPr>
          <a:xfrm>
            <a:off x="3971623" y="2390275"/>
            <a:ext cx="4486855" cy="548329"/>
          </a:xfrm>
        </p:spPr>
        <p:txBody>
          <a:bodyPr>
            <a:noAutofit/>
          </a:bodyPr>
          <a:lstStyle/>
          <a:p>
            <a:r>
              <a:rPr lang="en-US" sz="1600" dirty="0"/>
              <a:t>Emerging Risks of Noncompliance: </a:t>
            </a:r>
            <a:br>
              <a:rPr lang="en-US" sz="1600" dirty="0"/>
            </a:br>
            <a:r>
              <a:rPr lang="en-US" sz="1600" dirty="0"/>
              <a:t>The Nuts and Bolts of Avoiding a </a:t>
            </a:r>
            <a:br>
              <a:rPr lang="en-US" sz="1600" dirty="0"/>
            </a:br>
            <a:r>
              <a:rPr lang="en-US" sz="1600" dirty="0"/>
              <a:t>Disastrous Audit in Alternate Sites</a:t>
            </a:r>
            <a:br>
              <a:rPr lang="en-US" sz="1600" dirty="0"/>
            </a:br>
            <a:endParaRPr lang="en-US" sz="1600" dirty="0"/>
          </a:p>
        </p:txBody>
      </p:sp>
      <p:sp>
        <p:nvSpPr>
          <p:cNvPr id="6" name="Text Placeholder 5">
            <a:extLst>
              <a:ext uri="{FF2B5EF4-FFF2-40B4-BE49-F238E27FC236}">
                <a16:creationId xmlns:a16="http://schemas.microsoft.com/office/drawing/2014/main" id="{1E904034-35F8-4CDB-968D-D874E6BC2204}"/>
              </a:ext>
            </a:extLst>
          </p:cNvPr>
          <p:cNvSpPr>
            <a:spLocks noGrp="1"/>
          </p:cNvSpPr>
          <p:nvPr>
            <p:ph type="body" idx="1"/>
          </p:nvPr>
        </p:nvSpPr>
        <p:spPr>
          <a:xfrm>
            <a:off x="4019390" y="4061267"/>
            <a:ext cx="4886476" cy="372533"/>
          </a:xfrm>
        </p:spPr>
        <p:txBody>
          <a:bodyPr>
            <a:noAutofit/>
          </a:bodyPr>
          <a:lstStyle/>
          <a:p>
            <a:r>
              <a:rPr lang="en-US" sz="1400" i="1" dirty="0"/>
              <a:t>Leigh Davitian, JD</a:t>
            </a:r>
          </a:p>
          <a:p>
            <a:r>
              <a:rPr lang="en-US" sz="1400" i="1" dirty="0"/>
              <a:t>Chief Executive Officer</a:t>
            </a:r>
          </a:p>
          <a:p>
            <a:r>
              <a:rPr lang="en-US" sz="1400" i="1" dirty="0"/>
              <a:t>Dumbarton Group, LLC</a:t>
            </a:r>
          </a:p>
          <a:p>
            <a:r>
              <a:rPr lang="en-US" sz="1400" i="1" dirty="0"/>
              <a:t>Washington, DC</a:t>
            </a:r>
          </a:p>
          <a:p>
            <a:pPr>
              <a:spcBef>
                <a:spcPts val="0"/>
              </a:spcBef>
            </a:pPr>
            <a:r>
              <a:rPr lang="en-US" sz="2000" dirty="0"/>
              <a:t> </a:t>
            </a:r>
          </a:p>
        </p:txBody>
      </p:sp>
    </p:spTree>
    <p:extLst>
      <p:ext uri="{BB962C8B-B14F-4D97-AF65-F5344CB8AC3E}">
        <p14:creationId xmlns:p14="http://schemas.microsoft.com/office/powerpoint/2010/main" val="19762481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6BF7E32-6E4E-5544-A82D-DC6A4F00BAEB}"/>
              </a:ext>
            </a:extLst>
          </p:cNvPr>
          <p:cNvSpPr>
            <a:spLocks noGrp="1"/>
          </p:cNvSpPr>
          <p:nvPr>
            <p:ph type="ctrTitle"/>
          </p:nvPr>
        </p:nvSpPr>
        <p:spPr>
          <a:xfrm>
            <a:off x="626887" y="1683068"/>
            <a:ext cx="7890226" cy="1073192"/>
          </a:xfrm>
        </p:spPr>
        <p:txBody>
          <a:bodyPr>
            <a:normAutofit/>
          </a:bodyPr>
          <a:lstStyle/>
          <a:p>
            <a:pPr algn="ctr"/>
            <a:r>
              <a:rPr lang="en-US" sz="2800" dirty="0"/>
              <a:t>Genesis of Increased Focus on Compliance </a:t>
            </a:r>
            <a:br>
              <a:rPr lang="en-US" sz="2800" dirty="0"/>
            </a:br>
            <a:r>
              <a:rPr lang="en-US" sz="2800" dirty="0"/>
              <a:t>in Healthcare</a:t>
            </a:r>
          </a:p>
        </p:txBody>
      </p:sp>
      <p:sp>
        <p:nvSpPr>
          <p:cNvPr id="3" name="Slide Number Placeholder 2">
            <a:extLst>
              <a:ext uri="{FF2B5EF4-FFF2-40B4-BE49-F238E27FC236}">
                <a16:creationId xmlns:a16="http://schemas.microsoft.com/office/drawing/2014/main" id="{237F8BC6-047D-AC4A-8643-18A57CFE9F22}"/>
              </a:ext>
            </a:extLst>
          </p:cNvPr>
          <p:cNvSpPr>
            <a:spLocks noGrp="1"/>
          </p:cNvSpPr>
          <p:nvPr>
            <p:ph type="sldNum" sz="quarter" idx="4294967295"/>
          </p:nvPr>
        </p:nvSpPr>
        <p:spPr>
          <a:xfrm>
            <a:off x="7010400" y="12700"/>
            <a:ext cx="2133600" cy="274638"/>
          </a:xfrm>
        </p:spPr>
        <p:txBody>
          <a:bodyPr/>
          <a:lstStyle/>
          <a:p>
            <a:fld id="{2066355A-084C-D24E-9AD2-7E4FC41EA627}" type="slidenum">
              <a:rPr lang="en-US" smtClean="0"/>
              <a:t>9</a:t>
            </a:fld>
            <a:endParaRPr lang="en-US" dirty="0"/>
          </a:p>
        </p:txBody>
      </p:sp>
    </p:spTree>
    <p:extLst>
      <p:ext uri="{BB962C8B-B14F-4D97-AF65-F5344CB8AC3E}">
        <p14:creationId xmlns:p14="http://schemas.microsoft.com/office/powerpoint/2010/main" val="2164857233"/>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3000" dirty="0"/>
              <a:t>Five</a:t>
            </a:r>
            <a:r>
              <a:rPr lang="en-US" sz="3000" b="1" dirty="0"/>
              <a:t> </a:t>
            </a:r>
            <a:r>
              <a:rPr lang="en-US" sz="2800" b="1" dirty="0"/>
              <a:t>Tenets</a:t>
            </a:r>
            <a:r>
              <a:rPr lang="en-US" sz="3000" b="1" dirty="0"/>
              <a:t> of Government Compliance Goals</a:t>
            </a:r>
          </a:p>
        </p:txBody>
      </p:sp>
      <p:sp>
        <p:nvSpPr>
          <p:cNvPr id="3" name="Content Placeholder 2"/>
          <p:cNvSpPr>
            <a:spLocks noGrp="1"/>
          </p:cNvSpPr>
          <p:nvPr>
            <p:ph idx="1"/>
          </p:nvPr>
        </p:nvSpPr>
        <p:spPr/>
        <p:txBody>
          <a:bodyPr>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buNone/>
            </a:pPr>
            <a:endParaRPr lang="en-US" u="sng" dirty="0"/>
          </a:p>
          <a:p>
            <a:pPr marL="385763" indent="-385763">
              <a:buAutoNum type="arabicParenBoth"/>
            </a:pPr>
            <a:r>
              <a:rPr lang="en-US" sz="2000" dirty="0"/>
              <a:t>Identify and marginalize fraud, abuse, waste, errors</a:t>
            </a:r>
          </a:p>
          <a:p>
            <a:pPr marL="385763" indent="-385763">
              <a:buAutoNum type="arabicParenBoth"/>
            </a:pPr>
            <a:endParaRPr lang="en-US" sz="2000" dirty="0"/>
          </a:p>
          <a:p>
            <a:pPr marL="385763" indent="-385763">
              <a:buAutoNum type="arabicParenBoth"/>
            </a:pPr>
            <a:r>
              <a:rPr lang="en-US" sz="2000" dirty="0"/>
              <a:t>Eliminate old providers from the Medicare program</a:t>
            </a:r>
          </a:p>
          <a:p>
            <a:pPr marL="385763" indent="-385763">
              <a:buAutoNum type="arabicParenBoth"/>
            </a:pPr>
            <a:endParaRPr lang="en-US" sz="2000" dirty="0"/>
          </a:p>
          <a:p>
            <a:pPr marL="385763" indent="-385763">
              <a:buAutoNum type="arabicParenBoth" startAt="3"/>
            </a:pPr>
            <a:r>
              <a:rPr lang="en-US" sz="2000" dirty="0"/>
              <a:t>Minimize new providers from entering Medicare program</a:t>
            </a:r>
          </a:p>
          <a:p>
            <a:pPr marL="385763" indent="-385763">
              <a:buAutoNum type="arabicParenBoth" startAt="3"/>
            </a:pPr>
            <a:endParaRPr lang="en-US" sz="2000" dirty="0"/>
          </a:p>
          <a:p>
            <a:pPr marL="385763" indent="-385763">
              <a:buAutoNum type="arabicParenBoth" startAt="3"/>
            </a:pPr>
            <a:r>
              <a:rPr lang="en-US" sz="2000" dirty="0"/>
              <a:t>Reduce overall payment errors</a:t>
            </a:r>
          </a:p>
          <a:p>
            <a:pPr marL="385763" indent="-385763">
              <a:buAutoNum type="arabicParenBoth" startAt="3"/>
            </a:pPr>
            <a:endParaRPr lang="en-US" sz="2000" dirty="0"/>
          </a:p>
          <a:p>
            <a:pPr marL="385763" indent="-385763">
              <a:buAutoNum type="arabicParenBoth" startAt="3"/>
            </a:pPr>
            <a:r>
              <a:rPr lang="en-US" sz="2000" dirty="0"/>
              <a:t>Recover billions of dollars in improper</a:t>
            </a:r>
            <a:r>
              <a:rPr lang="en-US" sz="2000" i="1" dirty="0"/>
              <a:t> </a:t>
            </a:r>
            <a:r>
              <a:rPr lang="en-US" sz="2000" dirty="0"/>
              <a:t>payments</a:t>
            </a:r>
          </a:p>
          <a:p>
            <a:pPr marL="0" indent="0">
              <a:buNone/>
            </a:pPr>
            <a:endParaRPr lang="en-US" dirty="0"/>
          </a:p>
        </p:txBody>
      </p:sp>
    </p:spTree>
    <p:extLst>
      <p:ext uri="{BB962C8B-B14F-4D97-AF65-F5344CB8AC3E}">
        <p14:creationId xmlns:p14="http://schemas.microsoft.com/office/powerpoint/2010/main" val="28311154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7C63D-3555-1549-BCD7-76E541763B69}"/>
              </a:ext>
            </a:extLst>
          </p:cNvPr>
          <p:cNvSpPr>
            <a:spLocks noGrp="1"/>
          </p:cNvSpPr>
          <p:nvPr>
            <p:ph type="title"/>
          </p:nvPr>
        </p:nvSpPr>
        <p:spPr>
          <a:xfrm>
            <a:off x="448502" y="385895"/>
            <a:ext cx="8229600" cy="687896"/>
          </a:xfrm>
        </p:spPr>
        <p:txBody>
          <a:bodyPr>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2800" b="1" dirty="0"/>
              <a:t>Bi-Partisan Support To Combat</a:t>
            </a:r>
            <a:br>
              <a:rPr lang="en-US" sz="2800" b="1" dirty="0"/>
            </a:br>
            <a:r>
              <a:rPr lang="en-US" sz="2800" b="1" dirty="0"/>
              <a:t>Fraud and Abuse</a:t>
            </a:r>
            <a:endParaRPr lang="en-US" sz="2800" b="1" i="1" dirty="0"/>
          </a:p>
        </p:txBody>
      </p:sp>
      <p:sp>
        <p:nvSpPr>
          <p:cNvPr id="3" name="Content Placeholder 2">
            <a:extLst>
              <a:ext uri="{FF2B5EF4-FFF2-40B4-BE49-F238E27FC236}">
                <a16:creationId xmlns:a16="http://schemas.microsoft.com/office/drawing/2014/main" id="{8A6870C2-04D1-614F-8F27-5C17B9E4DE73}"/>
              </a:ext>
            </a:extLst>
          </p:cNvPr>
          <p:cNvSpPr>
            <a:spLocks noGrp="1"/>
          </p:cNvSpPr>
          <p:nvPr>
            <p:ph idx="1"/>
          </p:nvPr>
        </p:nvSpPr>
        <p:spPr>
          <a:xfrm>
            <a:off x="448502" y="1473692"/>
            <a:ext cx="8229600" cy="3468769"/>
          </a:xfrm>
        </p:spPr>
        <p:txBody>
          <a:bodyPr>
            <a:normAutofit lnSpcReduction="10000"/>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indent="0">
              <a:buNone/>
            </a:pPr>
            <a:r>
              <a:rPr lang="en-US" sz="2000" b="1" dirty="0">
                <a:solidFill>
                  <a:srgbClr val="FF0000"/>
                </a:solidFill>
              </a:rPr>
              <a:t>FACT</a:t>
            </a:r>
            <a:r>
              <a:rPr lang="en-US" sz="2000" dirty="0">
                <a:solidFill>
                  <a:srgbClr val="FF0000"/>
                </a:solidFill>
              </a:rPr>
              <a:t>: </a:t>
            </a:r>
          </a:p>
          <a:p>
            <a:pPr indent="0">
              <a:buNone/>
            </a:pPr>
            <a:r>
              <a:rPr lang="en-US" sz="2000" dirty="0">
                <a:solidFill>
                  <a:srgbClr val="FF0000"/>
                </a:solidFill>
              </a:rPr>
              <a:t>Estimates place losses at approximately $60 billion annually (and growing)</a:t>
            </a:r>
          </a:p>
          <a:p>
            <a:endParaRPr lang="en-US" sz="2000" dirty="0"/>
          </a:p>
          <a:p>
            <a:r>
              <a:rPr lang="en-US" sz="2000" dirty="0"/>
              <a:t>President Obama passed the Affordable Care Act</a:t>
            </a:r>
          </a:p>
          <a:p>
            <a:pPr lvl="2"/>
            <a:r>
              <a:rPr lang="en-US" sz="2000" dirty="0"/>
              <a:t>Created aggressive statutory provisions to minimize Medicare/Medicaid fraud, abuse, </a:t>
            </a:r>
            <a:r>
              <a:rPr lang="en-US" sz="2000" b="1" i="1" dirty="0"/>
              <a:t>waste and errors</a:t>
            </a:r>
          </a:p>
          <a:p>
            <a:pPr marL="342900" lvl="1" indent="0">
              <a:buNone/>
            </a:pPr>
            <a:endParaRPr lang="en-US" sz="2000" dirty="0"/>
          </a:p>
          <a:p>
            <a:r>
              <a:rPr lang="en-US" sz="2000" dirty="0"/>
              <a:t>President Trump pledged to </a:t>
            </a:r>
            <a:r>
              <a:rPr lang="en-US" sz="2000" b="1" i="1" dirty="0"/>
              <a:t>ramp up enforcement </a:t>
            </a:r>
            <a:r>
              <a:rPr lang="en-US" sz="2000" dirty="0"/>
              <a:t>efforts</a:t>
            </a:r>
          </a:p>
          <a:p>
            <a:pPr marL="0" indent="0">
              <a:buNone/>
            </a:pPr>
            <a:endParaRPr lang="en-US" sz="2000" dirty="0"/>
          </a:p>
          <a:p>
            <a:r>
              <a:rPr lang="en-US" sz="2000" dirty="0"/>
              <a:t>President Biden continues to promote the tenets of ACA</a:t>
            </a:r>
          </a:p>
          <a:p>
            <a:pPr lvl="2"/>
            <a:r>
              <a:rPr lang="en-US" sz="2000" dirty="0"/>
              <a:t>Created better </a:t>
            </a:r>
            <a:r>
              <a:rPr lang="en-US" sz="2000" b="1" i="1" dirty="0"/>
              <a:t>data sharing between agencies</a:t>
            </a:r>
          </a:p>
        </p:txBody>
      </p:sp>
      <p:sp>
        <p:nvSpPr>
          <p:cNvPr id="4" name="Slide Number Placeholder 3">
            <a:extLst>
              <a:ext uri="{FF2B5EF4-FFF2-40B4-BE49-F238E27FC236}">
                <a16:creationId xmlns:a16="http://schemas.microsoft.com/office/drawing/2014/main" id="{A566307A-2A62-F142-814F-D5F1E258771B}"/>
              </a:ext>
            </a:extLst>
          </p:cNvPr>
          <p:cNvSpPr>
            <a:spLocks noGrp="1"/>
          </p:cNvSpPr>
          <p:nvPr>
            <p:ph type="sldNum" sz="quarter" idx="12"/>
          </p:nvPr>
        </p:nvSpPr>
        <p:spPr/>
        <p:txBody>
          <a:bodyPr/>
          <a:lst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a:lstStyle>
          <a:p>
            <a:fld id="{47B56E10-77BE-0541-9C2F-11B05CAF9EBF}" type="slidenum">
              <a:rPr lang="en-US" smtClean="0"/>
              <a:t>11</a:t>
            </a:fld>
            <a:endParaRPr lang="en-US" dirty="0"/>
          </a:p>
        </p:txBody>
      </p:sp>
    </p:spTree>
    <p:extLst>
      <p:ext uri="{BB962C8B-B14F-4D97-AF65-F5344CB8AC3E}">
        <p14:creationId xmlns:p14="http://schemas.microsoft.com/office/powerpoint/2010/main" val="30343364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3000" b="1" dirty="0"/>
              <a:t>Fundamentals of Fraud and Abuse</a:t>
            </a:r>
          </a:p>
        </p:txBody>
      </p:sp>
      <p:sp>
        <p:nvSpPr>
          <p:cNvPr id="2" name="Content Placeholder 1"/>
          <p:cNvSpPr>
            <a:spLocks noGrp="1"/>
          </p:cNvSpPr>
          <p:nvPr>
            <p:ph idx="1"/>
          </p:nvPr>
        </p:nvSpPr>
        <p:spPr>
          <a:xfrm>
            <a:off x="434991" y="1274198"/>
            <a:ext cx="8229600" cy="3661826"/>
          </a:xfrm>
        </p:spPr>
        <p:txBody>
          <a:bodyPr>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buNone/>
              <a:defRPr/>
            </a:pPr>
            <a:r>
              <a:rPr lang="en-US" sz="2000" dirty="0">
                <a:solidFill>
                  <a:schemeClr val="bg2">
                    <a:lumMod val="10000"/>
                  </a:schemeClr>
                </a:solidFill>
                <a:cs typeface="Arial Narrow"/>
              </a:rPr>
              <a:t>Medicare</a:t>
            </a:r>
            <a:r>
              <a:rPr lang="en-US" sz="2000" dirty="0">
                <a:cs typeface="Arial Narrow"/>
              </a:rPr>
              <a:t> </a:t>
            </a:r>
            <a:r>
              <a:rPr lang="en-US" sz="2000" b="1" i="1" dirty="0">
                <a:solidFill>
                  <a:srgbClr val="FF0000"/>
                </a:solidFill>
                <a:cs typeface="Arial Narrow"/>
              </a:rPr>
              <a:t>fraud</a:t>
            </a:r>
            <a:r>
              <a:rPr lang="en-US" sz="2000" b="1" dirty="0">
                <a:cs typeface="Arial Narrow"/>
              </a:rPr>
              <a:t> </a:t>
            </a:r>
            <a:r>
              <a:rPr lang="en-US" sz="2000" dirty="0">
                <a:solidFill>
                  <a:srgbClr val="1E1C11"/>
                </a:solidFill>
                <a:cs typeface="Arial Narrow"/>
              </a:rPr>
              <a:t>is:</a:t>
            </a:r>
            <a:endParaRPr lang="en-US" sz="2000" dirty="0">
              <a:cs typeface="Arial Narrow"/>
            </a:endParaRPr>
          </a:p>
          <a:p>
            <a:pPr marL="0" indent="0">
              <a:buNone/>
              <a:defRPr/>
            </a:pPr>
            <a:r>
              <a:rPr lang="en-US" sz="2000" dirty="0">
                <a:solidFill>
                  <a:srgbClr val="1E1C11"/>
                </a:solidFill>
                <a:cs typeface="Arial Narrow"/>
              </a:rPr>
              <a:t>When one obtains or attempts to obtain services or payments by dishonest means </a:t>
            </a:r>
            <a:r>
              <a:rPr lang="en-US" sz="2000" dirty="0">
                <a:cs typeface="Arial Narrow"/>
              </a:rPr>
              <a:t>with</a:t>
            </a:r>
            <a:r>
              <a:rPr lang="en-US" sz="2000" i="1" dirty="0">
                <a:cs typeface="Arial Narrow"/>
              </a:rPr>
              <a:t> intent </a:t>
            </a:r>
            <a:r>
              <a:rPr lang="en-US" sz="2000" dirty="0">
                <a:cs typeface="Arial Narrow"/>
              </a:rPr>
              <a:t>and </a:t>
            </a:r>
            <a:r>
              <a:rPr lang="en-US" sz="2000" i="1" dirty="0">
                <a:cs typeface="Arial Narrow"/>
              </a:rPr>
              <a:t>knowledge </a:t>
            </a:r>
            <a:r>
              <a:rPr lang="en-US" sz="2000" dirty="0">
                <a:cs typeface="Arial Narrow"/>
              </a:rPr>
              <a:t>and</a:t>
            </a:r>
            <a:r>
              <a:rPr lang="en-US" sz="2000" i="1" dirty="0">
                <a:cs typeface="Arial Narrow"/>
              </a:rPr>
              <a:t> willingness</a:t>
            </a:r>
          </a:p>
          <a:p>
            <a:pPr marL="0" indent="0">
              <a:buNone/>
              <a:defRPr/>
            </a:pPr>
            <a:endParaRPr lang="en-US" sz="2000" dirty="0">
              <a:solidFill>
                <a:srgbClr val="000000"/>
              </a:solidFill>
              <a:cs typeface="Arial Narrow"/>
            </a:endParaRPr>
          </a:p>
          <a:p>
            <a:pPr marL="0" indent="0">
              <a:buClr>
                <a:srgbClr val="404040"/>
              </a:buClr>
              <a:buNone/>
              <a:defRPr/>
            </a:pPr>
            <a:r>
              <a:rPr lang="en-US" sz="2000" i="1" dirty="0">
                <a:solidFill>
                  <a:srgbClr val="000000"/>
                </a:solidFill>
                <a:cs typeface="Arial Narrow"/>
              </a:rPr>
              <a:t>Medicare </a:t>
            </a:r>
            <a:r>
              <a:rPr lang="en-US" sz="2000" b="1" i="1" dirty="0">
                <a:solidFill>
                  <a:srgbClr val="FF0000"/>
                </a:solidFill>
                <a:cs typeface="Arial Narrow"/>
              </a:rPr>
              <a:t>abuse</a:t>
            </a:r>
            <a:r>
              <a:rPr lang="en-US" sz="2000" i="1" dirty="0">
                <a:solidFill>
                  <a:srgbClr val="000000"/>
                </a:solidFill>
                <a:cs typeface="Arial Narrow"/>
              </a:rPr>
              <a:t> is:</a:t>
            </a:r>
          </a:p>
          <a:p>
            <a:pPr marL="0" indent="0">
              <a:buClr>
                <a:srgbClr val="404040"/>
              </a:buClr>
              <a:buNone/>
              <a:defRPr/>
            </a:pPr>
            <a:r>
              <a:rPr lang="en-US" sz="2000" dirty="0">
                <a:solidFill>
                  <a:srgbClr val="000000"/>
                </a:solidFill>
                <a:cs typeface="Arial Narrow"/>
              </a:rPr>
              <a:t>When one does not follow good medical practices, inconsistent with accepted sound medical, business, or fiscal practices and result in unnecessary costs, improper payments or services not medically necessary</a:t>
            </a:r>
          </a:p>
          <a:p>
            <a:pPr marL="0" indent="0">
              <a:buClr>
                <a:srgbClr val="404040"/>
              </a:buClr>
              <a:buNone/>
              <a:defRPr/>
            </a:pPr>
            <a:endParaRPr lang="en-US" sz="2000" dirty="0">
              <a:solidFill>
                <a:srgbClr val="000000"/>
              </a:solidFill>
              <a:cs typeface="Arial Narrow"/>
            </a:endParaRPr>
          </a:p>
          <a:p>
            <a:pPr>
              <a:lnSpc>
                <a:spcPct val="90000"/>
              </a:lnSpc>
              <a:buClr>
                <a:srgbClr val="404040"/>
              </a:buClr>
              <a:buNone/>
              <a:defRPr/>
            </a:pPr>
            <a:endParaRPr lang="en-US" sz="2000" i="1" dirty="0">
              <a:solidFill>
                <a:srgbClr val="404040"/>
              </a:solidFill>
              <a:latin typeface="Book Antiqua"/>
              <a:cs typeface="Book Antiqua"/>
            </a:endParaRPr>
          </a:p>
          <a:p>
            <a:pPr marL="0" indent="0" algn="ctr">
              <a:buNone/>
              <a:defRPr/>
            </a:pPr>
            <a:endParaRPr lang="en-US" sz="2000" dirty="0">
              <a:solidFill>
                <a:srgbClr val="1E1C11"/>
              </a:solidFill>
              <a:cs typeface="Arial Narrow"/>
            </a:endParaRPr>
          </a:p>
          <a:p>
            <a:endParaRPr lang="en-US" dirty="0"/>
          </a:p>
        </p:txBody>
      </p:sp>
    </p:spTree>
    <p:extLst>
      <p:ext uri="{BB962C8B-B14F-4D97-AF65-F5344CB8AC3E}">
        <p14:creationId xmlns:p14="http://schemas.microsoft.com/office/powerpoint/2010/main" val="24516101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502" y="385011"/>
            <a:ext cx="8229600" cy="644893"/>
          </a:xfrm>
        </p:spPr>
        <p:txBody>
          <a:bodyPr>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2700" b="1" dirty="0"/>
              <a:t>Evolution of Fraud and Abuse:</a:t>
            </a:r>
            <a:br>
              <a:rPr lang="en-US" sz="2700" b="1" dirty="0"/>
            </a:br>
            <a:r>
              <a:rPr lang="en-US" sz="2700" b="1" dirty="0"/>
              <a:t>New Categories: FWAE</a:t>
            </a:r>
          </a:p>
        </p:txBody>
      </p:sp>
      <p:sp>
        <p:nvSpPr>
          <p:cNvPr id="3" name="Content Placeholder 2"/>
          <p:cNvSpPr>
            <a:spLocks noGrp="1"/>
          </p:cNvSpPr>
          <p:nvPr>
            <p:ph idx="1"/>
          </p:nvPr>
        </p:nvSpPr>
        <p:spPr/>
        <p:txBody>
          <a:bodyPr>
            <a:normAutofit fontScale="92500" lnSpcReduction="10000"/>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defRPr/>
            </a:pPr>
            <a:r>
              <a:rPr lang="en-US" sz="2000" dirty="0">
                <a:ea typeface="MS PGothic" pitchFamily="34" charset="-128"/>
              </a:rPr>
              <a:t>Medicare, Medicaid no longer tolerates </a:t>
            </a:r>
            <a:r>
              <a:rPr lang="en-US" sz="2000" b="1" i="1" dirty="0">
                <a:solidFill>
                  <a:srgbClr val="FF0000"/>
                </a:solidFill>
                <a:ea typeface="MS PGothic" pitchFamily="34" charset="-128"/>
              </a:rPr>
              <a:t>“ERRORs”</a:t>
            </a:r>
          </a:p>
          <a:p>
            <a:pPr lvl="2">
              <a:defRPr/>
            </a:pPr>
            <a:r>
              <a:rPr lang="en-US" sz="2000" dirty="0">
                <a:ea typeface="MS PGothic" pitchFamily="34" charset="-128"/>
              </a:rPr>
              <a:t>Human error</a:t>
            </a:r>
          </a:p>
          <a:p>
            <a:pPr lvl="2">
              <a:defRPr/>
            </a:pPr>
            <a:r>
              <a:rPr lang="en-US" sz="2000" dirty="0">
                <a:ea typeface="MS PGothic" pitchFamily="34" charset="-128"/>
              </a:rPr>
              <a:t>Computer error</a:t>
            </a:r>
          </a:p>
          <a:p>
            <a:pPr lvl="2">
              <a:defRPr/>
            </a:pPr>
            <a:r>
              <a:rPr lang="en-US" sz="2000" dirty="0">
                <a:ea typeface="MS PGothic" pitchFamily="34" charset="-128"/>
              </a:rPr>
              <a:t>Sloppiness</a:t>
            </a:r>
          </a:p>
          <a:p>
            <a:pPr lvl="2">
              <a:defRPr/>
            </a:pPr>
            <a:r>
              <a:rPr lang="en-US" sz="2000" dirty="0">
                <a:ea typeface="MS PGothic" pitchFamily="34" charset="-128"/>
              </a:rPr>
              <a:t>Laziness</a:t>
            </a:r>
          </a:p>
          <a:p>
            <a:pPr lvl="2">
              <a:defRPr/>
            </a:pPr>
            <a:r>
              <a:rPr lang="en-US" sz="2000" dirty="0">
                <a:ea typeface="MS PGothic" pitchFamily="34" charset="-128"/>
              </a:rPr>
              <a:t>Lack of sophistication</a:t>
            </a:r>
          </a:p>
          <a:p>
            <a:pPr marL="342900" lvl="1" indent="0">
              <a:buNone/>
              <a:defRPr/>
            </a:pPr>
            <a:endParaRPr lang="en-US" sz="2000" dirty="0">
              <a:ea typeface="MS PGothic" pitchFamily="34" charset="-128"/>
            </a:endParaRPr>
          </a:p>
          <a:p>
            <a:pPr>
              <a:defRPr/>
            </a:pPr>
            <a:r>
              <a:rPr lang="en-US" sz="2000" dirty="0">
                <a:ea typeface="MS PGothic" pitchFamily="34" charset="-128"/>
              </a:rPr>
              <a:t>Medicare, Medicaid no longer tolerates </a:t>
            </a:r>
            <a:r>
              <a:rPr lang="en-US" sz="2000" b="1" i="1" dirty="0">
                <a:solidFill>
                  <a:srgbClr val="FF0000"/>
                </a:solidFill>
                <a:ea typeface="MS PGothic" pitchFamily="34" charset="-128"/>
              </a:rPr>
              <a:t>“WASTE”</a:t>
            </a:r>
          </a:p>
          <a:p>
            <a:pPr lvl="2">
              <a:defRPr/>
            </a:pPr>
            <a:r>
              <a:rPr lang="en-US" sz="2000" dirty="0"/>
              <a:t>Incurring unnecessary costs as a result of deficient management, practices, or controls (such as over-prescribing/utilization)</a:t>
            </a:r>
            <a:endParaRPr lang="en-US" sz="2000" dirty="0">
              <a:solidFill>
                <a:srgbClr val="FF0000"/>
              </a:solidFill>
              <a:ea typeface="MS PGothic" pitchFamily="34" charset="-128"/>
            </a:endParaRPr>
          </a:p>
          <a:p>
            <a:pPr lvl="2">
              <a:defRPr/>
            </a:pPr>
            <a:r>
              <a:rPr lang="en-US" sz="2000" dirty="0"/>
              <a:t>Misuse</a:t>
            </a:r>
          </a:p>
          <a:p>
            <a:pPr lvl="2">
              <a:defRPr/>
            </a:pPr>
            <a:r>
              <a:rPr lang="en-US" sz="2000" dirty="0"/>
              <a:t>Excess</a:t>
            </a:r>
          </a:p>
          <a:p>
            <a:pPr lvl="1">
              <a:defRPr/>
            </a:pPr>
            <a:r>
              <a:rPr lang="en-US" sz="2000" dirty="0"/>
              <a:t>Superfluous</a:t>
            </a:r>
          </a:p>
          <a:p>
            <a:pPr marL="0" indent="0">
              <a:buNone/>
              <a:defRPr/>
            </a:pPr>
            <a:endParaRPr lang="en-US" sz="1800" dirty="0">
              <a:ea typeface="MS PGothic" pitchFamily="34" charset="-128"/>
            </a:endParaRPr>
          </a:p>
        </p:txBody>
      </p:sp>
    </p:spTree>
    <p:extLst>
      <p:ext uri="{BB962C8B-B14F-4D97-AF65-F5344CB8AC3E}">
        <p14:creationId xmlns:p14="http://schemas.microsoft.com/office/powerpoint/2010/main" val="18800925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EF955-EFEE-414B-B486-FE469911267B}"/>
              </a:ext>
            </a:extLst>
          </p:cNvPr>
          <p:cNvSpPr>
            <a:spLocks noGrp="1"/>
          </p:cNvSpPr>
          <p:nvPr>
            <p:ph type="title"/>
          </p:nvPr>
        </p:nvSpPr>
        <p:spPr/>
        <p:txBody>
          <a:bodyPr>
            <a:normAutofit fontScale="90000"/>
          </a:bodyPr>
          <a:lstStyle/>
          <a:p>
            <a:r>
              <a:rPr lang="en-US" sz="2800" dirty="0">
                <a:solidFill>
                  <a:schemeClr val="tx1"/>
                </a:solidFill>
              </a:rPr>
              <a:t>What are Examples of Health Care Laws and Regulations</a:t>
            </a:r>
          </a:p>
        </p:txBody>
      </p:sp>
      <p:sp>
        <p:nvSpPr>
          <p:cNvPr id="3" name="Content Placeholder 2">
            <a:extLst>
              <a:ext uri="{FF2B5EF4-FFF2-40B4-BE49-F238E27FC236}">
                <a16:creationId xmlns:a16="http://schemas.microsoft.com/office/drawing/2014/main" id="{A9259958-C892-8942-AC35-D5A86788417D}"/>
              </a:ext>
            </a:extLst>
          </p:cNvPr>
          <p:cNvSpPr>
            <a:spLocks noGrp="1"/>
          </p:cNvSpPr>
          <p:nvPr>
            <p:ph idx="1"/>
          </p:nvPr>
        </p:nvSpPr>
        <p:spPr/>
        <p:txBody>
          <a:bodyPr>
            <a:normAutofit/>
          </a:bodyPr>
          <a:lstStyle/>
          <a:p>
            <a:r>
              <a:rPr lang="en-US" sz="2400" dirty="0"/>
              <a:t>Social Security Act</a:t>
            </a:r>
          </a:p>
          <a:p>
            <a:r>
              <a:rPr lang="en-US" sz="2400" dirty="0"/>
              <a:t>Omnibus Budget  Reconciliation Act of 1987</a:t>
            </a:r>
          </a:p>
          <a:p>
            <a:r>
              <a:rPr lang="en-US" sz="2400" dirty="0"/>
              <a:t>Affordable Care Act</a:t>
            </a:r>
          </a:p>
          <a:p>
            <a:r>
              <a:rPr lang="en-US" sz="2400" dirty="0"/>
              <a:t>Anti-Kickback Statute</a:t>
            </a:r>
          </a:p>
          <a:p>
            <a:r>
              <a:rPr lang="en-US" sz="2400" dirty="0"/>
              <a:t>False Claims Act</a:t>
            </a:r>
          </a:p>
          <a:p>
            <a:r>
              <a:rPr lang="en-US" sz="2400" dirty="0"/>
              <a:t>Health Insurance Portability and Accountability Act</a:t>
            </a:r>
          </a:p>
          <a:p>
            <a:r>
              <a:rPr lang="en-US" sz="2400" dirty="0"/>
              <a:t>Health Information Technology Economic and Clinical Health (HITECH)</a:t>
            </a:r>
          </a:p>
          <a:p>
            <a:r>
              <a:rPr lang="en-US" sz="2400" dirty="0"/>
              <a:t>Patient Protection and Affordable Care Act</a:t>
            </a:r>
          </a:p>
        </p:txBody>
      </p:sp>
      <p:sp>
        <p:nvSpPr>
          <p:cNvPr id="4" name="Slide Number Placeholder 3">
            <a:extLst>
              <a:ext uri="{FF2B5EF4-FFF2-40B4-BE49-F238E27FC236}">
                <a16:creationId xmlns:a16="http://schemas.microsoft.com/office/drawing/2014/main" id="{AF9599DB-93D0-904E-A8F6-53DE6F6F3F49}"/>
              </a:ext>
            </a:extLst>
          </p:cNvPr>
          <p:cNvSpPr>
            <a:spLocks noGrp="1"/>
          </p:cNvSpPr>
          <p:nvPr>
            <p:ph type="sldNum" sz="quarter" idx="12"/>
          </p:nvPr>
        </p:nvSpPr>
        <p:spPr/>
        <p:txBody>
          <a:bodyPr/>
          <a:lstStyle/>
          <a:p>
            <a:fld id="{2066355A-084C-D24E-9AD2-7E4FC41EA627}" type="slidenum">
              <a:rPr lang="en-US" smtClean="0"/>
              <a:t>14</a:t>
            </a:fld>
            <a:endParaRPr lang="en-US" dirty="0"/>
          </a:p>
        </p:txBody>
      </p:sp>
      <p:sp>
        <p:nvSpPr>
          <p:cNvPr id="5" name="Freeform 4">
            <a:extLst>
              <a:ext uri="{FF2B5EF4-FFF2-40B4-BE49-F238E27FC236}">
                <a16:creationId xmlns:a16="http://schemas.microsoft.com/office/drawing/2014/main" id="{087CE45D-9459-7240-B713-CC2363986663}"/>
              </a:ext>
            </a:extLst>
          </p:cNvPr>
          <p:cNvSpPr/>
          <p:nvPr/>
        </p:nvSpPr>
        <p:spPr>
          <a:xfrm>
            <a:off x="1243584" y="4645152"/>
            <a:ext cx="73152" cy="9144"/>
          </a:xfrm>
          <a:custGeom>
            <a:avLst/>
            <a:gdLst>
              <a:gd name="connsiteX0" fmla="*/ 73152 w 73152"/>
              <a:gd name="connsiteY0" fmla="*/ 9144 h 9144"/>
              <a:gd name="connsiteX1" fmla="*/ 0 w 73152"/>
              <a:gd name="connsiteY1" fmla="*/ 0 h 9144"/>
            </a:gdLst>
            <a:ahLst/>
            <a:cxnLst>
              <a:cxn ang="0">
                <a:pos x="connsiteX0" y="connsiteY0"/>
              </a:cxn>
              <a:cxn ang="0">
                <a:pos x="connsiteX1" y="connsiteY1"/>
              </a:cxn>
            </a:cxnLst>
            <a:rect l="l" t="t" r="r" b="b"/>
            <a:pathLst>
              <a:path w="73152" h="9144">
                <a:moveTo>
                  <a:pt x="73152" y="9144"/>
                </a:moveTo>
                <a:lnTo>
                  <a:pt x="0" y="0"/>
                </a:ln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932981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B1B67-C926-4140-83D7-9E1D3E6E7DF1}"/>
              </a:ext>
            </a:extLst>
          </p:cNvPr>
          <p:cNvSpPr>
            <a:spLocks noGrp="1"/>
          </p:cNvSpPr>
          <p:nvPr>
            <p:ph type="title"/>
          </p:nvPr>
        </p:nvSpPr>
        <p:spPr/>
        <p:txBody>
          <a:bodyPr/>
          <a:lstStyle/>
          <a:p>
            <a:r>
              <a:rPr lang="en-US" dirty="0"/>
              <a:t>POLLING QUESTION #1</a:t>
            </a:r>
          </a:p>
        </p:txBody>
      </p:sp>
      <p:sp>
        <p:nvSpPr>
          <p:cNvPr id="3" name="Content Placeholder 2">
            <a:extLst>
              <a:ext uri="{FF2B5EF4-FFF2-40B4-BE49-F238E27FC236}">
                <a16:creationId xmlns:a16="http://schemas.microsoft.com/office/drawing/2014/main" id="{BDECDAD7-5D0E-A647-8FBD-7E56703C825D}"/>
              </a:ext>
            </a:extLst>
          </p:cNvPr>
          <p:cNvSpPr>
            <a:spLocks noGrp="1"/>
          </p:cNvSpPr>
          <p:nvPr>
            <p:ph idx="1"/>
          </p:nvPr>
        </p:nvSpPr>
        <p:spPr/>
        <p:txBody>
          <a:bodyPr/>
          <a:lstStyle/>
          <a:p>
            <a:r>
              <a:rPr lang="en-US" dirty="0"/>
              <a:t>The following health care employees are responsible to assist with compliance efforts:</a:t>
            </a:r>
          </a:p>
          <a:p>
            <a:pPr marL="0" indent="0">
              <a:buNone/>
            </a:pPr>
            <a:endParaRPr lang="en-US" dirty="0"/>
          </a:p>
          <a:p>
            <a:pPr marL="0" indent="0">
              <a:buNone/>
            </a:pPr>
            <a:r>
              <a:rPr lang="en-US" dirty="0"/>
              <a:t>	(a) C-Suite executives</a:t>
            </a:r>
          </a:p>
          <a:p>
            <a:pPr marL="0" indent="0">
              <a:buNone/>
            </a:pPr>
            <a:r>
              <a:rPr lang="en-US" dirty="0"/>
              <a:t>	(b) Billing staff</a:t>
            </a:r>
          </a:p>
          <a:p>
            <a:pPr marL="0" indent="0">
              <a:buNone/>
            </a:pPr>
            <a:r>
              <a:rPr lang="en-US" dirty="0"/>
              <a:t>	(c) IT staff</a:t>
            </a:r>
          </a:p>
          <a:p>
            <a:pPr marL="0" indent="0">
              <a:buNone/>
            </a:pPr>
            <a:r>
              <a:rPr lang="en-US" dirty="0"/>
              <a:t>	(d) All of the above</a:t>
            </a:r>
          </a:p>
          <a:p>
            <a:pPr lvl="1"/>
            <a:endParaRPr lang="en-US" dirty="0"/>
          </a:p>
        </p:txBody>
      </p:sp>
      <p:sp>
        <p:nvSpPr>
          <p:cNvPr id="4" name="Slide Number Placeholder 3">
            <a:extLst>
              <a:ext uri="{FF2B5EF4-FFF2-40B4-BE49-F238E27FC236}">
                <a16:creationId xmlns:a16="http://schemas.microsoft.com/office/drawing/2014/main" id="{CC8610D0-6260-484E-9EB6-091153D2ADE8}"/>
              </a:ext>
            </a:extLst>
          </p:cNvPr>
          <p:cNvSpPr>
            <a:spLocks noGrp="1"/>
          </p:cNvSpPr>
          <p:nvPr>
            <p:ph type="sldNum" sz="quarter" idx="12"/>
          </p:nvPr>
        </p:nvSpPr>
        <p:spPr/>
        <p:txBody>
          <a:bodyPr/>
          <a:lstStyle/>
          <a:p>
            <a:fld id="{2066355A-084C-D24E-9AD2-7E4FC41EA627}" type="slidenum">
              <a:rPr lang="en-US" smtClean="0"/>
              <a:t>15</a:t>
            </a:fld>
            <a:endParaRPr lang="en-US" dirty="0"/>
          </a:p>
        </p:txBody>
      </p:sp>
    </p:spTree>
    <p:extLst>
      <p:ext uri="{BB962C8B-B14F-4D97-AF65-F5344CB8AC3E}">
        <p14:creationId xmlns:p14="http://schemas.microsoft.com/office/powerpoint/2010/main" val="2997944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7B7ABFB-A78B-6B4D-9131-025751A8FE49}"/>
              </a:ext>
            </a:extLst>
          </p:cNvPr>
          <p:cNvSpPr>
            <a:spLocks noGrp="1"/>
          </p:cNvSpPr>
          <p:nvPr>
            <p:ph type="ctrTitle"/>
          </p:nvPr>
        </p:nvSpPr>
        <p:spPr>
          <a:xfrm>
            <a:off x="612648" y="1677880"/>
            <a:ext cx="7995325" cy="893870"/>
          </a:xfrm>
        </p:spPr>
        <p:txBody>
          <a:bodyPr>
            <a:normAutofit/>
          </a:bodyPr>
          <a:lstStyle/>
          <a:p>
            <a:r>
              <a:rPr lang="en-US" sz="3200" dirty="0"/>
              <a:t>Who Regulates Healthcare Compliance?</a:t>
            </a:r>
          </a:p>
        </p:txBody>
      </p:sp>
      <p:sp>
        <p:nvSpPr>
          <p:cNvPr id="4" name="Slide Number Placeholder 3">
            <a:extLst>
              <a:ext uri="{FF2B5EF4-FFF2-40B4-BE49-F238E27FC236}">
                <a16:creationId xmlns:a16="http://schemas.microsoft.com/office/drawing/2014/main" id="{6FF27C52-0580-4847-AFDC-F75438CB7FF5}"/>
              </a:ext>
            </a:extLst>
          </p:cNvPr>
          <p:cNvSpPr>
            <a:spLocks noGrp="1"/>
          </p:cNvSpPr>
          <p:nvPr>
            <p:ph type="sldNum" sz="quarter" idx="4294967295"/>
          </p:nvPr>
        </p:nvSpPr>
        <p:spPr>
          <a:xfrm>
            <a:off x="7010400" y="12700"/>
            <a:ext cx="2133600" cy="274638"/>
          </a:xfrm>
        </p:spPr>
        <p:txBody>
          <a:bodyPr/>
          <a:lstStyle/>
          <a:p>
            <a:fld id="{2066355A-084C-D24E-9AD2-7E4FC41EA627}" type="slidenum">
              <a:rPr lang="en-US" smtClean="0"/>
              <a:t>16</a:t>
            </a:fld>
            <a:endParaRPr lang="en-US" dirty="0"/>
          </a:p>
        </p:txBody>
      </p:sp>
    </p:spTree>
    <p:extLst>
      <p:ext uri="{BB962C8B-B14F-4D97-AF65-F5344CB8AC3E}">
        <p14:creationId xmlns:p14="http://schemas.microsoft.com/office/powerpoint/2010/main" val="30758465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038" y="475666"/>
            <a:ext cx="7883395" cy="4658868"/>
          </a:xfrm>
          <a:prstGeom prst="rect">
            <a:avLst/>
          </a:prstGeom>
        </p:spPr>
      </p:pic>
      <p:sp>
        <p:nvSpPr>
          <p:cNvPr id="3" name="TextBox 2">
            <a:extLst>
              <a:ext uri="{FF2B5EF4-FFF2-40B4-BE49-F238E27FC236}">
                <a16:creationId xmlns:a16="http://schemas.microsoft.com/office/drawing/2014/main" id="{43644B1C-F348-914A-A965-5CCBDE6C4A4A}"/>
              </a:ext>
            </a:extLst>
          </p:cNvPr>
          <p:cNvSpPr txBox="1"/>
          <p:nvPr/>
        </p:nvSpPr>
        <p:spPr>
          <a:xfrm>
            <a:off x="7315200" y="4770783"/>
            <a:ext cx="1005179" cy="248209"/>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1013" i="1" dirty="0"/>
              <a:t>CMS </a:t>
            </a:r>
          </a:p>
        </p:txBody>
      </p:sp>
      <p:sp>
        <p:nvSpPr>
          <p:cNvPr id="5" name="TextBox 4">
            <a:extLst>
              <a:ext uri="{FF2B5EF4-FFF2-40B4-BE49-F238E27FC236}">
                <a16:creationId xmlns:a16="http://schemas.microsoft.com/office/drawing/2014/main" id="{9F2A7D39-EDB0-9547-B306-D3E8CED99126}"/>
              </a:ext>
            </a:extLst>
          </p:cNvPr>
          <p:cNvSpPr txBox="1"/>
          <p:nvPr/>
        </p:nvSpPr>
        <p:spPr>
          <a:xfrm>
            <a:off x="2286000" y="2409447"/>
            <a:ext cx="4572000" cy="369332"/>
          </a:xfrm>
          <a:prstGeom prst="rect">
            <a:avLst/>
          </a:prstGeom>
          <a:noFill/>
        </p:spPr>
        <p:txBody>
          <a:bodyPr wrap="square">
            <a:spAutoFit/>
          </a:bodyPr>
          <a:lstStyle/>
          <a:p>
            <a:r>
              <a:rPr lang="en-US" sz="1800" i="1" dirty="0"/>
              <a:t>C</a:t>
            </a:r>
            <a:endParaRPr lang="en-US" dirty="0"/>
          </a:p>
        </p:txBody>
      </p:sp>
    </p:spTree>
    <p:extLst>
      <p:ext uri="{BB962C8B-B14F-4D97-AF65-F5344CB8AC3E}">
        <p14:creationId xmlns:p14="http://schemas.microsoft.com/office/powerpoint/2010/main" val="15589419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3000" dirty="0"/>
              <a:t>The “</a:t>
            </a:r>
            <a:r>
              <a:rPr lang="en-US" sz="3000" b="1" dirty="0"/>
              <a:t>BIG</a:t>
            </a:r>
            <a:r>
              <a:rPr lang="en-US" sz="3000" dirty="0"/>
              <a:t>” Enforcers</a:t>
            </a:r>
          </a:p>
        </p:txBody>
      </p:sp>
      <p:sp>
        <p:nvSpPr>
          <p:cNvPr id="3" name="Content Placeholder 2"/>
          <p:cNvSpPr>
            <a:spLocks noGrp="1"/>
          </p:cNvSpPr>
          <p:nvPr>
            <p:ph idx="1"/>
          </p:nvPr>
        </p:nvSpPr>
        <p:spPr/>
        <p:txBody>
          <a:bodyPr>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2400" dirty="0"/>
              <a:t>Health and Human Services Agents</a:t>
            </a:r>
          </a:p>
          <a:p>
            <a:r>
              <a:rPr lang="en-US" sz="2400" dirty="0"/>
              <a:t>Department of Justice Agents </a:t>
            </a:r>
          </a:p>
          <a:p>
            <a:pPr>
              <a:lnSpc>
                <a:spcPct val="85000"/>
              </a:lnSpc>
              <a:spcBef>
                <a:spcPct val="30000"/>
              </a:spcBef>
            </a:pPr>
            <a:r>
              <a:rPr lang="en-US" sz="2400" dirty="0"/>
              <a:t>United States Attorneys’ Office</a:t>
            </a:r>
          </a:p>
          <a:p>
            <a:pPr>
              <a:lnSpc>
                <a:spcPct val="85000"/>
              </a:lnSpc>
              <a:spcBef>
                <a:spcPct val="30000"/>
              </a:spcBef>
            </a:pPr>
            <a:r>
              <a:rPr lang="en-US" sz="2400" dirty="0"/>
              <a:t>State Attorney General’s Office</a:t>
            </a:r>
          </a:p>
          <a:p>
            <a:r>
              <a:rPr lang="en-US" sz="2400" dirty="0"/>
              <a:t>Federal Bureau of Investigation (FBI)</a:t>
            </a:r>
          </a:p>
          <a:p>
            <a:r>
              <a:rPr lang="en-US" sz="2400" dirty="0"/>
              <a:t>Internal Revenue Service (IRS)</a:t>
            </a:r>
          </a:p>
          <a:p>
            <a:pPr>
              <a:lnSpc>
                <a:spcPct val="85000"/>
              </a:lnSpc>
              <a:spcBef>
                <a:spcPct val="30000"/>
              </a:spcBef>
            </a:pPr>
            <a:r>
              <a:rPr lang="en-US" sz="2400" dirty="0"/>
              <a:t>State Medicaid Fraud Control Units</a:t>
            </a:r>
          </a:p>
          <a:p>
            <a:pPr>
              <a:lnSpc>
                <a:spcPct val="85000"/>
              </a:lnSpc>
              <a:spcBef>
                <a:spcPct val="30000"/>
              </a:spcBef>
            </a:pPr>
            <a:r>
              <a:rPr lang="en-US" sz="2400" dirty="0"/>
              <a:t>State Law Enforcement </a:t>
            </a:r>
          </a:p>
          <a:p>
            <a:endParaRPr lang="en-US" dirty="0"/>
          </a:p>
        </p:txBody>
      </p:sp>
    </p:spTree>
    <p:extLst>
      <p:ext uri="{BB962C8B-B14F-4D97-AF65-F5344CB8AC3E}">
        <p14:creationId xmlns:p14="http://schemas.microsoft.com/office/powerpoint/2010/main" val="29029585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441A0-4180-446D-B660-C5FC0FE93261}"/>
              </a:ext>
            </a:extLst>
          </p:cNvPr>
          <p:cNvSpPr>
            <a:spLocks noGrp="1"/>
          </p:cNvSpPr>
          <p:nvPr>
            <p:ph type="title"/>
          </p:nvPr>
        </p:nvSpPr>
        <p:spPr>
          <a:xfrm>
            <a:off x="372903" y="341392"/>
            <a:ext cx="8229600" cy="711491"/>
          </a:xfrm>
        </p:spPr>
        <p:txBody>
          <a:bodyPr/>
          <a:lstStyle/>
          <a:p>
            <a:r>
              <a:rPr lang="en-US" dirty="0"/>
              <a:t>Disclosure</a:t>
            </a:r>
          </a:p>
        </p:txBody>
      </p:sp>
      <p:sp>
        <p:nvSpPr>
          <p:cNvPr id="3" name="Content Placeholder 2">
            <a:extLst>
              <a:ext uri="{FF2B5EF4-FFF2-40B4-BE49-F238E27FC236}">
                <a16:creationId xmlns:a16="http://schemas.microsoft.com/office/drawing/2014/main" id="{E5016C73-7A15-470C-AF52-A110C73B1813}"/>
              </a:ext>
            </a:extLst>
          </p:cNvPr>
          <p:cNvSpPr>
            <a:spLocks noGrp="1"/>
          </p:cNvSpPr>
          <p:nvPr>
            <p:ph idx="1"/>
          </p:nvPr>
        </p:nvSpPr>
        <p:spPr>
          <a:xfrm>
            <a:off x="448502" y="999078"/>
            <a:ext cx="8229600" cy="3661826"/>
          </a:xfrm>
        </p:spPr>
        <p:txBody>
          <a:bodyPr>
            <a:normAutofit fontScale="40000" lnSpcReduction="20000"/>
          </a:bodyPr>
          <a:lstStyle/>
          <a:p>
            <a:r>
              <a:rPr lang="en-US" altLang="en-US" sz="5000" dirty="0">
                <a:latin typeface="Arial" panose="020B0604020202020204" pitchFamily="34" charset="0"/>
                <a:cs typeface="Arial" panose="020B0604020202020204" pitchFamily="34" charset="0"/>
              </a:rPr>
              <a:t>Leigh Davitian is an independent consultant</a:t>
            </a:r>
            <a:r>
              <a:rPr lang="en-US" altLang="en-US" sz="5000" dirty="0">
                <a:solidFill>
                  <a:schemeClr val="tx1"/>
                </a:solidFill>
                <a:latin typeface="Arial" panose="020B0604020202020204" pitchFamily="34" charset="0"/>
                <a:cs typeface="Arial" panose="020B0604020202020204" pitchFamily="34" charset="0"/>
              </a:rPr>
              <a:t>. She has </a:t>
            </a:r>
            <a:r>
              <a:rPr lang="en-US" sz="5000" dirty="0"/>
              <a:t>no relevant financial relationships with ineligible companies to disclose. </a:t>
            </a:r>
          </a:p>
          <a:p>
            <a:r>
              <a:rPr lang="en-US" sz="5000" dirty="0"/>
              <a:t>This continuing education activity is managed by Innovatix* and AffinityCE. Innovatix* is accredited by the Accreditation Council for Pharmacy Education as a provider of continuing pharmacy education.</a:t>
            </a:r>
          </a:p>
          <a:p>
            <a:r>
              <a:rPr lang="en-US" sz="5000" dirty="0"/>
              <a:t>Innovatix* and AffinityCE as well as planners and reviewers have no relevant financial relationships with ineligible companies to disclose. Neither Innovatix* nor Affinity CE support or endorse any product or service mentioned in this activity. Disclosure will be made when a product is discussed for an unapproved use.</a:t>
            </a:r>
          </a:p>
          <a:p>
            <a:r>
              <a:rPr lang="en-US" sz="5000" dirty="0"/>
              <a:t>The material presented for this session has been reviewed by the Innovatix* Institute CE Committee and AffinityCE and has been found to be free of any content influence or commercial bias.</a:t>
            </a:r>
          </a:p>
          <a:p>
            <a:r>
              <a:rPr lang="en-US" sz="5000" dirty="0"/>
              <a:t>Commercial Support was not received for this activity.</a:t>
            </a:r>
            <a:endParaRPr lang="en-US" sz="5000" dirty="0">
              <a:latin typeface="Arial" panose="020B0604020202020204" pitchFamily="34"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99A5F1C2-B991-4543-9358-9D41CE3BEB3C}"/>
              </a:ext>
            </a:extLst>
          </p:cNvPr>
          <p:cNvSpPr>
            <a:spLocks noGrp="1"/>
          </p:cNvSpPr>
          <p:nvPr>
            <p:ph type="sldNum" sz="quarter" idx="12"/>
          </p:nvPr>
        </p:nvSpPr>
        <p:spPr/>
        <p:txBody>
          <a:bodyPr/>
          <a:lstStyle/>
          <a:p>
            <a:fld id="{2066355A-084C-D24E-9AD2-7E4FC41EA627}" type="slidenum">
              <a:rPr lang="en-US" smtClean="0"/>
              <a:t>1</a:t>
            </a:fld>
            <a:endParaRPr lang="en-US"/>
          </a:p>
        </p:txBody>
      </p:sp>
      <p:sp>
        <p:nvSpPr>
          <p:cNvPr id="5" name="Rectangle 4">
            <a:extLst>
              <a:ext uri="{FF2B5EF4-FFF2-40B4-BE49-F238E27FC236}">
                <a16:creationId xmlns:a16="http://schemas.microsoft.com/office/drawing/2014/main" id="{7B99A97B-B078-4E53-A348-209940EE0DE2}"/>
              </a:ext>
            </a:extLst>
          </p:cNvPr>
          <p:cNvSpPr/>
          <p:nvPr/>
        </p:nvSpPr>
        <p:spPr>
          <a:xfrm>
            <a:off x="1945957" y="4802108"/>
            <a:ext cx="5083493" cy="307777"/>
          </a:xfrm>
          <a:prstGeom prst="rect">
            <a:avLst/>
          </a:prstGeom>
        </p:spPr>
        <p:txBody>
          <a:bodyPr wrap="square">
            <a:sp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r>
              <a:rPr lang="en-US" dirty="0"/>
              <a:t>*</a:t>
            </a:r>
            <a:r>
              <a:rPr lang="en-US" sz="1400" dirty="0"/>
              <a:t>Innovatix now operates under </a:t>
            </a:r>
            <a:r>
              <a:rPr lang="en-US" sz="1400" b="1" i="1" dirty="0"/>
              <a:t>Premier Alternate Site Programs</a:t>
            </a:r>
          </a:p>
        </p:txBody>
      </p:sp>
    </p:spTree>
    <p:extLst>
      <p:ext uri="{BB962C8B-B14F-4D97-AF65-F5344CB8AC3E}">
        <p14:creationId xmlns:p14="http://schemas.microsoft.com/office/powerpoint/2010/main" val="16296113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2700" b="1" dirty="0"/>
              <a:t>The “Enforcers” from A-far</a:t>
            </a:r>
          </a:p>
        </p:txBody>
      </p:sp>
      <p:sp>
        <p:nvSpPr>
          <p:cNvPr id="3" name="Content Placeholder 2"/>
          <p:cNvSpPr>
            <a:spLocks noGrp="1"/>
          </p:cNvSpPr>
          <p:nvPr>
            <p:ph idx="1"/>
          </p:nvPr>
        </p:nvSpPr>
        <p:spPr>
          <a:xfrm>
            <a:off x="448502" y="1577130"/>
            <a:ext cx="8229600" cy="3365332"/>
          </a:xfrm>
        </p:spPr>
        <p:txBody>
          <a:bodyPr>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2400" dirty="0"/>
              <a:t>Recovery Audit Contractors (RACs)   </a:t>
            </a:r>
          </a:p>
          <a:p>
            <a:r>
              <a:rPr lang="en-US" sz="2400" dirty="0"/>
              <a:t>Comprehensive Error Rate Testing (CERT) </a:t>
            </a:r>
          </a:p>
          <a:p>
            <a:r>
              <a:rPr lang="en-US" sz="2400" dirty="0"/>
              <a:t>State-Wide Probe Reviews (STPR)</a:t>
            </a:r>
            <a:endParaRPr lang="en-US" sz="2000" dirty="0"/>
          </a:p>
          <a:p>
            <a:r>
              <a:rPr lang="en-US" sz="2400" dirty="0"/>
              <a:t>Medical Review Auditors (MRA)</a:t>
            </a:r>
          </a:p>
          <a:p>
            <a:r>
              <a:rPr lang="en-US" sz="2400" dirty="0"/>
              <a:t>National Correct Coding Initiative (NCCI)</a:t>
            </a:r>
          </a:p>
          <a:p>
            <a:r>
              <a:rPr lang="en-US" sz="2400" dirty="0"/>
              <a:t>Claims Processing Contractors (CPC)</a:t>
            </a:r>
          </a:p>
        </p:txBody>
      </p:sp>
    </p:spTree>
    <p:extLst>
      <p:ext uri="{BB962C8B-B14F-4D97-AF65-F5344CB8AC3E}">
        <p14:creationId xmlns:p14="http://schemas.microsoft.com/office/powerpoint/2010/main" val="6712024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A4FA9-DF7F-B943-B433-84DBB8ED3BCF}"/>
              </a:ext>
            </a:extLst>
          </p:cNvPr>
          <p:cNvSpPr>
            <a:spLocks noGrp="1"/>
          </p:cNvSpPr>
          <p:nvPr>
            <p:ph type="title"/>
          </p:nvPr>
        </p:nvSpPr>
        <p:spPr>
          <a:xfrm>
            <a:off x="465898" y="671889"/>
            <a:ext cx="8229600" cy="711491"/>
          </a:xfrm>
        </p:spPr>
        <p:txBody>
          <a:bodyPr>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3200" dirty="0"/>
              <a:t>Hybrid </a:t>
            </a:r>
            <a:r>
              <a:rPr lang="en-US" sz="3200" b="1" dirty="0"/>
              <a:t>Enforcers:  Virtual and On-Site</a:t>
            </a:r>
          </a:p>
        </p:txBody>
      </p:sp>
      <p:sp>
        <p:nvSpPr>
          <p:cNvPr id="3" name="Content Placeholder 2">
            <a:extLst>
              <a:ext uri="{FF2B5EF4-FFF2-40B4-BE49-F238E27FC236}">
                <a16:creationId xmlns:a16="http://schemas.microsoft.com/office/drawing/2014/main" id="{130691DE-AD11-2F48-9CB8-F3FED0497A92}"/>
              </a:ext>
            </a:extLst>
          </p:cNvPr>
          <p:cNvSpPr>
            <a:spLocks noGrp="1"/>
          </p:cNvSpPr>
          <p:nvPr>
            <p:ph idx="1"/>
          </p:nvPr>
        </p:nvSpPr>
        <p:spPr/>
        <p:txBody>
          <a:bodyPr>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buNone/>
            </a:pPr>
            <a:endParaRPr lang="en-US" dirty="0"/>
          </a:p>
          <a:p>
            <a:r>
              <a:rPr lang="en-US" sz="2000" dirty="0"/>
              <a:t>Medicare Administrative Contractors (MACs)</a:t>
            </a:r>
          </a:p>
          <a:p>
            <a:r>
              <a:rPr lang="en-US" sz="2000" dirty="0"/>
              <a:t>Office of Inspector General Auditors (OIG)</a:t>
            </a:r>
          </a:p>
          <a:p>
            <a:r>
              <a:rPr lang="en-US" sz="2000" dirty="0"/>
              <a:t>Provider Relief Fund Auditors (PRFA)</a:t>
            </a:r>
          </a:p>
          <a:p>
            <a:r>
              <a:rPr lang="en-US" sz="2000" dirty="0"/>
              <a:t>Health Care Fraud Prevention and Enforcement Action Team (HEAT)</a:t>
            </a:r>
          </a:p>
          <a:p>
            <a:r>
              <a:rPr lang="en-US" sz="2000" i="1" dirty="0">
                <a:solidFill>
                  <a:srgbClr val="FF0000"/>
                </a:solidFill>
              </a:rPr>
              <a:t>Targeted Probe and Education (TPE) Audits </a:t>
            </a:r>
          </a:p>
          <a:p>
            <a:r>
              <a:rPr lang="en-US" sz="2000" i="1" dirty="0">
                <a:solidFill>
                  <a:srgbClr val="FF0000"/>
                </a:solidFill>
              </a:rPr>
              <a:t>Recovery Audit Contractors (RACs)</a:t>
            </a:r>
          </a:p>
          <a:p>
            <a:r>
              <a:rPr lang="en-US" sz="2000" i="1" dirty="0">
                <a:solidFill>
                  <a:srgbClr val="FF0000"/>
                </a:solidFill>
              </a:rPr>
              <a:t>Uniformed Program Integrity Contractors (UPICs)</a:t>
            </a:r>
          </a:p>
          <a:p>
            <a:r>
              <a:rPr lang="en-US" sz="2000" i="1" dirty="0">
                <a:solidFill>
                  <a:srgbClr val="FF0000"/>
                </a:solidFill>
              </a:rPr>
              <a:t>Medicaid Integrity Auditors (MIA) </a:t>
            </a:r>
          </a:p>
          <a:p>
            <a:r>
              <a:rPr lang="en-US" sz="2000" i="1" dirty="0">
                <a:solidFill>
                  <a:srgbClr val="FF0000"/>
                </a:solidFill>
              </a:rPr>
              <a:t>Drug Enforcement Administration (DEA)</a:t>
            </a:r>
          </a:p>
          <a:p>
            <a:r>
              <a:rPr lang="en-US" sz="2000" i="1" dirty="0">
                <a:solidFill>
                  <a:srgbClr val="FF0000"/>
                </a:solidFill>
              </a:rPr>
              <a:t>Pharmacy Benefit Manager Auditors (PBM)</a:t>
            </a:r>
          </a:p>
        </p:txBody>
      </p:sp>
      <p:sp>
        <p:nvSpPr>
          <p:cNvPr id="4" name="Slide Number Placeholder 3">
            <a:extLst>
              <a:ext uri="{FF2B5EF4-FFF2-40B4-BE49-F238E27FC236}">
                <a16:creationId xmlns:a16="http://schemas.microsoft.com/office/drawing/2014/main" id="{089B1A15-ECEF-7646-95F4-C83B4CE67273}"/>
              </a:ext>
            </a:extLst>
          </p:cNvPr>
          <p:cNvSpPr>
            <a:spLocks noGrp="1"/>
          </p:cNvSpPr>
          <p:nvPr>
            <p:ph type="sldNum" sz="quarter" idx="12"/>
          </p:nvPr>
        </p:nvSpPr>
        <p:spPr/>
        <p:txBody>
          <a:bodyPr/>
          <a:lst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a:lstStyle>
          <a:p>
            <a:fld id="{47B56E10-77BE-0541-9C2F-11B05CAF9EBF}" type="slidenum">
              <a:rPr lang="en-US" smtClean="0"/>
              <a:t>20</a:t>
            </a:fld>
            <a:endParaRPr lang="en-US" dirty="0"/>
          </a:p>
        </p:txBody>
      </p:sp>
    </p:spTree>
    <p:extLst>
      <p:ext uri="{BB962C8B-B14F-4D97-AF65-F5344CB8AC3E}">
        <p14:creationId xmlns:p14="http://schemas.microsoft.com/office/powerpoint/2010/main" val="30490933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97C6F3D-B034-8F45-B9C6-972ECF40EBAC}"/>
              </a:ext>
            </a:extLst>
          </p:cNvPr>
          <p:cNvSpPr>
            <a:spLocks noGrp="1"/>
          </p:cNvSpPr>
          <p:nvPr>
            <p:ph type="ctrTitle"/>
          </p:nvPr>
        </p:nvSpPr>
        <p:spPr>
          <a:xfrm>
            <a:off x="717747" y="1551962"/>
            <a:ext cx="7890226" cy="1736522"/>
          </a:xfrm>
        </p:spPr>
        <p:txBody>
          <a:bodyPr>
            <a:noAutofit/>
          </a:bodyPr>
          <a:lstStyle/>
          <a:p>
            <a:pPr algn="ctr"/>
            <a:r>
              <a:rPr lang="en-US" sz="3200" dirty="0"/>
              <a:t>ATTENTION:</a:t>
            </a:r>
            <a:br>
              <a:rPr lang="en-US" sz="3200" dirty="0"/>
            </a:br>
            <a:r>
              <a:rPr lang="en-US" sz="3200" dirty="0"/>
              <a:t> </a:t>
            </a:r>
            <a:br>
              <a:rPr lang="en-US" sz="3200" dirty="0"/>
            </a:br>
            <a:r>
              <a:rPr lang="en-US" sz="3200" dirty="0"/>
              <a:t>All Pharmacies </a:t>
            </a:r>
            <a:br>
              <a:rPr lang="en-US" sz="3200" dirty="0"/>
            </a:br>
            <a:r>
              <a:rPr lang="en-US" sz="3200" dirty="0"/>
              <a:t>AND</a:t>
            </a:r>
            <a:br>
              <a:rPr lang="en-US" sz="3200" dirty="0"/>
            </a:br>
            <a:r>
              <a:rPr lang="en-US" sz="3200" dirty="0"/>
              <a:t> Pharmacists!!</a:t>
            </a:r>
          </a:p>
        </p:txBody>
      </p:sp>
      <p:sp>
        <p:nvSpPr>
          <p:cNvPr id="4" name="Slide Number Placeholder 3">
            <a:extLst>
              <a:ext uri="{FF2B5EF4-FFF2-40B4-BE49-F238E27FC236}">
                <a16:creationId xmlns:a16="http://schemas.microsoft.com/office/drawing/2014/main" id="{BC540B05-1032-8546-929F-6727143212C2}"/>
              </a:ext>
            </a:extLst>
          </p:cNvPr>
          <p:cNvSpPr>
            <a:spLocks noGrp="1"/>
          </p:cNvSpPr>
          <p:nvPr>
            <p:ph type="sldNum" sz="quarter" idx="4294967295"/>
          </p:nvPr>
        </p:nvSpPr>
        <p:spPr>
          <a:xfrm>
            <a:off x="7010400" y="12700"/>
            <a:ext cx="2133600" cy="274638"/>
          </a:xfrm>
        </p:spPr>
        <p:txBody>
          <a:bodyPr/>
          <a:lstStyle/>
          <a:p>
            <a:fld id="{2066355A-084C-D24E-9AD2-7E4FC41EA627}" type="slidenum">
              <a:rPr lang="en-US" smtClean="0"/>
              <a:t>21</a:t>
            </a:fld>
            <a:endParaRPr lang="en-US" dirty="0"/>
          </a:p>
        </p:txBody>
      </p:sp>
    </p:spTree>
    <p:extLst>
      <p:ext uri="{BB962C8B-B14F-4D97-AF65-F5344CB8AC3E}">
        <p14:creationId xmlns:p14="http://schemas.microsoft.com/office/powerpoint/2010/main" val="714311132"/>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FCBDD-51FA-F545-AB3A-7D92709BBCD9}"/>
              </a:ext>
            </a:extLst>
          </p:cNvPr>
          <p:cNvSpPr>
            <a:spLocks noGrp="1"/>
          </p:cNvSpPr>
          <p:nvPr>
            <p:ph type="title"/>
          </p:nvPr>
        </p:nvSpPr>
        <p:spPr/>
        <p:txBody>
          <a:bodyPr>
            <a:normAutofit fontScale="90000"/>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r>
              <a:rPr lang="en-US" sz="3100" b="1" dirty="0">
                <a:cs typeface="Arial" panose="020B0604020202020204" pitchFamily="34" charset="0"/>
              </a:rPr>
              <a:t>Pharmacy Compliance </a:t>
            </a:r>
            <a:r>
              <a:rPr lang="en-US" sz="3100" dirty="0">
                <a:cs typeface="Arial" panose="020B0604020202020204" pitchFamily="34" charset="0"/>
              </a:rPr>
              <a:t>A</a:t>
            </a:r>
            <a:r>
              <a:rPr lang="en-US" sz="3100" b="1" dirty="0">
                <a:cs typeface="Arial" panose="020B0604020202020204" pitchFamily="34" charset="0"/>
              </a:rPr>
              <a:t>udits </a:t>
            </a:r>
            <a:r>
              <a:rPr lang="en-US" sz="3100" dirty="0">
                <a:cs typeface="Arial" panose="020B0604020202020204" pitchFamily="34" charset="0"/>
              </a:rPr>
              <a:t>C</a:t>
            </a:r>
            <a:r>
              <a:rPr lang="en-US" sz="3100" b="1" dirty="0">
                <a:cs typeface="Arial" panose="020B0604020202020204" pitchFamily="34" charset="0"/>
              </a:rPr>
              <a:t>ome in Many </a:t>
            </a:r>
            <a:r>
              <a:rPr lang="en-US" sz="3100" dirty="0">
                <a:cs typeface="Arial" panose="020B0604020202020204" pitchFamily="34" charset="0"/>
              </a:rPr>
              <a:t>F</a:t>
            </a:r>
            <a:r>
              <a:rPr lang="en-US" sz="3100" b="1" dirty="0">
                <a:cs typeface="Arial" panose="020B0604020202020204" pitchFamily="34" charset="0"/>
              </a:rPr>
              <a:t>orms</a:t>
            </a:r>
            <a:br>
              <a:rPr lang="en-US" b="1" dirty="0">
                <a:cs typeface="Arial" panose="020B0604020202020204" pitchFamily="34" charset="0"/>
              </a:rPr>
            </a:br>
            <a:br>
              <a:rPr lang="en-US" b="1" dirty="0">
                <a:cs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4180D30D-0251-FD41-B53D-FAB62477302D}"/>
              </a:ext>
            </a:extLst>
          </p:cNvPr>
          <p:cNvSpPr>
            <a:spLocks noGrp="1"/>
          </p:cNvSpPr>
          <p:nvPr>
            <p:ph idx="1"/>
          </p:nvPr>
        </p:nvSpPr>
        <p:spPr>
          <a:xfrm>
            <a:off x="448502" y="1174311"/>
            <a:ext cx="8229600" cy="3661826"/>
          </a:xfr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lvl="1"/>
            <a:r>
              <a:rPr lang="en-US" sz="2000" dirty="0">
                <a:latin typeface="Arial" panose="020B0604020202020204" pitchFamily="34" charset="0"/>
                <a:cs typeface="Arial" panose="020B0604020202020204" pitchFamily="34" charset="0"/>
              </a:rPr>
              <a:t>Desktop audits</a:t>
            </a:r>
          </a:p>
          <a:p>
            <a:pPr lvl="1"/>
            <a:r>
              <a:rPr lang="en-US" sz="2000" dirty="0">
                <a:latin typeface="Arial" panose="020B0604020202020204" pitchFamily="34" charset="0"/>
                <a:cs typeface="Arial" panose="020B0604020202020204" pitchFamily="34" charset="0"/>
              </a:rPr>
              <a:t>Invoice audits</a:t>
            </a:r>
          </a:p>
          <a:p>
            <a:pPr lvl="1"/>
            <a:r>
              <a:rPr lang="en-US" sz="2000" dirty="0">
                <a:latin typeface="Arial" panose="020B0604020202020204" pitchFamily="34" charset="0"/>
                <a:cs typeface="Arial" panose="020B0604020202020204" pitchFamily="34" charset="0"/>
              </a:rPr>
              <a:t>Onsite/field audits</a:t>
            </a:r>
          </a:p>
          <a:p>
            <a:pPr lvl="1"/>
            <a:r>
              <a:rPr lang="en-US" sz="2000" dirty="0">
                <a:latin typeface="Arial" panose="020B0604020202020204" pitchFamily="34" charset="0"/>
                <a:cs typeface="Arial" panose="020B0604020202020204" pitchFamily="34" charset="0"/>
              </a:rPr>
              <a:t>Prepay claims review</a:t>
            </a:r>
          </a:p>
          <a:p>
            <a:pPr lvl="1"/>
            <a:r>
              <a:rPr lang="en-US" sz="2000" dirty="0">
                <a:latin typeface="Arial" panose="020B0604020202020204" pitchFamily="34" charset="0"/>
                <a:cs typeface="Arial" panose="020B0604020202020204" pitchFamily="34" charset="0"/>
              </a:rPr>
              <a:t>Investigational pharmacy audits</a:t>
            </a:r>
          </a:p>
          <a:p>
            <a:pPr lvl="1"/>
            <a:r>
              <a:rPr lang="en-US" sz="2000" dirty="0">
                <a:latin typeface="Arial" panose="020B0604020202020204" pitchFamily="34" charset="0"/>
                <a:cs typeface="Arial" panose="020B0604020202020204" pitchFamily="34" charset="0"/>
              </a:rPr>
              <a:t>Medicare pharmacy audit</a:t>
            </a:r>
          </a:p>
          <a:p>
            <a:pPr lvl="1"/>
            <a:r>
              <a:rPr lang="en-US" sz="2000" dirty="0">
                <a:latin typeface="Arial" panose="020B0604020202020204" pitchFamily="34" charset="0"/>
                <a:cs typeface="Arial" panose="020B0604020202020204" pitchFamily="34" charset="0"/>
              </a:rPr>
              <a:t>Private insurance audits</a:t>
            </a:r>
          </a:p>
          <a:p>
            <a:pPr lvl="1"/>
            <a:r>
              <a:rPr lang="en-US" sz="2000" dirty="0">
                <a:latin typeface="Arial" panose="020B0604020202020204" pitchFamily="34" charset="0"/>
                <a:cs typeface="Arial" panose="020B0604020202020204" pitchFamily="34" charset="0"/>
              </a:rPr>
              <a:t>PBM audits</a:t>
            </a:r>
            <a:endParaRPr lang="en-US" dirty="0"/>
          </a:p>
        </p:txBody>
      </p:sp>
    </p:spTree>
    <p:extLst>
      <p:ext uri="{BB962C8B-B14F-4D97-AF65-F5344CB8AC3E}">
        <p14:creationId xmlns:p14="http://schemas.microsoft.com/office/powerpoint/2010/main" val="28483213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DD162-5EED-D44E-8005-4E9DFEA13D4C}"/>
              </a:ext>
            </a:extLst>
          </p:cNvPr>
          <p:cNvSpPr>
            <a:spLocks noGrp="1"/>
          </p:cNvSpPr>
          <p:nvPr>
            <p:ph type="title"/>
          </p:nvPr>
        </p:nvSpPr>
        <p:spPr>
          <a:xfrm>
            <a:off x="448502" y="317501"/>
            <a:ext cx="8229600" cy="622299"/>
          </a:xfrm>
        </p:spPr>
        <p:txBody>
          <a:bodyPr>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2800" b="1" dirty="0"/>
              <a:t>Primer to PBM Audit</a:t>
            </a:r>
          </a:p>
        </p:txBody>
      </p:sp>
      <p:sp>
        <p:nvSpPr>
          <p:cNvPr id="3" name="Content Placeholder 2">
            <a:extLst>
              <a:ext uri="{FF2B5EF4-FFF2-40B4-BE49-F238E27FC236}">
                <a16:creationId xmlns:a16="http://schemas.microsoft.com/office/drawing/2014/main" id="{E9DFD5DD-583A-294E-87DC-4AC3678D556C}"/>
              </a:ext>
            </a:extLst>
          </p:cNvPr>
          <p:cNvSpPr>
            <a:spLocks noGrp="1"/>
          </p:cNvSpPr>
          <p:nvPr>
            <p:ph idx="1"/>
          </p:nvPr>
        </p:nvSpPr>
        <p:spPr>
          <a:xfrm>
            <a:off x="448502" y="939800"/>
            <a:ext cx="8229600" cy="4002662"/>
          </a:xfrm>
        </p:spPr>
        <p:txBody>
          <a:bodyPr>
            <a:normAutofit fontScale="40000" lnSpcReduction="20000"/>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6000" b="1" dirty="0">
                <a:cs typeface="Arial" panose="020B0604020202020204" pitchFamily="34" charset="0"/>
              </a:rPr>
              <a:t>Determine the deadline to respond</a:t>
            </a:r>
          </a:p>
          <a:p>
            <a:pPr lvl="2"/>
            <a:r>
              <a:rPr lang="en-US" sz="5600" dirty="0">
                <a:cs typeface="Arial" panose="020B0604020202020204" pitchFamily="34" charset="0"/>
              </a:rPr>
              <a:t>Immediately identify the “specific date” the pharmacy </a:t>
            </a:r>
            <a:r>
              <a:rPr lang="en-US" sz="5600" b="1" i="1" dirty="0">
                <a:cs typeface="Arial" panose="020B0604020202020204" pitchFamily="34" charset="0"/>
              </a:rPr>
              <a:t>must</a:t>
            </a:r>
            <a:r>
              <a:rPr lang="en-US" sz="5600" dirty="0">
                <a:cs typeface="Arial" panose="020B0604020202020204" pitchFamily="34" charset="0"/>
              </a:rPr>
              <a:t> respond</a:t>
            </a:r>
          </a:p>
          <a:p>
            <a:pPr lvl="1"/>
            <a:endParaRPr lang="en-US" sz="5600" dirty="0">
              <a:cs typeface="Arial" panose="020B0604020202020204" pitchFamily="34" charset="0"/>
            </a:endParaRPr>
          </a:p>
          <a:p>
            <a:r>
              <a:rPr lang="en-US" sz="6000" b="1" dirty="0">
                <a:cs typeface="Arial" panose="020B0604020202020204" pitchFamily="34" charset="0"/>
              </a:rPr>
              <a:t>Determine the PBM's focus</a:t>
            </a:r>
          </a:p>
          <a:p>
            <a:pPr lvl="2"/>
            <a:r>
              <a:rPr lang="en-US" sz="5600" dirty="0">
                <a:cs typeface="Arial" panose="020B0604020202020204" pitchFamily="34" charset="0"/>
              </a:rPr>
              <a:t>Letter should identify PBM’s focus</a:t>
            </a:r>
          </a:p>
          <a:p>
            <a:pPr lvl="2"/>
            <a:endParaRPr lang="en-US" sz="5600" b="1" dirty="0">
              <a:cs typeface="Arial" panose="020B0604020202020204" pitchFamily="34" charset="0"/>
            </a:endParaRPr>
          </a:p>
          <a:p>
            <a:r>
              <a:rPr lang="en-US" sz="6000" b="1" dirty="0">
                <a:cs typeface="Arial" panose="020B0604020202020204" pitchFamily="34" charset="0"/>
              </a:rPr>
              <a:t>Familiarize yourself with audit sections of the Provider Manual</a:t>
            </a:r>
            <a:endParaRPr lang="en-US" sz="6000" dirty="0">
              <a:cs typeface="Arial" panose="020B0604020202020204" pitchFamily="34" charset="0"/>
            </a:endParaRPr>
          </a:p>
          <a:p>
            <a:pPr marL="342900" lvl="1" indent="0">
              <a:buNone/>
            </a:pPr>
            <a:endParaRPr lang="en-US" sz="5600" dirty="0">
              <a:cs typeface="Arial" panose="020B0604020202020204" pitchFamily="34" charset="0"/>
            </a:endParaRPr>
          </a:p>
          <a:p>
            <a:r>
              <a:rPr lang="en-US" sz="6000" b="1" dirty="0">
                <a:cs typeface="Arial" panose="020B0604020202020204" pitchFamily="34" charset="0"/>
              </a:rPr>
              <a:t>Request a response extension</a:t>
            </a:r>
          </a:p>
          <a:p>
            <a:pPr lvl="2"/>
            <a:r>
              <a:rPr lang="en-US" sz="5600" dirty="0">
                <a:cs typeface="Arial" panose="020B0604020202020204" pitchFamily="34" charset="0"/>
              </a:rPr>
              <a:t>Extension can be granted between 10-14 days</a:t>
            </a:r>
          </a:p>
          <a:p>
            <a:pPr lvl="2"/>
            <a:endParaRPr lang="en-US" sz="5600" dirty="0">
              <a:cs typeface="Arial" panose="020B0604020202020204" pitchFamily="34" charset="0"/>
            </a:endParaRPr>
          </a:p>
          <a:p>
            <a:r>
              <a:rPr lang="en-US" sz="6000" b="1" dirty="0">
                <a:cs typeface="Arial" panose="020B0604020202020204" pitchFamily="34" charset="0"/>
              </a:rPr>
              <a:t>Identify staff pharmacist lead on said audit</a:t>
            </a:r>
          </a:p>
          <a:p>
            <a:pPr marL="685800" lvl="2" indent="0">
              <a:buNone/>
            </a:pPr>
            <a:endParaRPr lang="en-US" sz="6000" b="1" dirty="0">
              <a:cs typeface="Arial" panose="020B0604020202020204" pitchFamily="34" charset="0"/>
            </a:endParaRPr>
          </a:p>
          <a:p>
            <a:pPr marL="685800" lvl="2" indent="0">
              <a:buNone/>
            </a:pPr>
            <a:endParaRPr lang="en-US" sz="5600" dirty="0">
              <a:cs typeface="Arial" panose="020B0604020202020204" pitchFamily="34" charset="0"/>
            </a:endParaRPr>
          </a:p>
          <a:p>
            <a:endParaRPr lang="en-US" dirty="0"/>
          </a:p>
        </p:txBody>
      </p:sp>
    </p:spTree>
    <p:extLst>
      <p:ext uri="{BB962C8B-B14F-4D97-AF65-F5344CB8AC3E}">
        <p14:creationId xmlns:p14="http://schemas.microsoft.com/office/powerpoint/2010/main" val="25727453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9A2D3-8D9A-1441-BC74-A29AE973D7FC}"/>
              </a:ext>
            </a:extLst>
          </p:cNvPr>
          <p:cNvSpPr>
            <a:spLocks noGrp="1"/>
          </p:cNvSpPr>
          <p:nvPr>
            <p:ph type="title"/>
          </p:nvPr>
        </p:nvSpPr>
        <p:spPr/>
        <p:txBody>
          <a:bodyPr>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2800" b="1" dirty="0"/>
              <a:t>Primer to PBM Audit</a:t>
            </a:r>
            <a:endParaRPr lang="en-US" sz="2800" dirty="0"/>
          </a:p>
        </p:txBody>
      </p:sp>
      <p:sp>
        <p:nvSpPr>
          <p:cNvPr id="3" name="Content Placeholder 2">
            <a:extLst>
              <a:ext uri="{FF2B5EF4-FFF2-40B4-BE49-F238E27FC236}">
                <a16:creationId xmlns:a16="http://schemas.microsoft.com/office/drawing/2014/main" id="{7D29E8E3-7B00-7743-88D7-E54A6E6FA376}"/>
              </a:ext>
            </a:extLst>
          </p:cNvPr>
          <p:cNvSpPr>
            <a:spLocks noGrp="1"/>
          </p:cNvSpPr>
          <p:nvPr>
            <p:ph idx="1"/>
          </p:nvPr>
        </p:nvSpPr>
        <p:spPr>
          <a:xfrm>
            <a:off x="448502" y="1274198"/>
            <a:ext cx="8229600" cy="3668264"/>
          </a:xfrm>
        </p:spPr>
        <p:txBody>
          <a:bodyPr>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2000" b="1" dirty="0">
                <a:cs typeface="Arial" panose="020B0604020202020204" pitchFamily="34" charset="0"/>
              </a:rPr>
              <a:t>Review, organize, and rehabilitate</a:t>
            </a:r>
          </a:p>
          <a:p>
            <a:pPr lvl="2"/>
            <a:r>
              <a:rPr lang="en-US" sz="2000" dirty="0">
                <a:cs typeface="Arial" panose="020B0604020202020204" pitchFamily="34" charset="0"/>
              </a:rPr>
              <a:t>Pharmacy needs to carefully review each document submitted</a:t>
            </a:r>
          </a:p>
          <a:p>
            <a:r>
              <a:rPr lang="en-US" sz="2000" b="1" dirty="0">
                <a:cs typeface="Arial" panose="020B0604020202020204" pitchFamily="34" charset="0"/>
              </a:rPr>
              <a:t>Submission of documents</a:t>
            </a:r>
            <a:r>
              <a:rPr lang="en-US" sz="2000" dirty="0">
                <a:cs typeface="Arial" panose="020B0604020202020204" pitchFamily="34" charset="0"/>
              </a:rPr>
              <a:t> </a:t>
            </a:r>
          </a:p>
          <a:p>
            <a:pPr lvl="2"/>
            <a:r>
              <a:rPr lang="en-US" sz="2000" dirty="0">
                <a:cs typeface="Arial" panose="020B0604020202020204" pitchFamily="34" charset="0"/>
              </a:rPr>
              <a:t>Pharmacy should organize submitted documents in an organized manner</a:t>
            </a:r>
            <a:endParaRPr lang="en-US" sz="2000" dirty="0">
              <a:highlight>
                <a:srgbClr val="FFFF00"/>
              </a:highlight>
              <a:cs typeface="Arial" panose="020B0604020202020204" pitchFamily="34" charset="0"/>
            </a:endParaRPr>
          </a:p>
          <a:p>
            <a:r>
              <a:rPr lang="en-US" sz="2000" b="1" dirty="0">
                <a:cs typeface="Arial" panose="020B0604020202020204" pitchFamily="34" charset="0"/>
              </a:rPr>
              <a:t>Copies and explanatory letter</a:t>
            </a:r>
            <a:endParaRPr lang="en-US" sz="2000" dirty="0">
              <a:cs typeface="Arial" panose="020B0604020202020204" pitchFamily="34" charset="0"/>
            </a:endParaRPr>
          </a:p>
          <a:p>
            <a:pPr lvl="2"/>
            <a:r>
              <a:rPr lang="en-US" sz="2000" dirty="0">
                <a:cs typeface="Arial" panose="020B0604020202020204" pitchFamily="34" charset="0"/>
              </a:rPr>
              <a:t>Pharmacy should include an explanatory cover letter with a detailed listing of submitted documents</a:t>
            </a:r>
          </a:p>
          <a:p>
            <a:pPr lvl="2"/>
            <a:r>
              <a:rPr lang="en-US" sz="2000" dirty="0">
                <a:cs typeface="Arial" panose="020B0604020202020204" pitchFamily="34" charset="0"/>
              </a:rPr>
              <a:t>Pharmacy should submit documents via hardcopy and certified mail</a:t>
            </a:r>
          </a:p>
          <a:p>
            <a:r>
              <a:rPr lang="en-US" sz="2000" b="1" dirty="0">
                <a:cs typeface="Arial" panose="020B0604020202020204" pitchFamily="34" charset="0"/>
              </a:rPr>
              <a:t>Follow up with the PBM</a:t>
            </a:r>
            <a:r>
              <a:rPr lang="en-US" sz="2000" dirty="0">
                <a:cs typeface="Arial" panose="020B0604020202020204" pitchFamily="34" charset="0"/>
              </a:rPr>
              <a:t> </a:t>
            </a:r>
          </a:p>
          <a:p>
            <a:pPr lvl="2"/>
            <a:r>
              <a:rPr lang="en-US" sz="2000" dirty="0">
                <a:cs typeface="Arial" panose="020B0604020202020204" pitchFamily="34" charset="0"/>
              </a:rPr>
              <a:t>After submitting documents, the pharmacy should follow up PBM to </a:t>
            </a:r>
            <a:r>
              <a:rPr lang="en-US" sz="2000" b="1" i="1" dirty="0">
                <a:cs typeface="Arial" panose="020B0604020202020204" pitchFamily="34" charset="0"/>
              </a:rPr>
              <a:t>confirm</a:t>
            </a:r>
            <a:r>
              <a:rPr lang="en-US" sz="2000" dirty="0">
                <a:cs typeface="Arial" panose="020B0604020202020204" pitchFamily="34" charset="0"/>
              </a:rPr>
              <a:t> documents arrived in a timely manner</a:t>
            </a:r>
            <a:br>
              <a:rPr lang="en-US" sz="2000" dirty="0">
                <a:cs typeface="Arial" panose="020B0604020202020204" pitchFamily="34" charset="0"/>
              </a:rPr>
            </a:br>
            <a:endParaRPr lang="en-US" sz="2000" dirty="0"/>
          </a:p>
        </p:txBody>
      </p:sp>
    </p:spTree>
    <p:extLst>
      <p:ext uri="{BB962C8B-B14F-4D97-AF65-F5344CB8AC3E}">
        <p14:creationId xmlns:p14="http://schemas.microsoft.com/office/powerpoint/2010/main" val="20643072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4A95A-9E06-2640-84D4-536F1C483A80}"/>
              </a:ext>
            </a:extLst>
          </p:cNvPr>
          <p:cNvSpPr>
            <a:spLocks noGrp="1"/>
          </p:cNvSpPr>
          <p:nvPr>
            <p:ph type="title"/>
          </p:nvPr>
        </p:nvSpPr>
        <p:spPr>
          <a:xfrm>
            <a:off x="448502" y="562707"/>
            <a:ext cx="8229600" cy="711491"/>
          </a:xfrm>
        </p:spPr>
        <p:txBody>
          <a:bodyPr anchor="t">
            <a:normAutofit/>
          </a:bodyPr>
          <a:lstStyle/>
          <a:p>
            <a:r>
              <a:rPr lang="en-US" dirty="0"/>
              <a:t>Preparation for On-site Audits</a:t>
            </a:r>
          </a:p>
        </p:txBody>
      </p:sp>
      <p:pic>
        <p:nvPicPr>
          <p:cNvPr id="6" name="Picture 5" descr="Diagram, text&#10;&#10;Description automatically generated">
            <a:extLst>
              <a:ext uri="{FF2B5EF4-FFF2-40B4-BE49-F238E27FC236}">
                <a16:creationId xmlns:a16="http://schemas.microsoft.com/office/drawing/2014/main" id="{33804781-9E20-B443-9E78-4794C3212EFE}"/>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57200" y="1554552"/>
            <a:ext cx="4038600" cy="2685669"/>
          </a:xfrm>
          <a:prstGeom prst="rect">
            <a:avLst/>
          </a:prstGeom>
          <a:noFill/>
        </p:spPr>
      </p:pic>
      <p:sp>
        <p:nvSpPr>
          <p:cNvPr id="3" name="Content Placeholder 2">
            <a:extLst>
              <a:ext uri="{FF2B5EF4-FFF2-40B4-BE49-F238E27FC236}">
                <a16:creationId xmlns:a16="http://schemas.microsoft.com/office/drawing/2014/main" id="{850752F5-B048-2D46-8008-67376FFA1B55}"/>
              </a:ext>
            </a:extLst>
          </p:cNvPr>
          <p:cNvSpPr>
            <a:spLocks noGrp="1"/>
          </p:cNvSpPr>
          <p:nvPr>
            <p:ph sz="half" idx="2"/>
          </p:nvPr>
        </p:nvSpPr>
        <p:spPr>
          <a:xfrm>
            <a:off x="4648200" y="1200151"/>
            <a:ext cx="4038600" cy="3394472"/>
          </a:xfrm>
        </p:spPr>
        <p:txBody>
          <a:bodyPr>
            <a:normAutofit/>
          </a:bodyPr>
          <a:lstStyle/>
          <a:p>
            <a:r>
              <a:rPr lang="en-US" sz="1300" dirty="0">
                <a:solidFill>
                  <a:prstClr val="black">
                    <a:lumMod val="75000"/>
                    <a:lumOff val="25000"/>
                  </a:prstClr>
                </a:solidFill>
              </a:rPr>
              <a:t>Set up small area so auditors can examine documentation without interfering with the daily course of business</a:t>
            </a:r>
          </a:p>
          <a:p>
            <a:r>
              <a:rPr lang="en-US" sz="1300" dirty="0">
                <a:solidFill>
                  <a:prstClr val="black">
                    <a:lumMod val="75000"/>
                    <a:lumOff val="25000"/>
                  </a:prstClr>
                </a:solidFill>
              </a:rPr>
              <a:t>Have a dedicated staff member present to retrieve documents, make copies and answer questions </a:t>
            </a:r>
          </a:p>
          <a:p>
            <a:r>
              <a:rPr lang="en-US" sz="1300" dirty="0">
                <a:solidFill>
                  <a:prstClr val="black">
                    <a:lumMod val="75000"/>
                    <a:lumOff val="25000"/>
                  </a:prstClr>
                </a:solidFill>
              </a:rPr>
              <a:t>Never grant the auditor(s) unsupervised access to pharmacy records </a:t>
            </a:r>
          </a:p>
          <a:p>
            <a:r>
              <a:rPr lang="en-US" sz="1300" dirty="0">
                <a:solidFill>
                  <a:prstClr val="black">
                    <a:lumMod val="75000"/>
                    <a:lumOff val="25000"/>
                  </a:prstClr>
                </a:solidFill>
              </a:rPr>
              <a:t>Instruct staff to direct all questions to the dedicated staff member </a:t>
            </a:r>
          </a:p>
          <a:p>
            <a:r>
              <a:rPr lang="en-US" sz="1300" dirty="0">
                <a:solidFill>
                  <a:prstClr val="black">
                    <a:lumMod val="75000"/>
                    <a:lumOff val="25000"/>
                  </a:prstClr>
                </a:solidFill>
              </a:rPr>
              <a:t>Do </a:t>
            </a:r>
            <a:r>
              <a:rPr lang="en-US" sz="1300" b="1" i="1" dirty="0">
                <a:solidFill>
                  <a:prstClr val="black">
                    <a:lumMod val="75000"/>
                    <a:lumOff val="25000"/>
                  </a:prstClr>
                </a:solidFill>
              </a:rPr>
              <a:t>not</a:t>
            </a:r>
            <a:r>
              <a:rPr lang="en-US" sz="1300" dirty="0">
                <a:solidFill>
                  <a:prstClr val="black">
                    <a:lumMod val="75000"/>
                    <a:lumOff val="25000"/>
                  </a:prstClr>
                </a:solidFill>
              </a:rPr>
              <a:t> volunteer additional information</a:t>
            </a:r>
          </a:p>
          <a:p>
            <a:r>
              <a:rPr lang="en-US" sz="1300" dirty="0">
                <a:solidFill>
                  <a:prstClr val="black">
                    <a:lumMod val="75000"/>
                    <a:lumOff val="25000"/>
                  </a:prstClr>
                </a:solidFill>
              </a:rPr>
              <a:t>Request an exit interview</a:t>
            </a:r>
          </a:p>
          <a:p>
            <a:r>
              <a:rPr lang="en-US" sz="1300" dirty="0">
                <a:solidFill>
                  <a:prstClr val="black">
                    <a:lumMod val="75000"/>
                    <a:lumOff val="25000"/>
                  </a:prstClr>
                </a:solidFill>
              </a:rPr>
              <a:t>Immediately create a “corrective plan of action to correct”</a:t>
            </a:r>
          </a:p>
          <a:p>
            <a:r>
              <a:rPr lang="en-US" sz="1300" dirty="0">
                <a:solidFill>
                  <a:prstClr val="black">
                    <a:lumMod val="75000"/>
                    <a:lumOff val="25000"/>
                  </a:prstClr>
                </a:solidFill>
              </a:rPr>
              <a:t>DOCUMENT EVERYTHING!!!</a:t>
            </a:r>
          </a:p>
          <a:p>
            <a:pPr marL="0" indent="0">
              <a:buNone/>
            </a:pPr>
            <a:r>
              <a:rPr lang="en-US" sz="1300" dirty="0">
                <a:solidFill>
                  <a:prstClr val="black">
                    <a:lumMod val="75000"/>
                    <a:lumOff val="25000"/>
                  </a:prstClr>
                </a:solidFill>
              </a:rPr>
              <a:t> </a:t>
            </a:r>
          </a:p>
          <a:p>
            <a:pPr marL="0" indent="0">
              <a:buNone/>
            </a:pPr>
            <a:r>
              <a:rPr lang="en-US" sz="1300" dirty="0">
                <a:solidFill>
                  <a:prstClr val="black">
                    <a:lumMod val="75000"/>
                    <a:lumOff val="25000"/>
                  </a:prstClr>
                </a:solidFill>
              </a:rPr>
              <a:t> </a:t>
            </a:r>
          </a:p>
          <a:p>
            <a:endParaRPr lang="en-US" sz="1300" dirty="0">
              <a:solidFill>
                <a:prstClr val="black">
                  <a:lumMod val="75000"/>
                  <a:lumOff val="25000"/>
                </a:prstClr>
              </a:solidFill>
            </a:endParaRPr>
          </a:p>
          <a:p>
            <a:endParaRPr lang="en-US" sz="1300" dirty="0">
              <a:solidFill>
                <a:prstClr val="black">
                  <a:lumMod val="75000"/>
                  <a:lumOff val="25000"/>
                </a:prstClr>
              </a:solidFill>
            </a:endParaRPr>
          </a:p>
          <a:p>
            <a:endParaRPr lang="en-US" sz="1300" dirty="0">
              <a:solidFill>
                <a:prstClr val="black">
                  <a:lumMod val="75000"/>
                  <a:lumOff val="25000"/>
                </a:prstClr>
              </a:solidFill>
            </a:endParaRPr>
          </a:p>
        </p:txBody>
      </p:sp>
      <p:sp>
        <p:nvSpPr>
          <p:cNvPr id="4" name="Slide Number Placeholder 3">
            <a:extLst>
              <a:ext uri="{FF2B5EF4-FFF2-40B4-BE49-F238E27FC236}">
                <a16:creationId xmlns:a16="http://schemas.microsoft.com/office/drawing/2014/main" id="{A8C66118-1F5C-5B4A-B1E4-55EB5B5A5171}"/>
              </a:ext>
            </a:extLst>
          </p:cNvPr>
          <p:cNvSpPr>
            <a:spLocks noGrp="1"/>
          </p:cNvSpPr>
          <p:nvPr>
            <p:ph type="sldNum" sz="quarter" idx="12"/>
          </p:nvPr>
        </p:nvSpPr>
        <p:spPr>
          <a:xfrm>
            <a:off x="6553200" y="12874"/>
            <a:ext cx="2133600" cy="273844"/>
          </a:xfrm>
        </p:spPr>
        <p:txBody>
          <a:bodyPr anchor="ctr">
            <a:normAutofit/>
          </a:bodyPr>
          <a:lstStyle/>
          <a:p>
            <a:pPr>
              <a:spcAft>
                <a:spcPts val="600"/>
              </a:spcAft>
            </a:pPr>
            <a:fld id="{2066355A-084C-D24E-9AD2-7E4FC41EA627}" type="slidenum">
              <a:rPr lang="en-US" smtClean="0"/>
              <a:pPr>
                <a:spcAft>
                  <a:spcPts val="600"/>
                </a:spcAft>
              </a:pPr>
              <a:t>25</a:t>
            </a:fld>
            <a:endParaRPr lang="en-US" dirty="0"/>
          </a:p>
        </p:txBody>
      </p:sp>
      <p:sp>
        <p:nvSpPr>
          <p:cNvPr id="7" name="TextBox 6">
            <a:extLst>
              <a:ext uri="{FF2B5EF4-FFF2-40B4-BE49-F238E27FC236}">
                <a16:creationId xmlns:a16="http://schemas.microsoft.com/office/drawing/2014/main" id="{EE97F574-EAF5-3946-A02A-6B2D5CFA568D}"/>
              </a:ext>
            </a:extLst>
          </p:cNvPr>
          <p:cNvSpPr txBox="1"/>
          <p:nvPr/>
        </p:nvSpPr>
        <p:spPr>
          <a:xfrm>
            <a:off x="2308984" y="4040166"/>
            <a:ext cx="2186816" cy="200055"/>
          </a:xfrm>
          <a:prstGeom prst="rect">
            <a:avLst/>
          </a:prstGeom>
          <a:solidFill>
            <a:srgbClr val="000000"/>
          </a:solidFill>
        </p:spPr>
        <p:txBody>
          <a:bodyPr wrap="none" rtlCol="0">
            <a:spAutoFit/>
          </a:bodyPr>
          <a:lstStyle/>
          <a:p>
            <a:pPr algn="r">
              <a:spcAft>
                <a:spcPts val="600"/>
              </a:spcAft>
            </a:pPr>
            <a:r>
              <a:rPr lang="en-US" sz="700" dirty="0">
                <a:solidFill>
                  <a:srgbClr val="FFFFFF"/>
                </a:solidFill>
                <a:hlinkClick r:id="rId3" tooltip="https://www.flickr.com/photos/81894496@N06/15896297412">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4" tooltip="https://creativecommons.org/licenses/by/3.0/">
                  <a:extLst>
                    <a:ext uri="{A12FA001-AC4F-418D-AE19-62706E023703}">
                      <ahyp:hlinkClr xmlns:ahyp="http://schemas.microsoft.com/office/drawing/2018/hyperlinkcolor" val="tx"/>
                    </a:ext>
                  </a:extLst>
                </a:hlinkClick>
              </a:rPr>
              <a:t>CC BY</a:t>
            </a:r>
            <a:endParaRPr lang="en-US" sz="700" dirty="0">
              <a:solidFill>
                <a:srgbClr val="FFFFFF"/>
              </a:solidFill>
            </a:endParaRPr>
          </a:p>
        </p:txBody>
      </p:sp>
    </p:spTree>
    <p:extLst>
      <p:ext uri="{BB962C8B-B14F-4D97-AF65-F5344CB8AC3E}">
        <p14:creationId xmlns:p14="http://schemas.microsoft.com/office/powerpoint/2010/main" val="28780395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95BE2-8644-0849-8202-9C2DDD7E8AD5}"/>
              </a:ext>
            </a:extLst>
          </p:cNvPr>
          <p:cNvSpPr>
            <a:spLocks noGrp="1"/>
          </p:cNvSpPr>
          <p:nvPr>
            <p:ph type="title"/>
          </p:nvPr>
        </p:nvSpPr>
        <p:spPr>
          <a:xfrm>
            <a:off x="435365" y="569145"/>
            <a:ext cx="8229600" cy="711491"/>
          </a:xfrm>
        </p:spPr>
        <p:txBody>
          <a:bodyPr>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2400" b="1" dirty="0"/>
              <a:t>New Government Focus on Pharmacy:</a:t>
            </a:r>
            <a:br>
              <a:rPr lang="en-US" sz="2400" b="1" dirty="0"/>
            </a:br>
            <a:r>
              <a:rPr lang="en-US" sz="2400" b="1" dirty="0"/>
              <a:t>Billing, Coding, Documentation</a:t>
            </a:r>
          </a:p>
        </p:txBody>
      </p:sp>
      <p:sp>
        <p:nvSpPr>
          <p:cNvPr id="3" name="Content Placeholder 2">
            <a:extLst>
              <a:ext uri="{FF2B5EF4-FFF2-40B4-BE49-F238E27FC236}">
                <a16:creationId xmlns:a16="http://schemas.microsoft.com/office/drawing/2014/main" id="{48C890D7-5976-6841-BA5B-C9B292FE3361}"/>
              </a:ext>
            </a:extLst>
          </p:cNvPr>
          <p:cNvSpPr>
            <a:spLocks noGrp="1"/>
          </p:cNvSpPr>
          <p:nvPr>
            <p:ph idx="1"/>
          </p:nvPr>
        </p:nvSpPr>
        <p:spPr>
          <a:xfrm>
            <a:off x="448502" y="1549666"/>
            <a:ext cx="8229600" cy="3392795"/>
          </a:xfrm>
        </p:spPr>
        <p:txBody>
          <a:bodyPr>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1350" b="1" dirty="0"/>
              <a:t>Accurate Coding of Reimbursement Requests</a:t>
            </a:r>
            <a:r>
              <a:rPr lang="en-US" sz="1350" dirty="0"/>
              <a:t> – When billing federal payors, pharmacies must ensure that they are coding their reimbursement requests accurately. In the event of a federal compliance audit or billing fraud investigation, coding errors can lead to exposure for fines, recoupments, treble damages, and other penalties</a:t>
            </a:r>
          </a:p>
          <a:p>
            <a:r>
              <a:rPr lang="en-US" sz="1350" b="1" dirty="0"/>
              <a:t>Bundling and “Upcoding” Compliance</a:t>
            </a:r>
            <a:r>
              <a:rPr lang="en-US" sz="1350" dirty="0"/>
              <a:t> – Two particular areas of coding compliance that often lead to trouble are bundling and “upcoding.” In many cases, pharmacies are required to bill related reimbursements at a reduced, bundled rate. Unbundling is considered a form of federal billing fraud, as is billing a medication at a higher rate than the one prescribed by the applicable program guidelines</a:t>
            </a:r>
          </a:p>
          <a:p>
            <a:r>
              <a:rPr lang="en-US" sz="1350" b="1" dirty="0"/>
              <a:t>Establishing Medical Necessity for Federally-Reimbursed Medications</a:t>
            </a:r>
            <a:r>
              <a:rPr lang="en-US" sz="1350" dirty="0"/>
              <a:t> – Federal healthcare benefit programs only provide reimbursement for prescription drugs that are medically necessary. Each program has its own definition of medical necessity, and pharmacies must ensure that they are only submitting reimbursement requests for authorized (i.e. medically necessary) medications</a:t>
            </a:r>
          </a:p>
          <a:p>
            <a:r>
              <a:rPr lang="en-US" sz="1350" b="1" dirty="0"/>
              <a:t>Recordkeeping Compliance</a:t>
            </a:r>
            <a:r>
              <a:rPr lang="en-US" sz="1350" dirty="0"/>
              <a:t> – As with DEA compliance, recordkeeping is a key aspect of federal program billing compliance as well. Pharmacies must keep comprehensive records of their program billings, and they must be able to substantiate these billings with appropriate supporting documentation</a:t>
            </a:r>
          </a:p>
          <a:p>
            <a:r>
              <a:rPr lang="en-US" sz="1350" b="1" dirty="0"/>
              <a:t>Double-Billing Federal Programs and Private Payors</a:t>
            </a:r>
            <a:r>
              <a:rPr lang="en-US" sz="1350" dirty="0"/>
              <a:t> – Double-billing is a common issue in pharmacy billing fraud investigations, and evidence of double-billing will be considered a “red flag” by auditors and federal investigators alike</a:t>
            </a:r>
          </a:p>
          <a:p>
            <a:pPr marL="0" indent="0">
              <a:buNone/>
            </a:pPr>
            <a:br>
              <a:rPr lang="en-US" sz="1350" dirty="0"/>
            </a:br>
            <a:endParaRPr lang="en-US" sz="1350" dirty="0"/>
          </a:p>
        </p:txBody>
      </p:sp>
    </p:spTree>
    <p:extLst>
      <p:ext uri="{BB962C8B-B14F-4D97-AF65-F5344CB8AC3E}">
        <p14:creationId xmlns:p14="http://schemas.microsoft.com/office/powerpoint/2010/main" val="29824175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2F903-32DD-F443-BB2A-AB088FFE01F8}"/>
              </a:ext>
            </a:extLst>
          </p:cNvPr>
          <p:cNvSpPr>
            <a:spLocks noGrp="1"/>
          </p:cNvSpPr>
          <p:nvPr>
            <p:ph type="title"/>
          </p:nvPr>
        </p:nvSpPr>
        <p:spPr/>
        <p:txBody>
          <a:bodyPr>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2800" b="1" dirty="0"/>
              <a:t>DEA Audits – Enhancing Scope</a:t>
            </a:r>
          </a:p>
        </p:txBody>
      </p:sp>
      <p:sp>
        <p:nvSpPr>
          <p:cNvPr id="3" name="Content Placeholder 2">
            <a:extLst>
              <a:ext uri="{FF2B5EF4-FFF2-40B4-BE49-F238E27FC236}">
                <a16:creationId xmlns:a16="http://schemas.microsoft.com/office/drawing/2014/main" id="{BEEDCFC8-C8FD-7B47-B673-9DED804A0FCE}"/>
              </a:ext>
            </a:extLst>
          </p:cNvPr>
          <p:cNvSpPr>
            <a:spLocks noGrp="1"/>
          </p:cNvSpPr>
          <p:nvPr>
            <p:ph idx="1"/>
          </p:nvPr>
        </p:nvSpPr>
        <p:spPr/>
        <p:txBody>
          <a:bodyPr>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b="1" dirty="0"/>
              <a:t>Prescription Drug Ordering</a:t>
            </a:r>
            <a:r>
              <a:rPr lang="en-US" dirty="0"/>
              <a:t> – Pharmacies’ compliance obligations attach at all stages of the prescription lifecycle, from ordering through dispensing</a:t>
            </a:r>
          </a:p>
          <a:p>
            <a:r>
              <a:rPr lang="en-US" b="1" dirty="0"/>
              <a:t>Prescription Drug Inventory Management</a:t>
            </a:r>
            <a:r>
              <a:rPr lang="en-US" dirty="0"/>
              <a:t> – Inventory management is often a central focus of DEA audits and inspections. </a:t>
            </a:r>
          </a:p>
          <a:p>
            <a:r>
              <a:rPr lang="en-US" b="1" dirty="0"/>
              <a:t>Prescription Management and Fraud Monitoring </a:t>
            </a:r>
            <a:r>
              <a:rPr lang="en-US" dirty="0"/>
              <a:t>– When filling prescriptions, the DEA takes the position that pharmacies must play an active role in preventing fraud. </a:t>
            </a:r>
          </a:p>
          <a:p>
            <a:r>
              <a:rPr lang="en-US" b="1" dirty="0"/>
              <a:t>Electronic Prescription Compliance</a:t>
            </a:r>
            <a:r>
              <a:rPr lang="en-US" dirty="0"/>
              <a:t> – Electronic prescription compliance is extraordinarily complex, and it requires a devoted and detail-oriented approach. </a:t>
            </a:r>
          </a:p>
          <a:p>
            <a:r>
              <a:rPr lang="en-US" b="1" dirty="0"/>
              <a:t>Prescription Drug Security (Theft Prevention)</a:t>
            </a:r>
            <a:r>
              <a:rPr lang="en-US" dirty="0"/>
              <a:t> – Pharmacies are obligated to adopt physical and logical security controls in order to prevent the theft of prescription medications from their premises and during transit. </a:t>
            </a:r>
          </a:p>
          <a:p>
            <a:r>
              <a:rPr lang="en-US" b="1" dirty="0"/>
              <a:t>Transfer and Disposal of Prescription Drugs</a:t>
            </a:r>
            <a:r>
              <a:rPr lang="en-US" dirty="0"/>
              <a:t> – Pharmacies also face multiple specific compliance obligations with regard to the transfer and disposal of prescription drugs. </a:t>
            </a:r>
          </a:p>
          <a:p>
            <a:r>
              <a:rPr lang="en-US" b="1" dirty="0"/>
              <a:t>Pharmacy Recordkeeping Practices</a:t>
            </a:r>
            <a:r>
              <a:rPr lang="en-US" dirty="0"/>
              <a:t> – Pharmacies in the U.S. are subject to comprehensive recordkeeping requirements under federal law. </a:t>
            </a:r>
          </a:p>
          <a:p>
            <a:r>
              <a:rPr lang="en-US" b="1" dirty="0"/>
              <a:t>Prescription Drug Dispensing and Diversion Control </a:t>
            </a:r>
            <a:r>
              <a:rPr lang="en-US" dirty="0"/>
              <a:t>– The final primary aspect of DEA compliance for pharmacies falls in the area of prescription drug dispensing and diversion control. </a:t>
            </a:r>
            <a:br>
              <a:rPr lang="en-US" dirty="0"/>
            </a:br>
            <a:endParaRPr lang="en-US" dirty="0"/>
          </a:p>
        </p:txBody>
      </p:sp>
    </p:spTree>
    <p:extLst>
      <p:ext uri="{BB962C8B-B14F-4D97-AF65-F5344CB8AC3E}">
        <p14:creationId xmlns:p14="http://schemas.microsoft.com/office/powerpoint/2010/main" val="12931772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91ECC-856F-9E43-9F21-6D360AA0DCA9}"/>
              </a:ext>
            </a:extLst>
          </p:cNvPr>
          <p:cNvSpPr>
            <a:spLocks noGrp="1"/>
          </p:cNvSpPr>
          <p:nvPr>
            <p:ph type="title"/>
          </p:nvPr>
        </p:nvSpPr>
        <p:spPr>
          <a:xfrm>
            <a:off x="435365" y="569145"/>
            <a:ext cx="8229600" cy="711491"/>
          </a:xfrm>
        </p:spPr>
        <p:txBody>
          <a:bodyPr>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2400" b="1" dirty="0"/>
              <a:t>Recovery Audit Contractors (RACs)</a:t>
            </a:r>
            <a:br>
              <a:rPr lang="en-US" b="1" dirty="0"/>
            </a:br>
            <a:endParaRPr lang="en-US" b="1" dirty="0"/>
          </a:p>
        </p:txBody>
      </p:sp>
      <p:sp>
        <p:nvSpPr>
          <p:cNvPr id="3" name="Content Placeholder 2">
            <a:extLst>
              <a:ext uri="{FF2B5EF4-FFF2-40B4-BE49-F238E27FC236}">
                <a16:creationId xmlns:a16="http://schemas.microsoft.com/office/drawing/2014/main" id="{FBA84A6A-68BD-9B48-BD1D-6CA453DE97AD}"/>
              </a:ext>
            </a:extLst>
          </p:cNvPr>
          <p:cNvSpPr>
            <a:spLocks noGrp="1"/>
          </p:cNvSpPr>
          <p:nvPr>
            <p:ph idx="1"/>
          </p:nvPr>
        </p:nvSpPr>
        <p:spPr/>
        <p:txBody>
          <a:bodyPr>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2000" dirty="0"/>
              <a:t>Review payments of all enrolled providers</a:t>
            </a:r>
          </a:p>
          <a:p>
            <a:r>
              <a:rPr lang="en-US" sz="2000" dirty="0"/>
              <a:t>Detect and correct </a:t>
            </a:r>
            <a:r>
              <a:rPr lang="en-US" sz="2000" b="1" i="1" dirty="0"/>
              <a:t>post-payment</a:t>
            </a:r>
            <a:r>
              <a:rPr lang="en-US" sz="2000" dirty="0"/>
              <a:t> improper payments</a:t>
            </a:r>
          </a:p>
          <a:p>
            <a:pPr lvl="2"/>
            <a:r>
              <a:rPr lang="en-US" sz="1800" dirty="0"/>
              <a:t>Over-payments and under-payments</a:t>
            </a:r>
          </a:p>
          <a:p>
            <a:pPr lvl="1"/>
            <a:r>
              <a:rPr lang="en-US" sz="2000" dirty="0"/>
              <a:t>Implement actions to prevent future improper payments</a:t>
            </a:r>
          </a:p>
          <a:p>
            <a:pPr lvl="2"/>
            <a:r>
              <a:rPr lang="en-US" sz="1800" dirty="0"/>
              <a:t>“</a:t>
            </a:r>
            <a:r>
              <a:rPr lang="en-US" sz="1800" i="1" dirty="0">
                <a:solidFill>
                  <a:srgbClr val="FF0000"/>
                </a:solidFill>
              </a:rPr>
              <a:t>Provider Flagging</a:t>
            </a:r>
            <a:r>
              <a:rPr lang="en-US" sz="1800" dirty="0"/>
              <a:t>”</a:t>
            </a:r>
          </a:p>
          <a:p>
            <a:r>
              <a:rPr lang="en-US" sz="2000" dirty="0"/>
              <a:t>Providers and suppliers must report and return Medicare and Medicaid overpayments within 60 days of identification</a:t>
            </a:r>
          </a:p>
          <a:p>
            <a:pPr lvl="1"/>
            <a:r>
              <a:rPr lang="en-US" sz="2000" dirty="0"/>
              <a:t>Part C and Part D providers included in new reporting </a:t>
            </a:r>
          </a:p>
          <a:p>
            <a:pPr lvl="2"/>
            <a:r>
              <a:rPr lang="en-US" sz="1800" b="0" i="1" dirty="0">
                <a:solidFill>
                  <a:srgbClr val="FF0000"/>
                </a:solidFill>
                <a:effectLst/>
              </a:rPr>
              <a:t>Contractors paid </a:t>
            </a:r>
            <a:r>
              <a:rPr lang="en-US" sz="1800" i="1" dirty="0">
                <a:solidFill>
                  <a:srgbClr val="FF0000"/>
                </a:solidFill>
              </a:rPr>
              <a:t>based on</a:t>
            </a:r>
            <a:r>
              <a:rPr lang="en-US" sz="1800" b="0" i="1" dirty="0">
                <a:solidFill>
                  <a:srgbClr val="FF0000"/>
                </a:solidFill>
                <a:effectLst/>
              </a:rPr>
              <a:t> percentage of recoupments</a:t>
            </a:r>
          </a:p>
          <a:p>
            <a:pPr marL="0" indent="0">
              <a:buNone/>
            </a:pPr>
            <a:endParaRPr lang="en-US" dirty="0"/>
          </a:p>
        </p:txBody>
      </p:sp>
      <p:sp>
        <p:nvSpPr>
          <p:cNvPr id="4" name="Slide Number Placeholder 3">
            <a:extLst>
              <a:ext uri="{FF2B5EF4-FFF2-40B4-BE49-F238E27FC236}">
                <a16:creationId xmlns:a16="http://schemas.microsoft.com/office/drawing/2014/main" id="{A1A66B98-9E74-254B-90DC-B103B0644968}"/>
              </a:ext>
            </a:extLst>
          </p:cNvPr>
          <p:cNvSpPr>
            <a:spLocks noGrp="1"/>
          </p:cNvSpPr>
          <p:nvPr>
            <p:ph type="sldNum" sz="quarter" idx="12"/>
          </p:nvPr>
        </p:nvSpPr>
        <p:spPr/>
        <p:txBody>
          <a:bodyPr/>
          <a:lst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a:lstStyle>
          <a:p>
            <a:fld id="{47B56E10-77BE-0541-9C2F-11B05CAF9EBF}" type="slidenum">
              <a:rPr lang="en-US" smtClean="0"/>
              <a:t>28</a:t>
            </a:fld>
            <a:endParaRPr lang="en-US" dirty="0"/>
          </a:p>
        </p:txBody>
      </p:sp>
    </p:spTree>
    <p:extLst>
      <p:ext uri="{BB962C8B-B14F-4D97-AF65-F5344CB8AC3E}">
        <p14:creationId xmlns:p14="http://schemas.microsoft.com/office/powerpoint/2010/main" val="38718382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0C1C9-25CF-584B-B3CD-54DAE25CAF51}"/>
              </a:ext>
            </a:extLst>
          </p:cNvPr>
          <p:cNvSpPr>
            <a:spLocks noGrp="1"/>
          </p:cNvSpPr>
          <p:nvPr>
            <p:ph type="title"/>
          </p:nvPr>
        </p:nvSpPr>
        <p:spPr/>
        <p:txBody>
          <a:bodyPr/>
          <a:lstStyle/>
          <a:p>
            <a:r>
              <a:rPr lang="en-US" dirty="0"/>
              <a:t>Learning Objectives</a:t>
            </a:r>
          </a:p>
        </p:txBody>
      </p:sp>
      <p:sp>
        <p:nvSpPr>
          <p:cNvPr id="3" name="Content Placeholder 2">
            <a:extLst>
              <a:ext uri="{FF2B5EF4-FFF2-40B4-BE49-F238E27FC236}">
                <a16:creationId xmlns:a16="http://schemas.microsoft.com/office/drawing/2014/main" id="{6845F03B-0617-E145-BBA1-DA83487A3A7F}"/>
              </a:ext>
            </a:extLst>
          </p:cNvPr>
          <p:cNvSpPr>
            <a:spLocks noGrp="1"/>
          </p:cNvSpPr>
          <p:nvPr>
            <p:ph idx="1"/>
          </p:nvPr>
        </p:nvSpPr>
        <p:spPr>
          <a:xfrm>
            <a:off x="448502" y="1377863"/>
            <a:ext cx="8229600" cy="3564599"/>
          </a:xfrm>
        </p:spPr>
        <p:txBody>
          <a:bodyPr>
            <a:normAutofit lnSpcReduction="10000"/>
          </a:bodyPr>
          <a:lstStyle/>
          <a:p>
            <a:r>
              <a:rPr lang="en-US" dirty="0">
                <a:latin typeface="+mj-lt"/>
              </a:rPr>
              <a:t>Discuss increased government investigations in LTC settings, LTC pharmacies, and specialty pharmacies</a:t>
            </a:r>
          </a:p>
          <a:p>
            <a:endParaRPr lang="en-US" dirty="0">
              <a:latin typeface="+mj-lt"/>
            </a:endParaRPr>
          </a:p>
          <a:p>
            <a:r>
              <a:rPr lang="en-US" dirty="0">
                <a:latin typeface="+mj-lt"/>
              </a:rPr>
              <a:t>Identify increased PBM audits in pharmacies and describe measures to minimize exposure</a:t>
            </a:r>
          </a:p>
          <a:p>
            <a:pPr marL="0" indent="0">
              <a:buNone/>
            </a:pPr>
            <a:endParaRPr lang="en-US" dirty="0">
              <a:latin typeface="+mj-lt"/>
            </a:endParaRPr>
          </a:p>
          <a:p>
            <a:r>
              <a:rPr lang="en-US" dirty="0">
                <a:latin typeface="+mj-lt"/>
              </a:rPr>
              <a:t>Identify important protocols and self-policing practices to help minimize Medicare fraud, abuse, waste and errors in pharmacies and LTC settings</a:t>
            </a:r>
          </a:p>
          <a:p>
            <a:endParaRPr lang="en-US" dirty="0">
              <a:latin typeface="+mj-lt"/>
            </a:endParaRPr>
          </a:p>
          <a:p>
            <a:endParaRPr lang="en-US" dirty="0"/>
          </a:p>
        </p:txBody>
      </p:sp>
      <p:sp>
        <p:nvSpPr>
          <p:cNvPr id="4" name="Slide Number Placeholder 3">
            <a:extLst>
              <a:ext uri="{FF2B5EF4-FFF2-40B4-BE49-F238E27FC236}">
                <a16:creationId xmlns:a16="http://schemas.microsoft.com/office/drawing/2014/main" id="{DD0794C6-4A38-4343-94F2-167A767C9986}"/>
              </a:ext>
            </a:extLst>
          </p:cNvPr>
          <p:cNvSpPr>
            <a:spLocks noGrp="1"/>
          </p:cNvSpPr>
          <p:nvPr>
            <p:ph type="sldNum" sz="quarter" idx="12"/>
          </p:nvPr>
        </p:nvSpPr>
        <p:spPr/>
        <p:txBody>
          <a:bodyPr/>
          <a:lstStyle/>
          <a:p>
            <a:fld id="{2066355A-084C-D24E-9AD2-7E4FC41EA627}" type="slidenum">
              <a:rPr lang="en-US" smtClean="0"/>
              <a:t>2</a:t>
            </a:fld>
            <a:endParaRPr lang="en-US" dirty="0"/>
          </a:p>
        </p:txBody>
      </p:sp>
    </p:spTree>
    <p:extLst>
      <p:ext uri="{BB962C8B-B14F-4D97-AF65-F5344CB8AC3E}">
        <p14:creationId xmlns:p14="http://schemas.microsoft.com/office/powerpoint/2010/main" val="34592064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6A946-2513-7048-9E71-1500BE4DB6C4}"/>
              </a:ext>
            </a:extLst>
          </p:cNvPr>
          <p:cNvSpPr>
            <a:spLocks noGrp="1"/>
          </p:cNvSpPr>
          <p:nvPr>
            <p:ph type="title"/>
          </p:nvPr>
        </p:nvSpPr>
        <p:spPr>
          <a:xfrm>
            <a:off x="465898" y="631289"/>
            <a:ext cx="8229600" cy="711491"/>
          </a:xfrm>
        </p:spPr>
        <p:txBody>
          <a:bodyPr>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2400" b="1" dirty="0"/>
              <a:t>Uniformed Program Integrity Contractors (UPICs)</a:t>
            </a:r>
            <a:br>
              <a:rPr lang="en-US" b="1" dirty="0"/>
            </a:br>
            <a:endParaRPr lang="en-US" b="1" dirty="0"/>
          </a:p>
        </p:txBody>
      </p:sp>
      <p:sp>
        <p:nvSpPr>
          <p:cNvPr id="3" name="Content Placeholder 2">
            <a:extLst>
              <a:ext uri="{FF2B5EF4-FFF2-40B4-BE49-F238E27FC236}">
                <a16:creationId xmlns:a16="http://schemas.microsoft.com/office/drawing/2014/main" id="{9C4C3AE4-723D-C241-B6DC-8BA2467CB68F}"/>
              </a:ext>
            </a:extLst>
          </p:cNvPr>
          <p:cNvSpPr>
            <a:spLocks noGrp="1"/>
          </p:cNvSpPr>
          <p:nvPr>
            <p:ph idx="1"/>
          </p:nvPr>
        </p:nvSpPr>
        <p:spPr/>
        <p:txBody>
          <a:bodyPr>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buNone/>
            </a:pPr>
            <a:endParaRPr lang="en-US" dirty="0"/>
          </a:p>
          <a:p>
            <a:r>
              <a:rPr lang="en-US" sz="2000" dirty="0"/>
              <a:t>UPICs audits the integrity of Medicare Part A and Part B, durable medical equipment, prosthetics, orthotics, and supplies </a:t>
            </a:r>
          </a:p>
          <a:p>
            <a:pPr lvl="2"/>
            <a:r>
              <a:rPr lang="en-US" sz="1800" i="1" dirty="0">
                <a:solidFill>
                  <a:srgbClr val="FF0000"/>
                </a:solidFill>
              </a:rPr>
              <a:t>Focus on nursing homes, home health providers, and hospice facilities</a:t>
            </a:r>
          </a:p>
          <a:p>
            <a:r>
              <a:rPr lang="en-US" sz="2000" dirty="0"/>
              <a:t>UPICs use sophisticated data mining, statistical analysis, and trending activities to identify healthcare providers </a:t>
            </a:r>
          </a:p>
          <a:p>
            <a:r>
              <a:rPr lang="en-US" sz="2000" dirty="0"/>
              <a:t>Review utilization, coding, and/or billing practices that are </a:t>
            </a:r>
            <a:r>
              <a:rPr lang="en-US" sz="2000" i="1" dirty="0">
                <a:solidFill>
                  <a:srgbClr val="FF0000"/>
                </a:solidFill>
              </a:rPr>
              <a:t>aberrant </a:t>
            </a:r>
            <a:r>
              <a:rPr lang="en-US" sz="2000" i="1" dirty="0"/>
              <a:t>or suspicious </a:t>
            </a:r>
          </a:p>
          <a:p>
            <a:r>
              <a:rPr lang="en-US" sz="2000" dirty="0"/>
              <a:t>UPICs audits are not random but based on a belief that non-compliance has occurred</a:t>
            </a:r>
          </a:p>
          <a:p>
            <a:r>
              <a:rPr lang="en-US" sz="2000" dirty="0"/>
              <a:t>UPICs WILL eventually arrive unannounced for an on-site audit</a:t>
            </a:r>
          </a:p>
        </p:txBody>
      </p:sp>
    </p:spTree>
    <p:extLst>
      <p:ext uri="{BB962C8B-B14F-4D97-AF65-F5344CB8AC3E}">
        <p14:creationId xmlns:p14="http://schemas.microsoft.com/office/powerpoint/2010/main" val="13308955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B6653-E792-5F45-A7F8-B9DD11AF61E5}"/>
              </a:ext>
            </a:extLst>
          </p:cNvPr>
          <p:cNvSpPr>
            <a:spLocks noGrp="1"/>
          </p:cNvSpPr>
          <p:nvPr>
            <p:ph type="title"/>
          </p:nvPr>
        </p:nvSpPr>
        <p:spPr/>
        <p:txBody>
          <a:bodyPr>
            <a:normAutofit fontScale="90000"/>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2800" dirty="0"/>
              <a:t>National Medicaid Integrity Program</a:t>
            </a:r>
            <a:br>
              <a:rPr lang="en-US" sz="2800" dirty="0"/>
            </a:br>
            <a:endParaRPr lang="en-US" sz="2800" b="1" dirty="0"/>
          </a:p>
        </p:txBody>
      </p:sp>
      <p:sp>
        <p:nvSpPr>
          <p:cNvPr id="3" name="Content Placeholder 2">
            <a:extLst>
              <a:ext uri="{FF2B5EF4-FFF2-40B4-BE49-F238E27FC236}">
                <a16:creationId xmlns:a16="http://schemas.microsoft.com/office/drawing/2014/main" id="{CA5674F4-F1B0-2844-A970-7BB1EA503191}"/>
              </a:ext>
            </a:extLst>
          </p:cNvPr>
          <p:cNvSpPr>
            <a:spLocks noGrp="1"/>
          </p:cNvSpPr>
          <p:nvPr>
            <p:ph idx="1"/>
          </p:nvPr>
        </p:nvSpPr>
        <p:spPr>
          <a:xfrm>
            <a:off x="448502" y="1274198"/>
            <a:ext cx="8229600" cy="3668264"/>
          </a:xfrm>
        </p:spPr>
        <p:txBody>
          <a:bodyPr>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2400" b="0" i="0" dirty="0">
                <a:solidFill>
                  <a:srgbClr val="000000"/>
                </a:solidFill>
                <a:effectLst/>
              </a:rPr>
              <a:t>What is an Audit Medicaid Integrity Contractor? (Audit MICs)</a:t>
            </a:r>
          </a:p>
          <a:p>
            <a:r>
              <a:rPr lang="en-US" sz="2400" b="0" i="0" dirty="0">
                <a:solidFill>
                  <a:srgbClr val="000000"/>
                </a:solidFill>
                <a:effectLst/>
              </a:rPr>
              <a:t>​Which providers are subject to audit?</a:t>
            </a:r>
          </a:p>
          <a:p>
            <a:r>
              <a:rPr lang="en-US" sz="2400" b="0" i="0" dirty="0">
                <a:solidFill>
                  <a:srgbClr val="000000"/>
                </a:solidFill>
                <a:effectLst/>
              </a:rPr>
              <a:t>​What to expect in a MIC Audit?</a:t>
            </a:r>
          </a:p>
          <a:p>
            <a:endParaRPr lang="en-US" sz="2400" dirty="0">
              <a:solidFill>
                <a:srgbClr val="000000"/>
              </a:solidFill>
            </a:endParaRPr>
          </a:p>
          <a:p>
            <a:r>
              <a:rPr lang="en-US" sz="2400" dirty="0">
                <a:solidFill>
                  <a:srgbClr val="000000"/>
                </a:solidFill>
              </a:rPr>
              <a:t>Medicaid Integrity Educational ​​Toolkits</a:t>
            </a:r>
          </a:p>
          <a:p>
            <a:pPr lvl="2"/>
            <a:r>
              <a:rPr lang="en-US" sz="2000" dirty="0">
                <a:solidFill>
                  <a:srgbClr val="000000"/>
                </a:solidFill>
              </a:rPr>
              <a:t>Pharmacy Education Toolkit</a:t>
            </a:r>
          </a:p>
          <a:p>
            <a:pPr lvl="2"/>
            <a:r>
              <a:rPr lang="en-US" sz="2000" dirty="0">
                <a:solidFill>
                  <a:srgbClr val="000000"/>
                </a:solidFill>
              </a:rPr>
              <a:t>​Pharmacy Audit Dispensing Toolkit</a:t>
            </a:r>
          </a:p>
          <a:p>
            <a:pPr lvl="2"/>
            <a:r>
              <a:rPr lang="en-US" sz="2000" dirty="0">
                <a:solidFill>
                  <a:srgbClr val="000000"/>
                </a:solidFill>
              </a:rPr>
              <a:t>​Nursing Home Toolkit</a:t>
            </a:r>
          </a:p>
          <a:p>
            <a:endParaRPr lang="en-US" sz="2400" dirty="0"/>
          </a:p>
        </p:txBody>
      </p:sp>
      <p:sp>
        <p:nvSpPr>
          <p:cNvPr id="4" name="Slide Number Placeholder 3">
            <a:extLst>
              <a:ext uri="{FF2B5EF4-FFF2-40B4-BE49-F238E27FC236}">
                <a16:creationId xmlns:a16="http://schemas.microsoft.com/office/drawing/2014/main" id="{6A54FBA1-3160-1042-AB4D-444C2A3DFD1E}"/>
              </a:ext>
            </a:extLst>
          </p:cNvPr>
          <p:cNvSpPr>
            <a:spLocks noGrp="1"/>
          </p:cNvSpPr>
          <p:nvPr>
            <p:ph type="sldNum" sz="quarter" idx="12"/>
          </p:nvPr>
        </p:nvSpPr>
        <p:spPr/>
        <p:txBody>
          <a:bodyPr/>
          <a:lst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a:lstStyle>
          <a:p>
            <a:fld id="{47B56E10-77BE-0541-9C2F-11B05CAF9EBF}" type="slidenum">
              <a:rPr lang="en-US" smtClean="0"/>
              <a:t>30</a:t>
            </a:fld>
            <a:endParaRPr lang="en-US" dirty="0"/>
          </a:p>
        </p:txBody>
      </p:sp>
    </p:spTree>
    <p:extLst>
      <p:ext uri="{BB962C8B-B14F-4D97-AF65-F5344CB8AC3E}">
        <p14:creationId xmlns:p14="http://schemas.microsoft.com/office/powerpoint/2010/main" val="27699339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1E0DF-B64A-FC4A-B95D-B4AD6558E0CE}"/>
              </a:ext>
            </a:extLst>
          </p:cNvPr>
          <p:cNvSpPr>
            <a:spLocks noGrp="1"/>
          </p:cNvSpPr>
          <p:nvPr>
            <p:ph type="title"/>
          </p:nvPr>
        </p:nvSpPr>
        <p:spPr>
          <a:xfrm>
            <a:off x="232012" y="1027454"/>
            <a:ext cx="3394057" cy="3086100"/>
          </a:xfrm>
        </p:spPr>
        <p:txBody>
          <a:bodyPr>
            <a:normAutofit/>
          </a:bodyPr>
          <a:lstStyle/>
          <a:p>
            <a:pPr algn="r"/>
            <a:r>
              <a:rPr lang="en-US" dirty="0"/>
              <a:t>New Audit Tool:</a:t>
            </a:r>
            <a:br>
              <a:rPr lang="en-US" dirty="0"/>
            </a:br>
            <a:br>
              <a:rPr lang="en-US" dirty="0"/>
            </a:br>
            <a:r>
              <a:rPr lang="en-US" dirty="0"/>
              <a:t>Targeted Probe and Educate</a:t>
            </a:r>
            <a:br>
              <a:rPr lang="en-US" dirty="0"/>
            </a:br>
            <a:r>
              <a:rPr lang="en-US" dirty="0"/>
              <a:t>(TPE)</a:t>
            </a:r>
          </a:p>
        </p:txBody>
      </p:sp>
      <p:sp>
        <p:nvSpPr>
          <p:cNvPr id="3" name="Content Placeholder 2">
            <a:extLst>
              <a:ext uri="{FF2B5EF4-FFF2-40B4-BE49-F238E27FC236}">
                <a16:creationId xmlns:a16="http://schemas.microsoft.com/office/drawing/2014/main" id="{A68EBA09-FFE3-1B4A-B9C5-352A2D32172D}"/>
              </a:ext>
            </a:extLst>
          </p:cNvPr>
          <p:cNvSpPr>
            <a:spLocks noGrp="1"/>
          </p:cNvSpPr>
          <p:nvPr>
            <p:ph idx="1"/>
          </p:nvPr>
        </p:nvSpPr>
        <p:spPr>
          <a:xfrm>
            <a:off x="3772879" y="1028700"/>
            <a:ext cx="4404139" cy="3086100"/>
          </a:xfrm>
        </p:spPr>
        <p:txBody>
          <a:bodyPr anchor="ctr">
            <a:normAutofit/>
          </a:bodyPr>
          <a:lstStyle/>
          <a:p>
            <a:pPr lvl="1">
              <a:buFont typeface="Wingdings" pitchFamily="2" charset="2"/>
              <a:buChar char="ü"/>
            </a:pPr>
            <a:r>
              <a:rPr lang="en-US" sz="1650" dirty="0"/>
              <a:t>   INFORMATION IS COMPLETE</a:t>
            </a:r>
          </a:p>
          <a:p>
            <a:pPr lvl="1">
              <a:buFont typeface="Wingdings" pitchFamily="2" charset="2"/>
              <a:buChar char="ü"/>
            </a:pPr>
            <a:r>
              <a:rPr lang="en-US" sz="1650" dirty="0"/>
              <a:t>   BENEFICIARY IS ELIGIBLE</a:t>
            </a:r>
          </a:p>
          <a:p>
            <a:pPr lvl="1">
              <a:buFont typeface="Wingdings" pitchFamily="2" charset="2"/>
              <a:buChar char="ü"/>
            </a:pPr>
            <a:r>
              <a:rPr lang="en-US" sz="1650" dirty="0"/>
              <a:t>   PROVIDER IS ELIGIBLE</a:t>
            </a:r>
          </a:p>
          <a:p>
            <a:pPr lvl="1">
              <a:buFont typeface="Wingdings" pitchFamily="2" charset="2"/>
              <a:buChar char="ü"/>
            </a:pPr>
            <a:r>
              <a:rPr lang="en-US" sz="1650" dirty="0"/>
              <a:t>   CODES ARE CORRECT</a:t>
            </a:r>
          </a:p>
          <a:p>
            <a:pPr lvl="1">
              <a:buFont typeface="Wingdings" pitchFamily="2" charset="2"/>
              <a:buChar char="ü"/>
            </a:pPr>
            <a:r>
              <a:rPr lang="en-US" sz="1650" dirty="0"/>
              <a:t>   MEDICAL NECESSITY IS MET</a:t>
            </a:r>
          </a:p>
          <a:p>
            <a:pPr lvl="1">
              <a:buFont typeface="Wingdings" pitchFamily="2" charset="2"/>
              <a:buChar char="ü"/>
            </a:pPr>
            <a:r>
              <a:rPr lang="en-US" sz="1650" dirty="0"/>
              <a:t>   DOCUMENTATION DID NOT MEET   	NECESSITY</a:t>
            </a:r>
          </a:p>
          <a:p>
            <a:pPr lvl="1">
              <a:buFont typeface="Wingdings" pitchFamily="2" charset="2"/>
              <a:buChar char="ü"/>
            </a:pPr>
            <a:r>
              <a:rPr lang="en-US" sz="1650" dirty="0"/>
              <a:t> 	MISSING OR INCOMPLETE      	CERTIFICATIONS</a:t>
            </a:r>
          </a:p>
          <a:p>
            <a:pPr lvl="1">
              <a:buFont typeface="Wingdings" pitchFamily="2" charset="2"/>
              <a:buChar char="ü"/>
            </a:pPr>
            <a:r>
              <a:rPr lang="en-US" sz="1500" dirty="0"/>
              <a:t>   </a:t>
            </a:r>
            <a:r>
              <a:rPr lang="en-US" sz="1600" dirty="0"/>
              <a:t>SUSPECTED OVER-UTILIZATION</a:t>
            </a:r>
          </a:p>
          <a:p>
            <a:pPr lvl="1">
              <a:buFont typeface="Wingdings" pitchFamily="2" charset="2"/>
              <a:buChar char="ü"/>
            </a:pPr>
            <a:r>
              <a:rPr lang="en-US" sz="1600" dirty="0"/>
              <a:t>   BLATANT WASTE </a:t>
            </a:r>
          </a:p>
          <a:p>
            <a:pPr lvl="1">
              <a:buFont typeface="Wingdings" pitchFamily="2" charset="2"/>
              <a:buChar char="ü"/>
            </a:pPr>
            <a:endParaRPr lang="en-US" sz="1650" dirty="0"/>
          </a:p>
        </p:txBody>
      </p:sp>
    </p:spTree>
    <p:extLst>
      <p:ext uri="{BB962C8B-B14F-4D97-AF65-F5344CB8AC3E}">
        <p14:creationId xmlns:p14="http://schemas.microsoft.com/office/powerpoint/2010/main" val="7899172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DE385377-3867-8941-8F2A-4C3E4CBE0AAA}"/>
              </a:ext>
            </a:extLst>
          </p:cNvPr>
          <p:cNvPicPr>
            <a:picLocks noChangeAspect="1"/>
          </p:cNvPicPr>
          <p:nvPr/>
        </p:nvPicPr>
        <p:blipFill rotWithShape="1">
          <a:blip r:embed="rId2">
            <a:extLst>
              <a:ext uri="{28A0092B-C50C-407E-A947-70E740481C1C}">
                <a14:useLocalDpi xmlns:a14="http://schemas.microsoft.com/office/drawing/2010/main" val="0"/>
              </a:ext>
            </a:extLst>
          </a:blip>
          <a:srcRect b="4661"/>
          <a:stretch/>
        </p:blipFill>
        <p:spPr>
          <a:xfrm>
            <a:off x="108731" y="320842"/>
            <a:ext cx="8906932" cy="5010151"/>
          </a:xfrm>
          <a:prstGeom prst="rect">
            <a:avLst/>
          </a:prstGeom>
        </p:spPr>
      </p:pic>
    </p:spTree>
    <p:extLst>
      <p:ext uri="{BB962C8B-B14F-4D97-AF65-F5344CB8AC3E}">
        <p14:creationId xmlns:p14="http://schemas.microsoft.com/office/powerpoint/2010/main" val="35373865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165AC-5A43-2340-9EAD-F7C0456DFF93}"/>
              </a:ext>
            </a:extLst>
          </p:cNvPr>
          <p:cNvSpPr>
            <a:spLocks noGrp="1"/>
          </p:cNvSpPr>
          <p:nvPr>
            <p:ph type="title"/>
          </p:nvPr>
        </p:nvSpPr>
        <p:spPr/>
        <p:txBody>
          <a:bodyPr/>
          <a:lstStyle/>
          <a:p>
            <a:r>
              <a:rPr lang="en-US" dirty="0"/>
              <a:t>Polling Question #2</a:t>
            </a:r>
          </a:p>
        </p:txBody>
      </p:sp>
      <p:sp>
        <p:nvSpPr>
          <p:cNvPr id="3" name="Content Placeholder 2">
            <a:extLst>
              <a:ext uri="{FF2B5EF4-FFF2-40B4-BE49-F238E27FC236}">
                <a16:creationId xmlns:a16="http://schemas.microsoft.com/office/drawing/2014/main" id="{0A5F4823-62B2-B84C-88D3-BE57DAC10722}"/>
              </a:ext>
            </a:extLst>
          </p:cNvPr>
          <p:cNvSpPr>
            <a:spLocks noGrp="1"/>
          </p:cNvSpPr>
          <p:nvPr>
            <p:ph idx="1"/>
          </p:nvPr>
        </p:nvSpPr>
        <p:spPr/>
        <p:txBody>
          <a:bodyPr/>
          <a:lstStyle/>
          <a:p>
            <a:r>
              <a:rPr lang="en-US" dirty="0"/>
              <a:t>Medicare has recently </a:t>
            </a:r>
            <a:r>
              <a:rPr lang="en-US" b="1" dirty="0"/>
              <a:t>increased </a:t>
            </a:r>
            <a:r>
              <a:rPr lang="en-US" dirty="0"/>
              <a:t>their auditing efforts focus on:</a:t>
            </a:r>
          </a:p>
          <a:p>
            <a:pPr marL="914400" lvl="1" indent="-457200">
              <a:buAutoNum type="alphaLcParenBoth"/>
            </a:pPr>
            <a:r>
              <a:rPr lang="en-US" dirty="0"/>
              <a:t>Flagrant fraud on a “white crime level”</a:t>
            </a:r>
          </a:p>
          <a:p>
            <a:pPr marL="914400" lvl="1" indent="-457200">
              <a:buAutoNum type="alphaLcParenBoth"/>
            </a:pPr>
            <a:r>
              <a:rPr lang="en-US" dirty="0"/>
              <a:t>Lack of updating Medicare Enrollment requirements</a:t>
            </a:r>
          </a:p>
          <a:p>
            <a:pPr marL="914400" lvl="1" indent="-457200">
              <a:buAutoNum type="alphaLcParenBoth"/>
            </a:pPr>
            <a:r>
              <a:rPr lang="en-US" dirty="0"/>
              <a:t>Improper billing practices</a:t>
            </a:r>
          </a:p>
          <a:p>
            <a:pPr marL="914400" lvl="1" indent="-457200">
              <a:buAutoNum type="alphaLcParenBoth"/>
            </a:pPr>
            <a:r>
              <a:rPr lang="en-US" dirty="0"/>
              <a:t>Falsification of medical documents</a:t>
            </a:r>
          </a:p>
          <a:p>
            <a:pPr marL="914400" lvl="1" indent="-457200">
              <a:buAutoNum type="alphaLcParenBoth"/>
            </a:pPr>
            <a:endParaRPr lang="en-US" dirty="0"/>
          </a:p>
        </p:txBody>
      </p:sp>
      <p:sp>
        <p:nvSpPr>
          <p:cNvPr id="4" name="Slide Number Placeholder 3">
            <a:extLst>
              <a:ext uri="{FF2B5EF4-FFF2-40B4-BE49-F238E27FC236}">
                <a16:creationId xmlns:a16="http://schemas.microsoft.com/office/drawing/2014/main" id="{305895A6-CCA6-B94A-8DFD-E7853709D50B}"/>
              </a:ext>
            </a:extLst>
          </p:cNvPr>
          <p:cNvSpPr>
            <a:spLocks noGrp="1"/>
          </p:cNvSpPr>
          <p:nvPr>
            <p:ph type="sldNum" sz="quarter" idx="12"/>
          </p:nvPr>
        </p:nvSpPr>
        <p:spPr/>
        <p:txBody>
          <a:bodyPr/>
          <a:lstStyle/>
          <a:p>
            <a:fld id="{2066355A-084C-D24E-9AD2-7E4FC41EA627}" type="slidenum">
              <a:rPr lang="en-US" smtClean="0"/>
              <a:t>33</a:t>
            </a:fld>
            <a:endParaRPr lang="en-US" dirty="0"/>
          </a:p>
        </p:txBody>
      </p:sp>
    </p:spTree>
    <p:extLst>
      <p:ext uri="{BB962C8B-B14F-4D97-AF65-F5344CB8AC3E}">
        <p14:creationId xmlns:p14="http://schemas.microsoft.com/office/powerpoint/2010/main" val="3730585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E07E7B7-D263-464A-B5A0-68784C3453D4}"/>
              </a:ext>
            </a:extLst>
          </p:cNvPr>
          <p:cNvSpPr>
            <a:spLocks noGrp="1"/>
          </p:cNvSpPr>
          <p:nvPr>
            <p:ph type="ctrTitle"/>
          </p:nvPr>
        </p:nvSpPr>
        <p:spPr>
          <a:xfrm>
            <a:off x="717747" y="1864272"/>
            <a:ext cx="7890226" cy="1414956"/>
          </a:xfrm>
        </p:spPr>
        <p:txBody>
          <a:bodyPr>
            <a:noAutofit/>
          </a:bodyPr>
          <a:lstStyle/>
          <a:p>
            <a:pPr algn="ctr"/>
            <a:r>
              <a:rPr lang="en-US" sz="3600" dirty="0"/>
              <a:t>Minimizing Negative </a:t>
            </a:r>
            <a:br>
              <a:rPr lang="en-US" sz="3600" dirty="0"/>
            </a:br>
            <a:r>
              <a:rPr lang="en-US" sz="3600" dirty="0"/>
              <a:t>Audit Outcomes</a:t>
            </a:r>
            <a:br>
              <a:rPr lang="en-US" sz="3600" dirty="0"/>
            </a:br>
            <a:endParaRPr lang="en-US" sz="3600" dirty="0"/>
          </a:p>
        </p:txBody>
      </p:sp>
      <p:sp>
        <p:nvSpPr>
          <p:cNvPr id="4" name="Slide Number Placeholder 3">
            <a:extLst>
              <a:ext uri="{FF2B5EF4-FFF2-40B4-BE49-F238E27FC236}">
                <a16:creationId xmlns:a16="http://schemas.microsoft.com/office/drawing/2014/main" id="{28D4532A-5E20-1F42-B19C-23118D5E4FA9}"/>
              </a:ext>
            </a:extLst>
          </p:cNvPr>
          <p:cNvSpPr>
            <a:spLocks noGrp="1"/>
          </p:cNvSpPr>
          <p:nvPr>
            <p:ph type="sldNum" sz="quarter" idx="4294967295"/>
          </p:nvPr>
        </p:nvSpPr>
        <p:spPr>
          <a:xfrm>
            <a:off x="7010400" y="12700"/>
            <a:ext cx="2133600" cy="274638"/>
          </a:xfrm>
        </p:spPr>
        <p:txBody>
          <a:bodyPr/>
          <a:lstStyle/>
          <a:p>
            <a:fld id="{2066355A-084C-D24E-9AD2-7E4FC41EA627}" type="slidenum">
              <a:rPr lang="en-US" smtClean="0"/>
              <a:t>34</a:t>
            </a:fld>
            <a:endParaRPr lang="en-US" dirty="0"/>
          </a:p>
        </p:txBody>
      </p:sp>
    </p:spTree>
    <p:extLst>
      <p:ext uri="{BB962C8B-B14F-4D97-AF65-F5344CB8AC3E}">
        <p14:creationId xmlns:p14="http://schemas.microsoft.com/office/powerpoint/2010/main" val="11432400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2EC7C-1784-BF44-A2F9-7A8EBE9616D9}"/>
              </a:ext>
            </a:extLst>
          </p:cNvPr>
          <p:cNvSpPr>
            <a:spLocks noGrp="1"/>
          </p:cNvSpPr>
          <p:nvPr>
            <p:ph type="title"/>
          </p:nvPr>
        </p:nvSpPr>
        <p:spPr/>
        <p:txBody>
          <a:bodyPr/>
          <a:lstStyle/>
          <a:p>
            <a:r>
              <a:rPr lang="en-US" dirty="0"/>
              <a:t>Enhance Your Best Practices</a:t>
            </a:r>
          </a:p>
        </p:txBody>
      </p:sp>
      <p:sp>
        <p:nvSpPr>
          <p:cNvPr id="3" name="Content Placeholder 2">
            <a:extLst>
              <a:ext uri="{FF2B5EF4-FFF2-40B4-BE49-F238E27FC236}">
                <a16:creationId xmlns:a16="http://schemas.microsoft.com/office/drawing/2014/main" id="{2FF6F74A-6582-6641-B1EF-0CE070566630}"/>
              </a:ext>
            </a:extLst>
          </p:cNvPr>
          <p:cNvSpPr>
            <a:spLocks noGrp="1"/>
          </p:cNvSpPr>
          <p:nvPr>
            <p:ph idx="1"/>
          </p:nvPr>
        </p:nvSpPr>
        <p:spPr/>
        <p:txBody>
          <a:bodyPr/>
          <a:lstStyle/>
          <a:p>
            <a:pPr marL="514350" indent="-514350">
              <a:buAutoNum type="arabicParenBoth"/>
            </a:pPr>
            <a:r>
              <a:rPr lang="en-US" sz="2000" dirty="0"/>
              <a:t>Know and follow </a:t>
            </a:r>
            <a:r>
              <a:rPr lang="en-US" sz="2000" i="1" dirty="0"/>
              <a:t>all</a:t>
            </a:r>
            <a:r>
              <a:rPr lang="en-US" sz="2000" dirty="0"/>
              <a:t> applicable Federal laws, rules, regulations</a:t>
            </a:r>
          </a:p>
          <a:p>
            <a:pPr marL="514350" indent="-514350">
              <a:buAutoNum type="arabicParenBoth"/>
            </a:pPr>
            <a:r>
              <a:rPr lang="en-US" sz="2000" dirty="0"/>
              <a:t>Know and follow applicable state laws, rules and pharmacy regulations</a:t>
            </a:r>
          </a:p>
          <a:p>
            <a:pPr marL="514350" indent="-514350">
              <a:buAutoNum type="arabicParenBoth"/>
            </a:pPr>
            <a:r>
              <a:rPr lang="en-US" sz="2000" dirty="0"/>
              <a:t>Know the trends of audits in your respective industry</a:t>
            </a:r>
          </a:p>
          <a:p>
            <a:pPr marL="514350" indent="-514350">
              <a:buAutoNum type="arabicParenBoth"/>
            </a:pPr>
            <a:r>
              <a:rPr lang="en-US" sz="2000" dirty="0"/>
              <a:t>Train staff of their role in assisting with compliance and audit process</a:t>
            </a:r>
          </a:p>
          <a:p>
            <a:pPr marL="514350" indent="-514350">
              <a:buFont typeface="ArialMT" charset="0"/>
              <a:buAutoNum type="arabicParenBoth"/>
            </a:pPr>
            <a:r>
              <a:rPr lang="en-US" sz="2000" dirty="0"/>
              <a:t>Perform self audits and self-policing protocols</a:t>
            </a:r>
          </a:p>
          <a:p>
            <a:pPr marL="514350" indent="-514350">
              <a:buFont typeface="ArialMT" charset="0"/>
              <a:buAutoNum type="arabicParenBoth"/>
            </a:pPr>
            <a:r>
              <a:rPr lang="en-US" sz="2000" dirty="0"/>
              <a:t>Create immediate “corrective plan of action” to mitigate any further deficiencies </a:t>
            </a:r>
          </a:p>
          <a:p>
            <a:pPr marL="514350" indent="-514350">
              <a:buFont typeface="ArialMT" charset="0"/>
              <a:buAutoNum type="arabicParenBoth"/>
            </a:pPr>
            <a:r>
              <a:rPr lang="en-US" sz="2000" dirty="0"/>
              <a:t>Submit corrected information and/or plans of correction to auditing entities </a:t>
            </a:r>
          </a:p>
        </p:txBody>
      </p:sp>
      <p:sp>
        <p:nvSpPr>
          <p:cNvPr id="4" name="Slide Number Placeholder 3">
            <a:extLst>
              <a:ext uri="{FF2B5EF4-FFF2-40B4-BE49-F238E27FC236}">
                <a16:creationId xmlns:a16="http://schemas.microsoft.com/office/drawing/2014/main" id="{AED864A9-5A0A-8B40-92D8-06752C09A6FF}"/>
              </a:ext>
            </a:extLst>
          </p:cNvPr>
          <p:cNvSpPr>
            <a:spLocks noGrp="1"/>
          </p:cNvSpPr>
          <p:nvPr>
            <p:ph type="sldNum" sz="quarter" idx="12"/>
          </p:nvPr>
        </p:nvSpPr>
        <p:spPr/>
        <p:txBody>
          <a:bodyPr/>
          <a:lstStyle/>
          <a:p>
            <a:fld id="{2066355A-084C-D24E-9AD2-7E4FC41EA627}" type="slidenum">
              <a:rPr lang="en-US" smtClean="0"/>
              <a:t>35</a:t>
            </a:fld>
            <a:endParaRPr lang="en-US" dirty="0"/>
          </a:p>
        </p:txBody>
      </p:sp>
    </p:spTree>
    <p:extLst>
      <p:ext uri="{BB962C8B-B14F-4D97-AF65-F5344CB8AC3E}">
        <p14:creationId xmlns:p14="http://schemas.microsoft.com/office/powerpoint/2010/main" val="22779972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502" y="562707"/>
            <a:ext cx="8229600" cy="711491"/>
          </a:xfrm>
        </p:spPr>
        <p:txBody>
          <a:bodyPr anchor="t">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3600" b="1" dirty="0">
                <a:solidFill>
                  <a:srgbClr val="0091B3"/>
                </a:solidFill>
              </a:rPr>
              <a:t>(7) Core Elements in Compliance Program</a:t>
            </a:r>
          </a:p>
        </p:txBody>
      </p:sp>
      <p:sp>
        <p:nvSpPr>
          <p:cNvPr id="3" name="Content Placeholder 2"/>
          <p:cNvSpPr>
            <a:spLocks noGrp="1"/>
          </p:cNvSpPr>
          <p:nvPr>
            <p:ph sz="half" idx="1"/>
          </p:nvPr>
        </p:nvSpPr>
        <p:spPr>
          <a:xfrm>
            <a:off x="457200" y="1200151"/>
            <a:ext cx="4038600" cy="3394472"/>
          </a:xfrm>
        </p:spPr>
        <p:txBody>
          <a:bodyPr>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428625" indent="-342900">
              <a:buFont typeface="+mj-lt"/>
              <a:buAutoNum type="arabicPeriod"/>
            </a:pPr>
            <a:r>
              <a:rPr lang="en-US" sz="1500" dirty="0">
                <a:solidFill>
                  <a:prstClr val="black">
                    <a:lumMod val="75000"/>
                    <a:lumOff val="25000"/>
                  </a:prstClr>
                </a:solidFill>
              </a:rPr>
              <a:t>Designate a chief compliance officer in charge of operating the program</a:t>
            </a:r>
          </a:p>
          <a:p>
            <a:pPr marL="428625" indent="-342900">
              <a:buFont typeface="+mj-lt"/>
              <a:buAutoNum type="arabicPeriod"/>
            </a:pPr>
            <a:r>
              <a:rPr lang="en-US" sz="1500" dirty="0">
                <a:solidFill>
                  <a:prstClr val="black">
                    <a:lumMod val="75000"/>
                    <a:lumOff val="25000"/>
                  </a:prstClr>
                </a:solidFill>
              </a:rPr>
              <a:t>Develop and distribution of written policies, procedures and standards of conduct </a:t>
            </a:r>
          </a:p>
          <a:p>
            <a:pPr marL="428625" indent="-342900">
              <a:buFont typeface="+mj-lt"/>
              <a:buAutoNum type="arabicPeriod"/>
            </a:pPr>
            <a:r>
              <a:rPr lang="en-US" sz="1500" dirty="0">
                <a:solidFill>
                  <a:prstClr val="black">
                    <a:lumMod val="75000"/>
                    <a:lumOff val="25000"/>
                  </a:prstClr>
                </a:solidFill>
              </a:rPr>
              <a:t>Implement regular education and training program for employees</a:t>
            </a:r>
          </a:p>
          <a:p>
            <a:pPr marL="428625" indent="-342900">
              <a:buFont typeface="+mj-lt"/>
              <a:buAutoNum type="arabicPeriod"/>
            </a:pPr>
            <a:r>
              <a:rPr lang="en-US" sz="1500" dirty="0">
                <a:solidFill>
                  <a:prstClr val="black">
                    <a:lumMod val="75000"/>
                    <a:lumOff val="25000"/>
                  </a:prstClr>
                </a:solidFill>
              </a:rPr>
              <a:t>Develop an internal audit system to identify problem areas</a:t>
            </a:r>
          </a:p>
          <a:p>
            <a:pPr marL="428625" indent="-342900">
              <a:buFont typeface="+mj-lt"/>
              <a:buAutoNum type="arabicPeriod"/>
            </a:pPr>
            <a:r>
              <a:rPr lang="en-US" sz="1500" dirty="0">
                <a:solidFill>
                  <a:prstClr val="black">
                    <a:lumMod val="75000"/>
                    <a:lumOff val="25000"/>
                  </a:prstClr>
                </a:solidFill>
              </a:rPr>
              <a:t>Develop a system to report deficiencies and problem areas</a:t>
            </a:r>
          </a:p>
          <a:p>
            <a:pPr marL="428625" indent="-342900">
              <a:buFont typeface="+mj-lt"/>
              <a:buAutoNum type="arabicPeriod"/>
            </a:pPr>
            <a:r>
              <a:rPr lang="en-US" sz="1500" dirty="0">
                <a:solidFill>
                  <a:prstClr val="black">
                    <a:lumMod val="75000"/>
                    <a:lumOff val="25000"/>
                  </a:prstClr>
                </a:solidFill>
              </a:rPr>
              <a:t>Develop a process where employees can come forward without fear of retaliation</a:t>
            </a:r>
          </a:p>
          <a:p>
            <a:pPr marL="428625" indent="-342900">
              <a:buFont typeface="+mj-lt"/>
              <a:buAutoNum type="arabicPeriod"/>
            </a:pPr>
            <a:r>
              <a:rPr lang="en-US" sz="1500" dirty="0">
                <a:solidFill>
                  <a:prstClr val="black">
                    <a:lumMod val="75000"/>
                    <a:lumOff val="25000"/>
                  </a:prstClr>
                </a:solidFill>
              </a:rPr>
              <a:t>Develop a means to quickly remedy problems in a systematic, transparent way</a:t>
            </a:r>
          </a:p>
          <a:p>
            <a:pPr marL="0" indent="0">
              <a:buNone/>
            </a:pPr>
            <a:endParaRPr lang="en-US" sz="1500" dirty="0">
              <a:solidFill>
                <a:prstClr val="black">
                  <a:lumMod val="75000"/>
                  <a:lumOff val="25000"/>
                </a:prstClr>
              </a:solidFill>
            </a:endParaRPr>
          </a:p>
          <a:p>
            <a:endParaRPr lang="en-US" sz="1500" dirty="0">
              <a:solidFill>
                <a:prstClr val="black">
                  <a:lumMod val="75000"/>
                  <a:lumOff val="25000"/>
                </a:prstClr>
              </a:solidFill>
            </a:endParaRPr>
          </a:p>
          <a:p>
            <a:pPr marL="0" indent="0">
              <a:buNone/>
            </a:pPr>
            <a:endParaRPr lang="en-US" sz="1500" dirty="0">
              <a:solidFill>
                <a:prstClr val="black">
                  <a:lumMod val="75000"/>
                  <a:lumOff val="25000"/>
                </a:prstClr>
              </a:solidFill>
            </a:endParaRPr>
          </a:p>
        </p:txBody>
      </p:sp>
      <p:pic>
        <p:nvPicPr>
          <p:cNvPr id="5" name="Picture 4" descr="Text&#10;&#10;Description automatically generated">
            <a:extLst>
              <a:ext uri="{FF2B5EF4-FFF2-40B4-BE49-F238E27FC236}">
                <a16:creationId xmlns:a16="http://schemas.microsoft.com/office/drawing/2014/main" id="{77371A10-7C32-4F4E-A507-FC8D8D549605}"/>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866719" y="1200151"/>
            <a:ext cx="3601561" cy="3394472"/>
          </a:xfrm>
          <a:prstGeom prst="rect">
            <a:avLst/>
          </a:prstGeom>
          <a:noFill/>
        </p:spPr>
      </p:pic>
      <p:sp>
        <p:nvSpPr>
          <p:cNvPr id="11" name="Slide Number Placeholder 4">
            <a:extLst>
              <a:ext uri="{FF2B5EF4-FFF2-40B4-BE49-F238E27FC236}">
                <a16:creationId xmlns:a16="http://schemas.microsoft.com/office/drawing/2014/main" id="{84C06E53-2A8E-46A1-9830-A09DCC649ACE}"/>
              </a:ext>
            </a:extLst>
          </p:cNvPr>
          <p:cNvSpPr>
            <a:spLocks noGrp="1"/>
          </p:cNvSpPr>
          <p:nvPr>
            <p:ph type="sldNum" sz="quarter" idx="12"/>
          </p:nvPr>
        </p:nvSpPr>
        <p:spPr>
          <a:xfrm>
            <a:off x="6553200" y="12874"/>
            <a:ext cx="2133600" cy="273844"/>
          </a:xfrm>
        </p:spPr>
        <p:txBody>
          <a:bodyPr/>
          <a:lstStyle/>
          <a:p>
            <a:pPr>
              <a:spcAft>
                <a:spcPts val="600"/>
              </a:spcAft>
            </a:pPr>
            <a:fld id="{2066355A-084C-D24E-9AD2-7E4FC41EA627}" type="slidenum">
              <a:rPr lang="en-US" smtClean="0"/>
              <a:pPr>
                <a:spcAft>
                  <a:spcPts val="600"/>
                </a:spcAft>
              </a:pPr>
              <a:t>36</a:t>
            </a:fld>
            <a:endParaRPr lang="en-US" dirty="0"/>
          </a:p>
        </p:txBody>
      </p:sp>
      <p:sp>
        <p:nvSpPr>
          <p:cNvPr id="6" name="TextBox 5">
            <a:extLst>
              <a:ext uri="{FF2B5EF4-FFF2-40B4-BE49-F238E27FC236}">
                <a16:creationId xmlns:a16="http://schemas.microsoft.com/office/drawing/2014/main" id="{4C795BA6-66CA-4242-9CAB-CAE0A6C75CE9}"/>
              </a:ext>
            </a:extLst>
          </p:cNvPr>
          <p:cNvSpPr txBox="1"/>
          <p:nvPr/>
        </p:nvSpPr>
        <p:spPr>
          <a:xfrm>
            <a:off x="6281464" y="4394568"/>
            <a:ext cx="2186816" cy="200055"/>
          </a:xfrm>
          <a:prstGeom prst="rect">
            <a:avLst/>
          </a:prstGeom>
          <a:solidFill>
            <a:srgbClr val="000000"/>
          </a:solidFill>
        </p:spPr>
        <p:txBody>
          <a:bodyPr wrap="none" rtlCol="0">
            <a:spAutoFit/>
          </a:bodyPr>
          <a:lstStyle/>
          <a:p>
            <a:pPr algn="r">
              <a:spcAft>
                <a:spcPts val="600"/>
              </a:spcAft>
            </a:pPr>
            <a:r>
              <a:rPr lang="en-US" sz="700" dirty="0">
                <a:solidFill>
                  <a:srgbClr val="FFFFFF"/>
                </a:solidFill>
                <a:hlinkClick r:id="rId3" tooltip="http://scherlund.blogspot.com/2015/09/e-learning-for-compliance-value.html">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4" tooltip="https://creativecommons.org/licenses/by/3.0/">
                  <a:extLst>
                    <a:ext uri="{A12FA001-AC4F-418D-AE19-62706E023703}">
                      <ahyp:hlinkClr xmlns:ahyp="http://schemas.microsoft.com/office/drawing/2018/hyperlinkcolor" val="tx"/>
                    </a:ext>
                  </a:extLst>
                </a:hlinkClick>
              </a:rPr>
              <a:t>CC BY</a:t>
            </a:r>
            <a:endParaRPr lang="en-US" sz="700" dirty="0">
              <a:solidFill>
                <a:srgbClr val="FFFFFF"/>
              </a:solidFill>
            </a:endParaRPr>
          </a:p>
        </p:txBody>
      </p:sp>
    </p:spTree>
    <p:extLst>
      <p:ext uri="{BB962C8B-B14F-4D97-AF65-F5344CB8AC3E}">
        <p14:creationId xmlns:p14="http://schemas.microsoft.com/office/powerpoint/2010/main" val="1880967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3776B-A7F1-0A4F-9B76-5678B24DD8EC}"/>
              </a:ext>
            </a:extLst>
          </p:cNvPr>
          <p:cNvSpPr>
            <a:spLocks noGrp="1"/>
          </p:cNvSpPr>
          <p:nvPr>
            <p:ph type="title"/>
          </p:nvPr>
        </p:nvSpPr>
        <p:spPr/>
        <p:txBody>
          <a:bodyPr>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2800" b="1" dirty="0"/>
              <a:t>Minimize Exposure to Deficiencies in Audits</a:t>
            </a:r>
          </a:p>
        </p:txBody>
      </p:sp>
      <p:sp>
        <p:nvSpPr>
          <p:cNvPr id="3" name="Content Placeholder 2">
            <a:extLst>
              <a:ext uri="{FF2B5EF4-FFF2-40B4-BE49-F238E27FC236}">
                <a16:creationId xmlns:a16="http://schemas.microsoft.com/office/drawing/2014/main" id="{9A0107C1-59BA-F44A-A7E3-8E354A12D3D7}"/>
              </a:ext>
            </a:extLst>
          </p:cNvPr>
          <p:cNvSpPr>
            <a:spLocks noGrp="1"/>
          </p:cNvSpPr>
          <p:nvPr>
            <p:ph idx="1"/>
          </p:nvPr>
        </p:nvSpPr>
        <p:spPr/>
        <p:txBody>
          <a:bodyPr>
            <a:normAutofit lnSpcReduction="10000"/>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2000" i="1" dirty="0"/>
              <a:t>Maintain an organic Medicare compliance program</a:t>
            </a:r>
          </a:p>
          <a:p>
            <a:pPr lvl="2"/>
            <a:r>
              <a:rPr lang="en-US" sz="2000" dirty="0"/>
              <a:t> An effective compliance program should be your first line of defense</a:t>
            </a:r>
            <a:endParaRPr lang="en-US" sz="2000" i="1" dirty="0"/>
          </a:p>
          <a:p>
            <a:r>
              <a:rPr lang="en-US" sz="2000" i="1" dirty="0"/>
              <a:t>Conduct ongoing education</a:t>
            </a:r>
            <a:r>
              <a:rPr lang="en-US" sz="2000" b="1" dirty="0"/>
              <a:t> </a:t>
            </a:r>
          </a:p>
          <a:p>
            <a:pPr lvl="2"/>
            <a:r>
              <a:rPr lang="en-US" sz="2000" dirty="0"/>
              <a:t>All staff must receive regular training on how to detect, minimize, and deter Medi-Medi fraud, abuse, waste. and errors </a:t>
            </a:r>
          </a:p>
          <a:p>
            <a:pPr lvl="2"/>
            <a:r>
              <a:rPr lang="en-US" sz="2000" dirty="0"/>
              <a:t>Education can be offered through internal in-service programs, webinars, off-site conferences, and timely government materials </a:t>
            </a:r>
          </a:p>
          <a:p>
            <a:r>
              <a:rPr lang="en-US" sz="2000" i="1" dirty="0"/>
              <a:t>Perform frequent self-audits</a:t>
            </a:r>
            <a:r>
              <a:rPr lang="en-US" sz="2000" dirty="0"/>
              <a:t> </a:t>
            </a:r>
          </a:p>
          <a:p>
            <a:pPr lvl="2"/>
            <a:r>
              <a:rPr lang="en-US" sz="2000" dirty="0"/>
              <a:t>Review billing and coding behavior</a:t>
            </a:r>
          </a:p>
          <a:p>
            <a:pPr lvl="2"/>
            <a:r>
              <a:rPr lang="en-US" sz="2000" dirty="0"/>
              <a:t>Monitor denied claims for patterns of deficiencies</a:t>
            </a:r>
          </a:p>
          <a:p>
            <a:pPr lvl="2"/>
            <a:r>
              <a:rPr lang="en-US" sz="2000" dirty="0"/>
              <a:t>Understand proper documentation</a:t>
            </a:r>
          </a:p>
          <a:p>
            <a:pPr lvl="2"/>
            <a:r>
              <a:rPr lang="en-US" sz="2000" dirty="0"/>
              <a:t>Understand proper medical necessity</a:t>
            </a:r>
          </a:p>
          <a:p>
            <a:pPr lvl="0"/>
            <a:endParaRPr lang="en-US" sz="2000" dirty="0"/>
          </a:p>
          <a:p>
            <a:endParaRPr lang="en-US" dirty="0"/>
          </a:p>
        </p:txBody>
      </p:sp>
    </p:spTree>
    <p:extLst>
      <p:ext uri="{BB962C8B-B14F-4D97-AF65-F5344CB8AC3E}">
        <p14:creationId xmlns:p14="http://schemas.microsoft.com/office/powerpoint/2010/main" val="29228796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9932660-4886-0043-AECE-F539E0306469}"/>
              </a:ext>
            </a:extLst>
          </p:cNvPr>
          <p:cNvSpPr>
            <a:spLocks noGrp="1"/>
          </p:cNvSpPr>
          <p:nvPr>
            <p:ph type="title"/>
          </p:nvPr>
        </p:nvSpPr>
        <p:spPr/>
        <p:txBody>
          <a:bodyPr>
            <a:normAutofit fontScale="90000"/>
          </a:bodyPr>
          <a:lstStyle/>
          <a:p>
            <a:r>
              <a:rPr lang="en-US" dirty="0"/>
              <a:t>Summary of Today’s Presentation</a:t>
            </a:r>
            <a:br>
              <a:rPr lang="en-US" dirty="0"/>
            </a:br>
            <a:endParaRPr lang="en-US" dirty="0"/>
          </a:p>
        </p:txBody>
      </p:sp>
      <p:sp>
        <p:nvSpPr>
          <p:cNvPr id="4" name="Content Placeholder 3">
            <a:extLst>
              <a:ext uri="{FF2B5EF4-FFF2-40B4-BE49-F238E27FC236}">
                <a16:creationId xmlns:a16="http://schemas.microsoft.com/office/drawing/2014/main" id="{26A965E6-6977-354A-8E17-4AE9ABFC7081}"/>
              </a:ext>
            </a:extLst>
          </p:cNvPr>
          <p:cNvSpPr>
            <a:spLocks noGrp="1"/>
          </p:cNvSpPr>
          <p:nvPr>
            <p:ph idx="1"/>
          </p:nvPr>
        </p:nvSpPr>
        <p:spPr>
          <a:xfrm>
            <a:off x="448502" y="1274198"/>
            <a:ext cx="8229600" cy="3668264"/>
          </a:xfrm>
        </p:spPr>
        <p:txBody>
          <a:bodyPr>
            <a:normAutofit fontScale="92500" lnSpcReduction="10000"/>
          </a:bodyPr>
          <a:lstStyle/>
          <a:p>
            <a:r>
              <a:rPr lang="en-US" dirty="0">
                <a:solidFill>
                  <a:schemeClr val="tx1"/>
                </a:solidFill>
                <a:latin typeface="Arial" pitchFamily="34" charset="0"/>
                <a:cs typeface="Arial" pitchFamily="34" charset="0"/>
              </a:rPr>
              <a:t>Multiple federal agencies </a:t>
            </a:r>
            <a:r>
              <a:rPr lang="en-US" i="1" dirty="0">
                <a:solidFill>
                  <a:schemeClr val="tx1"/>
                </a:solidFill>
                <a:latin typeface="Arial" pitchFamily="34" charset="0"/>
                <a:cs typeface="Arial" pitchFamily="34" charset="0"/>
              </a:rPr>
              <a:t>work collectively </a:t>
            </a:r>
            <a:r>
              <a:rPr lang="en-US" dirty="0">
                <a:solidFill>
                  <a:schemeClr val="tx1"/>
                </a:solidFill>
                <a:latin typeface="Arial" pitchFamily="34" charset="0"/>
                <a:cs typeface="Arial" pitchFamily="34" charset="0"/>
              </a:rPr>
              <a:t>to detect and penalize providers who embrace fraud, abuse, waste and errors</a:t>
            </a:r>
          </a:p>
          <a:p>
            <a:r>
              <a:rPr lang="en-US" dirty="0">
                <a:solidFill>
                  <a:schemeClr val="tx1"/>
                </a:solidFill>
              </a:rPr>
              <a:t>Pharmacies can reduce a prolonged PBM audit by establishing detailed standard operating procedures and educating key staff</a:t>
            </a:r>
          </a:p>
          <a:p>
            <a:r>
              <a:rPr lang="en-US" dirty="0">
                <a:solidFill>
                  <a:schemeClr val="tx1"/>
                </a:solidFill>
                <a:latin typeface="Arial" pitchFamily="34" charset="0"/>
                <a:cs typeface="Arial" pitchFamily="34" charset="0"/>
              </a:rPr>
              <a:t>Minimizing the chances of becoming non-compliant under Medicare is by conducting regular “self-audits” and implementing self-policing measures</a:t>
            </a:r>
            <a:br>
              <a:rPr lang="en-US" dirty="0">
                <a:solidFill>
                  <a:schemeClr val="tx1"/>
                </a:solidFill>
                <a:latin typeface="Arial" pitchFamily="34" charset="0"/>
                <a:cs typeface="Arial" pitchFamily="34" charset="0"/>
              </a:rPr>
            </a:br>
            <a:r>
              <a:rPr lang="en-US" dirty="0">
                <a:solidFill>
                  <a:schemeClr val="tx1"/>
                </a:solidFill>
                <a:latin typeface="Arial" pitchFamily="34" charset="0"/>
                <a:cs typeface="Arial" pitchFamily="34" charset="0"/>
              </a:rPr>
              <a:t>              </a:t>
            </a:r>
            <a:endParaRPr lang="en-US" dirty="0">
              <a:solidFill>
                <a:schemeClr val="tx1"/>
              </a:solidFill>
            </a:endParaRPr>
          </a:p>
        </p:txBody>
      </p:sp>
      <p:sp>
        <p:nvSpPr>
          <p:cNvPr id="2" name="Slide Number Placeholder 1">
            <a:extLst>
              <a:ext uri="{FF2B5EF4-FFF2-40B4-BE49-F238E27FC236}">
                <a16:creationId xmlns:a16="http://schemas.microsoft.com/office/drawing/2014/main" id="{FDFD6006-0818-2F48-B21B-C289997C58BE}"/>
              </a:ext>
            </a:extLst>
          </p:cNvPr>
          <p:cNvSpPr>
            <a:spLocks noGrp="1"/>
          </p:cNvSpPr>
          <p:nvPr>
            <p:ph type="sldNum" sz="quarter" idx="12"/>
          </p:nvPr>
        </p:nvSpPr>
        <p:spPr/>
        <p:txBody>
          <a:bodyPr/>
          <a:lstStyle/>
          <a:p>
            <a:fld id="{2066355A-084C-D24E-9AD2-7E4FC41EA627}" type="slidenum">
              <a:rPr lang="en-US" smtClean="0"/>
              <a:t>38</a:t>
            </a:fld>
            <a:endParaRPr lang="en-US" dirty="0"/>
          </a:p>
        </p:txBody>
      </p:sp>
    </p:spTree>
    <p:extLst>
      <p:ext uri="{BB962C8B-B14F-4D97-AF65-F5344CB8AC3E}">
        <p14:creationId xmlns:p14="http://schemas.microsoft.com/office/powerpoint/2010/main" val="33665336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367A19B6-D936-8B47-90E3-73B92735E4DC}"/>
              </a:ext>
            </a:extLst>
          </p:cNvPr>
          <p:cNvSpPr>
            <a:spLocks noGrp="1"/>
          </p:cNvSpPr>
          <p:nvPr>
            <p:ph type="title"/>
          </p:nvPr>
        </p:nvSpPr>
        <p:spPr/>
        <p:txBody>
          <a:bodyPr>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2800" b="1" dirty="0"/>
              <a:t>Goals of Today’s Presentation</a:t>
            </a:r>
          </a:p>
        </p:txBody>
      </p:sp>
      <p:sp>
        <p:nvSpPr>
          <p:cNvPr id="13" name="Content Placeholder 12">
            <a:extLst>
              <a:ext uri="{FF2B5EF4-FFF2-40B4-BE49-F238E27FC236}">
                <a16:creationId xmlns:a16="http://schemas.microsoft.com/office/drawing/2014/main" id="{26CDFB6C-37EB-AA47-B315-F387FCC86070}"/>
              </a:ext>
            </a:extLst>
          </p:cNvPr>
          <p:cNvSpPr>
            <a:spLocks noGrp="1"/>
          </p:cNvSpPr>
          <p:nvPr>
            <p:ph idx="1"/>
          </p:nvPr>
        </p:nvSpPr>
        <p:spPr>
          <a:xfrm>
            <a:off x="280722" y="1400961"/>
            <a:ext cx="8229600" cy="3449222"/>
          </a:xfr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2400" dirty="0"/>
              <a:t>Define ”COMPLIANCE” and YOUR role</a:t>
            </a:r>
          </a:p>
          <a:p>
            <a:r>
              <a:rPr lang="en-US" sz="2400" dirty="0"/>
              <a:t>Explain the “tenets” of healthcare compliance</a:t>
            </a:r>
          </a:p>
          <a:p>
            <a:r>
              <a:rPr lang="en-US" sz="2400" dirty="0"/>
              <a:t>Identify ”ENFORCERS” of compliance</a:t>
            </a:r>
          </a:p>
          <a:p>
            <a:r>
              <a:rPr lang="en-US" sz="2400" i="1" dirty="0"/>
              <a:t>Who</a:t>
            </a:r>
            <a:r>
              <a:rPr lang="en-US" sz="2400" dirty="0"/>
              <a:t> is conducting the audits</a:t>
            </a:r>
          </a:p>
          <a:p>
            <a:r>
              <a:rPr lang="en-US" sz="2400" dirty="0"/>
              <a:t>Identify </a:t>
            </a:r>
            <a:r>
              <a:rPr lang="en-US" sz="2400" i="1" dirty="0"/>
              <a:t>what </a:t>
            </a:r>
            <a:r>
              <a:rPr lang="en-US" sz="2400" dirty="0"/>
              <a:t>is being audited</a:t>
            </a:r>
          </a:p>
          <a:p>
            <a:r>
              <a:rPr lang="en-US" sz="2400" i="1" dirty="0"/>
              <a:t>How</a:t>
            </a:r>
            <a:r>
              <a:rPr lang="en-US" sz="2400" dirty="0"/>
              <a:t> to minimize non-compliance or prolonged audits</a:t>
            </a:r>
          </a:p>
          <a:p>
            <a:pPr marL="0" indent="0">
              <a:buNone/>
            </a:pPr>
            <a:endParaRPr lang="en-US" dirty="0"/>
          </a:p>
        </p:txBody>
      </p:sp>
    </p:spTree>
    <p:extLst>
      <p:ext uri="{BB962C8B-B14F-4D97-AF65-F5344CB8AC3E}">
        <p14:creationId xmlns:p14="http://schemas.microsoft.com/office/powerpoint/2010/main" val="30755845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3B006-BBFB-1D4D-8FB0-21D460CD28C2}"/>
              </a:ext>
            </a:extLst>
          </p:cNvPr>
          <p:cNvSpPr>
            <a:spLocks noGrp="1"/>
          </p:cNvSpPr>
          <p:nvPr>
            <p:ph type="title"/>
          </p:nvPr>
        </p:nvSpPr>
        <p:spPr/>
        <p:txBody>
          <a:bodyPr/>
          <a:lstStyle/>
          <a:p>
            <a:r>
              <a:rPr lang="en-US" dirty="0"/>
              <a:t>Helpful Resources and Links</a:t>
            </a:r>
          </a:p>
        </p:txBody>
      </p:sp>
      <p:sp>
        <p:nvSpPr>
          <p:cNvPr id="3" name="Content Placeholder 2">
            <a:extLst>
              <a:ext uri="{FF2B5EF4-FFF2-40B4-BE49-F238E27FC236}">
                <a16:creationId xmlns:a16="http://schemas.microsoft.com/office/drawing/2014/main" id="{D331D791-50DB-6945-A858-150F43B0677E}"/>
              </a:ext>
            </a:extLst>
          </p:cNvPr>
          <p:cNvSpPr>
            <a:spLocks noGrp="1"/>
          </p:cNvSpPr>
          <p:nvPr>
            <p:ph idx="1"/>
          </p:nvPr>
        </p:nvSpPr>
        <p:spPr>
          <a:xfrm>
            <a:off x="465898" y="1093304"/>
            <a:ext cx="8212204" cy="3849158"/>
          </a:xfrm>
        </p:spPr>
        <p:txBody>
          <a:bodyPr>
            <a:noAutofit/>
          </a:bodyPr>
          <a:lstStyle/>
          <a:p>
            <a:pPr marL="0" indent="0">
              <a:buNone/>
            </a:pPr>
            <a:r>
              <a:rPr lang="en-US" sz="1200" dirty="0">
                <a:solidFill>
                  <a:srgbClr val="000000"/>
                </a:solidFill>
                <a:latin typeface="Arial" pitchFamily="34" charset="0"/>
                <a:cs typeface="Arial" pitchFamily="34" charset="0"/>
              </a:rPr>
              <a:t>Medicare.gov</a:t>
            </a:r>
            <a:endParaRPr lang="en-US" sz="1200" dirty="0">
              <a:latin typeface="Arial" pitchFamily="34" charset="0"/>
              <a:cs typeface="Arial" pitchFamily="34" charset="0"/>
            </a:endParaRPr>
          </a:p>
          <a:p>
            <a:pPr marL="0" indent="0">
              <a:buNone/>
            </a:pPr>
            <a:r>
              <a:rPr lang="en-US" sz="1200" u="sng" dirty="0">
                <a:solidFill>
                  <a:srgbClr val="000000"/>
                </a:solidFill>
                <a:latin typeface="Arial" pitchFamily="34" charset="0"/>
                <a:cs typeface="Arial" pitchFamily="34" charset="0"/>
                <a:hlinkClick r:id="rId2"/>
              </a:rPr>
              <a:t>http://www.medicare.gov</a:t>
            </a:r>
            <a:br>
              <a:rPr lang="en-US" sz="1200" u="sng" dirty="0">
                <a:solidFill>
                  <a:srgbClr val="000000"/>
                </a:solidFill>
                <a:latin typeface="Arial" pitchFamily="34" charset="0"/>
                <a:cs typeface="Arial" pitchFamily="34" charset="0"/>
              </a:rPr>
            </a:br>
            <a:r>
              <a:rPr lang="en-US" sz="1200" dirty="0">
                <a:solidFill>
                  <a:srgbClr val="000000"/>
                </a:solidFill>
                <a:latin typeface="Arial" pitchFamily="34" charset="0"/>
                <a:cs typeface="Arial" pitchFamily="34" charset="0"/>
              </a:rPr>
              <a:t> </a:t>
            </a:r>
            <a:br>
              <a:rPr lang="en-US" sz="1200" dirty="0">
                <a:solidFill>
                  <a:srgbClr val="000000"/>
                </a:solidFill>
                <a:latin typeface="Arial" pitchFamily="34" charset="0"/>
                <a:cs typeface="Arial" pitchFamily="34" charset="0"/>
              </a:rPr>
            </a:br>
            <a:r>
              <a:rPr lang="en-US" sz="1200" dirty="0">
                <a:solidFill>
                  <a:srgbClr val="000000"/>
                </a:solidFill>
                <a:latin typeface="Arial" pitchFamily="34" charset="0"/>
                <a:cs typeface="Arial" pitchFamily="34" charset="0"/>
              </a:rPr>
              <a:t>Medicare Learning Network® (MLN)</a:t>
            </a:r>
            <a:endParaRPr lang="en-US" sz="1200" dirty="0">
              <a:latin typeface="Arial" pitchFamily="34" charset="0"/>
              <a:cs typeface="Arial" pitchFamily="34" charset="0"/>
            </a:endParaRPr>
          </a:p>
          <a:p>
            <a:pPr marL="0" indent="0">
              <a:buNone/>
            </a:pPr>
            <a:r>
              <a:rPr lang="en-US" sz="1200" u="sng" dirty="0">
                <a:solidFill>
                  <a:srgbClr val="000000"/>
                </a:solidFill>
                <a:latin typeface="Arial" pitchFamily="34" charset="0"/>
                <a:cs typeface="Arial" pitchFamily="34" charset="0"/>
                <a:hlinkClick r:id="rId3"/>
              </a:rPr>
              <a:t>http://www.cms.gov/Outreach-and-Education/Medicare-Learning-Network-MLN/MLNGenInfo/index.html</a:t>
            </a:r>
            <a:endParaRPr lang="en-US" sz="1200" u="sng" dirty="0">
              <a:solidFill>
                <a:srgbClr val="000000"/>
              </a:solidFill>
              <a:latin typeface="Arial" pitchFamily="34" charset="0"/>
              <a:cs typeface="Arial" pitchFamily="34" charset="0"/>
            </a:endParaRPr>
          </a:p>
          <a:p>
            <a:pPr marL="0" indent="0">
              <a:buNone/>
            </a:pPr>
            <a:endParaRPr lang="en-US" sz="1200" u="sng" dirty="0">
              <a:solidFill>
                <a:srgbClr val="000000"/>
              </a:solidFill>
              <a:latin typeface="Arial" pitchFamily="34" charset="0"/>
              <a:cs typeface="Arial" pitchFamily="34" charset="0"/>
            </a:endParaRPr>
          </a:p>
          <a:p>
            <a:pPr marL="0" indent="0">
              <a:spcBef>
                <a:spcPts val="0"/>
              </a:spcBef>
              <a:buNone/>
            </a:pPr>
            <a:r>
              <a:rPr lang="en-US" sz="1200" dirty="0">
                <a:latin typeface="Arial" pitchFamily="34" charset="0"/>
                <a:cs typeface="Arial" pitchFamily="34" charset="0"/>
              </a:rPr>
              <a:t>MLN Provider Compliance Web Page</a:t>
            </a:r>
          </a:p>
          <a:p>
            <a:pPr marL="0" indent="0">
              <a:spcBef>
                <a:spcPts val="0"/>
              </a:spcBef>
              <a:buNone/>
            </a:pPr>
            <a:r>
              <a:rPr lang="en-US" sz="1200" u="sng" dirty="0">
                <a:latin typeface="Arial" pitchFamily="34" charset="0"/>
                <a:cs typeface="Arial" pitchFamily="34" charset="0"/>
                <a:hlinkClick r:id="rId4"/>
              </a:rPr>
              <a:t>http://www.cms.gov/Outreach-and-Education/Medicare-Learning-Network</a:t>
            </a:r>
          </a:p>
          <a:p>
            <a:pPr marL="0" indent="0">
              <a:spcBef>
                <a:spcPts val="0"/>
              </a:spcBef>
              <a:buNone/>
            </a:pPr>
            <a:r>
              <a:rPr lang="en-US" sz="1200" u="sng" dirty="0">
                <a:latin typeface="Arial" pitchFamily="34" charset="0"/>
                <a:cs typeface="Arial" pitchFamily="34" charset="0"/>
                <a:hlinkClick r:id="rId4"/>
              </a:rPr>
              <a:t>MLN/MLNProducts/ProviderCompliance.html</a:t>
            </a:r>
            <a:endParaRPr lang="en-US" sz="1200" u="sng" dirty="0">
              <a:latin typeface="Arial" pitchFamily="34" charset="0"/>
              <a:cs typeface="Arial" pitchFamily="34" charset="0"/>
            </a:endParaRPr>
          </a:p>
          <a:p>
            <a:pPr marL="0" indent="0">
              <a:spcBef>
                <a:spcPts val="0"/>
              </a:spcBef>
              <a:buNone/>
            </a:pPr>
            <a:endParaRPr lang="en-US" sz="1200" dirty="0">
              <a:latin typeface="Arial" pitchFamily="34" charset="0"/>
              <a:cs typeface="Arial" pitchFamily="34" charset="0"/>
            </a:endParaRPr>
          </a:p>
          <a:p>
            <a:pPr marL="0" indent="0">
              <a:spcBef>
                <a:spcPts val="0"/>
              </a:spcBef>
              <a:buNone/>
            </a:pPr>
            <a:endParaRPr lang="en-US" sz="1200" dirty="0">
              <a:latin typeface="Arial" pitchFamily="34" charset="0"/>
              <a:cs typeface="Arial" pitchFamily="34" charset="0"/>
            </a:endParaRPr>
          </a:p>
          <a:p>
            <a:pPr marL="0" indent="0">
              <a:spcBef>
                <a:spcPts val="0"/>
              </a:spcBef>
              <a:buNone/>
            </a:pPr>
            <a:r>
              <a:rPr lang="en-US" sz="1200" dirty="0">
                <a:latin typeface="Arial" pitchFamily="34" charset="0"/>
                <a:cs typeface="Arial" pitchFamily="34" charset="0"/>
              </a:rPr>
              <a:t>Senior Medicare Patrol (SMP)</a:t>
            </a:r>
          </a:p>
          <a:p>
            <a:pPr marL="0" indent="0">
              <a:spcBef>
                <a:spcPts val="0"/>
              </a:spcBef>
              <a:buNone/>
            </a:pPr>
            <a:r>
              <a:rPr lang="en-US" sz="1200" u="sng" dirty="0">
                <a:latin typeface="Arial" pitchFamily="34" charset="0"/>
                <a:cs typeface="Arial" pitchFamily="34" charset="0"/>
                <a:hlinkClick r:id="rId5"/>
              </a:rPr>
              <a:t>http://smpresource.org</a:t>
            </a:r>
            <a:r>
              <a:rPr lang="en-US" sz="1200" dirty="0">
                <a:latin typeface="Arial" pitchFamily="34" charset="0"/>
                <a:cs typeface="Arial" pitchFamily="34" charset="0"/>
              </a:rPr>
              <a:t> </a:t>
            </a:r>
          </a:p>
          <a:p>
            <a:pPr marL="0" indent="0">
              <a:buNone/>
            </a:pPr>
            <a:endParaRPr lang="en-US" sz="1200" u="sng" dirty="0">
              <a:solidFill>
                <a:srgbClr val="000000"/>
              </a:solidFill>
              <a:latin typeface="Arial"/>
            </a:endParaRPr>
          </a:p>
          <a:p>
            <a:pPr marL="0" indent="0">
              <a:buNone/>
            </a:pPr>
            <a:r>
              <a:rPr lang="en-US" sz="1200" dirty="0">
                <a:solidFill>
                  <a:srgbClr val="000000"/>
                </a:solidFill>
                <a:latin typeface="Arial" pitchFamily="34" charset="0"/>
                <a:cs typeface="Arial" pitchFamily="34" charset="0"/>
              </a:rPr>
              <a:t>Medicare Contact Information for Local Contractors</a:t>
            </a:r>
            <a:endParaRPr lang="en-US" sz="1200" dirty="0">
              <a:latin typeface="Arial" pitchFamily="34" charset="0"/>
              <a:cs typeface="Arial" pitchFamily="34" charset="0"/>
            </a:endParaRPr>
          </a:p>
          <a:p>
            <a:pPr marL="0" indent="0">
              <a:buNone/>
            </a:pPr>
            <a:r>
              <a:rPr lang="en-US" sz="1200" u="sng" dirty="0">
                <a:solidFill>
                  <a:srgbClr val="000000"/>
                </a:solidFill>
                <a:latin typeface="Arial" pitchFamily="34" charset="0"/>
                <a:cs typeface="Arial" pitchFamily="34" charset="0"/>
                <a:hlinkClick r:id="rId6"/>
              </a:rPr>
              <a:t>http://www.cms.gov/MLNProducts/Downloads/CallCenterTollNumDirectory.zip</a:t>
            </a:r>
            <a:endParaRPr lang="en-US" sz="1200" u="sng" dirty="0">
              <a:solidFill>
                <a:srgbClr val="000000"/>
              </a:solidFill>
              <a:latin typeface="Arial" pitchFamily="34" charset="0"/>
              <a:cs typeface="Arial" pitchFamily="34" charset="0"/>
            </a:endParaRPr>
          </a:p>
          <a:p>
            <a:pPr marL="0" indent="0">
              <a:buNone/>
            </a:pPr>
            <a:endParaRPr lang="en-US" sz="1200" u="sng" dirty="0">
              <a:solidFill>
                <a:srgbClr val="000000"/>
              </a:solidFill>
              <a:latin typeface="Arial" pitchFamily="34" charset="0"/>
              <a:cs typeface="Arial" pitchFamily="34" charset="0"/>
            </a:endParaRPr>
          </a:p>
          <a:p>
            <a:pPr marL="0" indent="0">
              <a:spcBef>
                <a:spcPts val="0"/>
              </a:spcBef>
              <a:buNone/>
            </a:pPr>
            <a:r>
              <a:rPr lang="en-US" sz="1200" dirty="0">
                <a:latin typeface="Arial" pitchFamily="34" charset="0"/>
                <a:cs typeface="Arial" pitchFamily="34" charset="0"/>
              </a:rPr>
              <a:t>OIG Fraud Prevention &amp; Detection</a:t>
            </a:r>
          </a:p>
          <a:p>
            <a:pPr marL="0" indent="0">
              <a:spcBef>
                <a:spcPts val="0"/>
              </a:spcBef>
              <a:buNone/>
            </a:pPr>
            <a:r>
              <a:rPr lang="en-US" sz="1200" u="sng" dirty="0">
                <a:latin typeface="Arial" pitchFamily="34" charset="0"/>
                <a:cs typeface="Arial" pitchFamily="34" charset="0"/>
                <a:hlinkClick r:id="rId7"/>
              </a:rPr>
              <a:t>http://oig.hhs.gov/fraud</a:t>
            </a:r>
            <a:endParaRPr lang="en-US" sz="1200" u="sng" dirty="0">
              <a:latin typeface="Arial" pitchFamily="34" charset="0"/>
              <a:cs typeface="Arial" pitchFamily="34" charset="0"/>
            </a:endParaRPr>
          </a:p>
          <a:p>
            <a:pPr marL="0" indent="0">
              <a:spcBef>
                <a:spcPts val="0"/>
              </a:spcBef>
              <a:buNone/>
            </a:pPr>
            <a:r>
              <a:rPr lang="en-US" sz="1200" dirty="0">
                <a:latin typeface="Arial" pitchFamily="34" charset="0"/>
                <a:cs typeface="Arial" pitchFamily="34" charset="0"/>
              </a:rPr>
              <a:t>	</a:t>
            </a:r>
          </a:p>
          <a:p>
            <a:pPr marL="0" indent="0">
              <a:spcBef>
                <a:spcPts val="0"/>
              </a:spcBef>
              <a:buNone/>
            </a:pPr>
            <a:r>
              <a:rPr lang="en-US" sz="1200" dirty="0">
                <a:latin typeface="Arial" pitchFamily="34" charset="0"/>
                <a:cs typeface="Arial" pitchFamily="34" charset="0"/>
              </a:rPr>
              <a:t>OIG Provider Self-Disclosure Protocol	</a:t>
            </a:r>
            <a:br>
              <a:rPr lang="en-US" sz="1200" dirty="0">
                <a:latin typeface="Arial" pitchFamily="34" charset="0"/>
                <a:cs typeface="Arial" pitchFamily="34" charset="0"/>
              </a:rPr>
            </a:br>
            <a:r>
              <a:rPr lang="en-US" sz="1200" u="sng" dirty="0">
                <a:latin typeface="Arial" pitchFamily="34" charset="0"/>
                <a:cs typeface="Arial" pitchFamily="34" charset="0"/>
                <a:hlinkClick r:id="rId8"/>
              </a:rPr>
              <a:t>http://oig.hhs.gov/compliance/self-disclosure-info</a:t>
            </a:r>
            <a:br>
              <a:rPr lang="en-US" sz="1200" u="sng" dirty="0">
                <a:solidFill>
                  <a:srgbClr val="000000"/>
                </a:solidFill>
                <a:latin typeface="Arial" pitchFamily="34" charset="0"/>
                <a:cs typeface="Arial" pitchFamily="34" charset="0"/>
              </a:rPr>
            </a:br>
            <a:br>
              <a:rPr lang="en-US" sz="1200" u="sng" dirty="0">
                <a:solidFill>
                  <a:srgbClr val="000000"/>
                </a:solidFill>
                <a:latin typeface="Arial" pitchFamily="34" charset="0"/>
                <a:cs typeface="Arial" pitchFamily="34" charset="0"/>
              </a:rPr>
            </a:br>
            <a:r>
              <a:rPr lang="en-US" sz="1200" dirty="0">
                <a:solidFill>
                  <a:srgbClr val="000000"/>
                </a:solidFill>
                <a:latin typeface="Arial" pitchFamily="34" charset="0"/>
                <a:cs typeface="Arial" pitchFamily="34" charset="0"/>
              </a:rPr>
              <a:t> </a:t>
            </a:r>
            <a:endParaRPr lang="en-US" sz="1200" dirty="0"/>
          </a:p>
          <a:p>
            <a:pPr marL="0" lvl="0" indent="0">
              <a:buNone/>
            </a:pPr>
            <a:endParaRPr lang="en-US" sz="1200" dirty="0">
              <a:solidFill>
                <a:srgbClr val="000000"/>
              </a:solidFill>
              <a:latin typeface="Arial" pitchFamily="34" charset="0"/>
              <a:cs typeface="Arial" pitchFamily="34" charset="0"/>
            </a:endParaRPr>
          </a:p>
          <a:p>
            <a:pPr marL="0" lvl="0" indent="0">
              <a:buNone/>
            </a:pPr>
            <a:r>
              <a:rPr lang="en-US" sz="1200" dirty="0">
                <a:solidFill>
                  <a:srgbClr val="000000"/>
                </a:solidFill>
                <a:latin typeface="Arial" pitchFamily="34" charset="0"/>
                <a:cs typeface="Arial" pitchFamily="34" charset="0"/>
              </a:rPr>
              <a:t>Health Care Fraud Prevention and Enforcement Action Team (HEAT)</a:t>
            </a:r>
            <a:endParaRPr lang="en-US" sz="1200" dirty="0">
              <a:latin typeface="Arial" pitchFamily="34" charset="0"/>
              <a:cs typeface="Arial" pitchFamily="34" charset="0"/>
            </a:endParaRPr>
          </a:p>
          <a:p>
            <a:pPr marL="0" indent="0">
              <a:buNone/>
            </a:pPr>
            <a:r>
              <a:rPr lang="en-US" sz="1200" u="sng" dirty="0">
                <a:solidFill>
                  <a:srgbClr val="000000"/>
                </a:solidFill>
                <a:latin typeface="Arial" pitchFamily="34" charset="0"/>
                <a:cs typeface="Arial" pitchFamily="34" charset="0"/>
                <a:hlinkClick r:id="rId9"/>
              </a:rPr>
              <a:t>http://www.stopmedicarefraud.gov/heattaskforce</a:t>
            </a:r>
            <a:endParaRPr lang="en-US" sz="1200" u="sng" dirty="0">
              <a:solidFill>
                <a:srgbClr val="000000"/>
              </a:solidFill>
              <a:latin typeface="Arial" pitchFamily="34" charset="0"/>
              <a:cs typeface="Arial" pitchFamily="34" charset="0"/>
            </a:endParaRPr>
          </a:p>
          <a:p>
            <a:pPr marL="0" indent="0">
              <a:buNone/>
            </a:pPr>
            <a:endParaRPr lang="en-US" sz="1200" u="sng" dirty="0">
              <a:solidFill>
                <a:srgbClr val="000000"/>
              </a:solidFill>
              <a:latin typeface="Arial" pitchFamily="34" charset="0"/>
              <a:cs typeface="Arial" pitchFamily="34" charset="0"/>
            </a:endParaRPr>
          </a:p>
          <a:p>
            <a:pPr marL="0" indent="0">
              <a:spcBef>
                <a:spcPts val="0"/>
              </a:spcBef>
              <a:buNone/>
            </a:pPr>
            <a:r>
              <a:rPr lang="en-US" sz="1200" dirty="0">
                <a:latin typeface="Arial" pitchFamily="34" charset="0"/>
                <a:cs typeface="Arial" pitchFamily="34" charset="0"/>
              </a:rPr>
              <a:t>Stop Medicare Fraud:</a:t>
            </a:r>
          </a:p>
          <a:p>
            <a:pPr marL="0" indent="0">
              <a:spcBef>
                <a:spcPts val="0"/>
              </a:spcBef>
              <a:buNone/>
            </a:pPr>
            <a:r>
              <a:rPr lang="en-US" sz="1200" u="sng" dirty="0">
                <a:latin typeface="Arial" pitchFamily="34" charset="0"/>
                <a:cs typeface="Arial" pitchFamily="34" charset="0"/>
                <a:hlinkClick r:id="rId10"/>
              </a:rPr>
              <a:t>http://www.stopmedicarefraud.gov</a:t>
            </a:r>
            <a:endParaRPr lang="en-US" sz="1200" u="sng" dirty="0">
              <a:latin typeface="Arial" pitchFamily="34" charset="0"/>
              <a:cs typeface="Arial" pitchFamily="34" charset="0"/>
            </a:endParaRPr>
          </a:p>
          <a:p>
            <a:pPr marL="0" indent="0">
              <a:spcBef>
                <a:spcPts val="0"/>
              </a:spcBef>
              <a:buNone/>
            </a:pPr>
            <a:endParaRPr lang="en-US" sz="1200" u="sng" dirty="0">
              <a:latin typeface="Arial" pitchFamily="34" charset="0"/>
              <a:cs typeface="Arial" pitchFamily="34" charset="0"/>
            </a:endParaRPr>
          </a:p>
          <a:p>
            <a:pPr marL="0" indent="0">
              <a:spcBef>
                <a:spcPts val="0"/>
              </a:spcBef>
              <a:buNone/>
            </a:pPr>
            <a:br>
              <a:rPr lang="en-US" sz="1200" u="sng" dirty="0">
                <a:solidFill>
                  <a:srgbClr val="000000"/>
                </a:solidFill>
                <a:latin typeface="Arial"/>
              </a:rPr>
            </a:br>
            <a:endParaRPr lang="en-US" sz="1200" dirty="0">
              <a:latin typeface="Arial" pitchFamily="34" charset="0"/>
              <a:cs typeface="Arial" pitchFamily="34" charset="0"/>
            </a:endParaRPr>
          </a:p>
        </p:txBody>
      </p:sp>
      <p:sp>
        <p:nvSpPr>
          <p:cNvPr id="4" name="Slide Number Placeholder 3">
            <a:extLst>
              <a:ext uri="{FF2B5EF4-FFF2-40B4-BE49-F238E27FC236}">
                <a16:creationId xmlns:a16="http://schemas.microsoft.com/office/drawing/2014/main" id="{78A35B29-FA91-C24B-82B9-33743CEDD727}"/>
              </a:ext>
            </a:extLst>
          </p:cNvPr>
          <p:cNvSpPr>
            <a:spLocks noGrp="1"/>
          </p:cNvSpPr>
          <p:nvPr>
            <p:ph type="sldNum" sz="quarter" idx="12"/>
          </p:nvPr>
        </p:nvSpPr>
        <p:spPr/>
        <p:txBody>
          <a:bodyPr/>
          <a:lstStyle/>
          <a:p>
            <a:fld id="{2066355A-084C-D24E-9AD2-7E4FC41EA627}" type="slidenum">
              <a:rPr lang="en-US" smtClean="0"/>
              <a:t>39</a:t>
            </a:fld>
            <a:endParaRPr lang="en-US" dirty="0"/>
          </a:p>
        </p:txBody>
      </p:sp>
    </p:spTree>
    <p:extLst>
      <p:ext uri="{BB962C8B-B14F-4D97-AF65-F5344CB8AC3E}">
        <p14:creationId xmlns:p14="http://schemas.microsoft.com/office/powerpoint/2010/main" val="29305033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E2A9B2-BF15-4309-B787-51767000C6A4}"/>
              </a:ext>
            </a:extLst>
          </p:cNvPr>
          <p:cNvSpPr>
            <a:spLocks noGrp="1"/>
          </p:cNvSpPr>
          <p:nvPr>
            <p:ph type="ctrTitle"/>
          </p:nvPr>
        </p:nvSpPr>
        <p:spPr>
          <a:xfrm>
            <a:off x="717747" y="2256639"/>
            <a:ext cx="7890226" cy="570451"/>
          </a:xfrm>
        </p:spPr>
        <p:txBody>
          <a:bodyPr anchor="b">
            <a:normAutofit fontScale="90000"/>
          </a:bodyPr>
          <a:lstStyle/>
          <a:p>
            <a:pPr algn="ctr"/>
            <a:r>
              <a:rPr lang="en-US" sz="3600" dirty="0"/>
              <a:t>QUESTIONS?</a:t>
            </a:r>
            <a:br>
              <a:rPr lang="en-US" sz="3600" dirty="0"/>
            </a:br>
            <a:br>
              <a:rPr lang="en-US" dirty="0"/>
            </a:br>
            <a:r>
              <a:rPr lang="en-US" dirty="0"/>
              <a:t>Contact information:</a:t>
            </a:r>
            <a:br>
              <a:rPr lang="en-US" dirty="0"/>
            </a:br>
            <a:r>
              <a:rPr lang="en-US" dirty="0"/>
              <a:t>SLDavitian@dumbartonassociates.com</a:t>
            </a:r>
          </a:p>
        </p:txBody>
      </p:sp>
      <p:sp>
        <p:nvSpPr>
          <p:cNvPr id="11" name="Subtitle 2">
            <a:extLst>
              <a:ext uri="{FF2B5EF4-FFF2-40B4-BE49-F238E27FC236}">
                <a16:creationId xmlns:a16="http://schemas.microsoft.com/office/drawing/2014/main" id="{7475FDA4-1474-4390-95F5-32415D261074}"/>
              </a:ext>
            </a:extLst>
          </p:cNvPr>
          <p:cNvSpPr>
            <a:spLocks noGrp="1"/>
          </p:cNvSpPr>
          <p:nvPr>
            <p:ph type="subTitle" idx="1"/>
          </p:nvPr>
        </p:nvSpPr>
        <p:spPr>
          <a:xfrm>
            <a:off x="717747" y="3843179"/>
            <a:ext cx="7890226" cy="309371"/>
          </a:xfrm>
        </p:spPr>
        <p:txBody>
          <a:bodyPr/>
          <a:lstStyle/>
          <a:p>
            <a:endParaRPr lang="en-US" dirty="0"/>
          </a:p>
        </p:txBody>
      </p:sp>
    </p:spTree>
    <p:extLst>
      <p:ext uri="{BB962C8B-B14F-4D97-AF65-F5344CB8AC3E}">
        <p14:creationId xmlns:p14="http://schemas.microsoft.com/office/powerpoint/2010/main" val="10691240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2C074-6DD2-BE4F-AD6A-B48C61397EDE}"/>
              </a:ext>
            </a:extLst>
          </p:cNvPr>
          <p:cNvSpPr>
            <a:spLocks noGrp="1"/>
          </p:cNvSpPr>
          <p:nvPr>
            <p:ph type="title"/>
          </p:nvPr>
        </p:nvSpPr>
        <p:spPr/>
        <p:txBody>
          <a:bodyPr>
            <a:normAutofit fontScale="90000"/>
          </a:bodyPr>
          <a:lstStyle/>
          <a:p>
            <a:r>
              <a:rPr lang="en-US" sz="3100" dirty="0">
                <a:solidFill>
                  <a:schemeClr val="tx1"/>
                </a:solidFill>
              </a:rPr>
              <a:t>What is ”Compliance” in the Workplace </a:t>
            </a:r>
            <a:br>
              <a:rPr lang="en-US" dirty="0"/>
            </a:br>
            <a:endParaRPr lang="en-US" dirty="0"/>
          </a:p>
        </p:txBody>
      </p:sp>
      <p:sp>
        <p:nvSpPr>
          <p:cNvPr id="3" name="Content Placeholder 2">
            <a:extLst>
              <a:ext uri="{FF2B5EF4-FFF2-40B4-BE49-F238E27FC236}">
                <a16:creationId xmlns:a16="http://schemas.microsoft.com/office/drawing/2014/main" id="{6BAD916A-442D-054A-AB72-EDF14DCB6AD6}"/>
              </a:ext>
            </a:extLst>
          </p:cNvPr>
          <p:cNvSpPr>
            <a:spLocks noGrp="1"/>
          </p:cNvSpPr>
          <p:nvPr>
            <p:ph idx="1"/>
          </p:nvPr>
        </p:nvSpPr>
        <p:spPr>
          <a:xfrm>
            <a:off x="448502" y="1661020"/>
            <a:ext cx="8229600" cy="3281442"/>
          </a:xfrm>
        </p:spPr>
        <p:txBody>
          <a:bodyPr>
            <a:normAutofit/>
          </a:bodyPr>
          <a:lstStyle/>
          <a:p>
            <a:pPr marL="0" indent="0">
              <a:buNone/>
            </a:pPr>
            <a:r>
              <a:rPr lang="en-US" i="1" dirty="0"/>
              <a:t>“Compliance refers to the act or process of abiding by all legal, statutory, regulatory, professional and ethical standards on federal, state and local levels pertinent to a said industry”.  The specific requirements can vary, depending largely on the industry and type of business”.</a:t>
            </a:r>
          </a:p>
          <a:p>
            <a:pPr marL="0" indent="0">
              <a:buNone/>
            </a:pPr>
            <a:endParaRPr lang="en-US" i="1" dirty="0"/>
          </a:p>
          <a:p>
            <a:pPr marL="0" indent="0">
              <a:buNone/>
            </a:pPr>
            <a:r>
              <a:rPr lang="en-US" i="1" dirty="0"/>
              <a:t>													</a:t>
            </a:r>
            <a:r>
              <a:rPr lang="en-US" sz="1600" i="1" dirty="0"/>
              <a:t>Leigh D.</a:t>
            </a:r>
            <a:endParaRPr lang="en-US" i="1" dirty="0"/>
          </a:p>
          <a:p>
            <a:pPr marL="0" indent="0">
              <a:buNone/>
            </a:pPr>
            <a:endParaRPr lang="en-US" i="1" dirty="0"/>
          </a:p>
        </p:txBody>
      </p:sp>
      <p:sp>
        <p:nvSpPr>
          <p:cNvPr id="4" name="Slide Number Placeholder 3">
            <a:extLst>
              <a:ext uri="{FF2B5EF4-FFF2-40B4-BE49-F238E27FC236}">
                <a16:creationId xmlns:a16="http://schemas.microsoft.com/office/drawing/2014/main" id="{2840862F-237C-4A40-9785-B7E7569FA104}"/>
              </a:ext>
            </a:extLst>
          </p:cNvPr>
          <p:cNvSpPr>
            <a:spLocks noGrp="1"/>
          </p:cNvSpPr>
          <p:nvPr>
            <p:ph type="sldNum" sz="quarter" idx="12"/>
          </p:nvPr>
        </p:nvSpPr>
        <p:spPr/>
        <p:txBody>
          <a:bodyPr/>
          <a:lstStyle/>
          <a:p>
            <a:fld id="{2066355A-084C-D24E-9AD2-7E4FC41EA627}" type="slidenum">
              <a:rPr lang="en-US" smtClean="0"/>
              <a:t>4</a:t>
            </a:fld>
            <a:endParaRPr lang="en-US" dirty="0"/>
          </a:p>
        </p:txBody>
      </p:sp>
    </p:spTree>
    <p:extLst>
      <p:ext uri="{BB962C8B-B14F-4D97-AF65-F5344CB8AC3E}">
        <p14:creationId xmlns:p14="http://schemas.microsoft.com/office/powerpoint/2010/main" val="28020234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825C9-F052-1A44-B35C-D1B668DAF794}"/>
              </a:ext>
            </a:extLst>
          </p:cNvPr>
          <p:cNvSpPr>
            <a:spLocks noGrp="1"/>
          </p:cNvSpPr>
          <p:nvPr>
            <p:ph type="title"/>
          </p:nvPr>
        </p:nvSpPr>
        <p:spPr/>
        <p:txBody>
          <a:bodyPr>
            <a:normAutofit fontScale="90000"/>
          </a:bodyPr>
          <a:lstStyle/>
          <a:p>
            <a:r>
              <a:rPr lang="en-US" sz="3100" dirty="0">
                <a:solidFill>
                  <a:schemeClr val="tx1"/>
                </a:solidFill>
              </a:rPr>
              <a:t>Compliance is in ALL industries</a:t>
            </a:r>
            <a:br>
              <a:rPr lang="en-US" dirty="0"/>
            </a:br>
            <a:endParaRPr lang="en-US" dirty="0"/>
          </a:p>
        </p:txBody>
      </p:sp>
      <p:sp>
        <p:nvSpPr>
          <p:cNvPr id="3" name="Content Placeholder 2">
            <a:extLst>
              <a:ext uri="{FF2B5EF4-FFF2-40B4-BE49-F238E27FC236}">
                <a16:creationId xmlns:a16="http://schemas.microsoft.com/office/drawing/2014/main" id="{80AF437F-4D20-7749-A862-D57A3F627E5E}"/>
              </a:ext>
            </a:extLst>
          </p:cNvPr>
          <p:cNvSpPr>
            <a:spLocks noGrp="1"/>
          </p:cNvSpPr>
          <p:nvPr>
            <p:ph idx="1"/>
          </p:nvPr>
        </p:nvSpPr>
        <p:spPr>
          <a:xfrm>
            <a:off x="448502" y="1033272"/>
            <a:ext cx="8229600" cy="3909190"/>
          </a:xfrm>
        </p:spPr>
        <p:txBody>
          <a:bodyPr>
            <a:normAutofit fontScale="92500" lnSpcReduction="10000"/>
          </a:bodyPr>
          <a:lstStyle/>
          <a:p>
            <a:r>
              <a:rPr lang="en-US" dirty="0"/>
              <a:t>Accounting </a:t>
            </a:r>
          </a:p>
          <a:p>
            <a:pPr lvl="1"/>
            <a:r>
              <a:rPr lang="en-US" sz="2000" dirty="0"/>
              <a:t>Sarbanes Oxley Act (SOX)</a:t>
            </a:r>
          </a:p>
          <a:p>
            <a:pPr lvl="1"/>
            <a:r>
              <a:rPr lang="en-US" sz="2000" dirty="0"/>
              <a:t>Generally Accepted Accounting Principles (GAAP)</a:t>
            </a:r>
          </a:p>
          <a:p>
            <a:pPr lvl="1"/>
            <a:r>
              <a:rPr lang="en-US" sz="2000" dirty="0"/>
              <a:t>Tax laws and regulations  </a:t>
            </a:r>
          </a:p>
          <a:p>
            <a:r>
              <a:rPr lang="en-US" dirty="0"/>
              <a:t>Manufacturing </a:t>
            </a:r>
          </a:p>
          <a:p>
            <a:pPr lvl="1"/>
            <a:r>
              <a:rPr lang="en-US" sz="2000" dirty="0"/>
              <a:t>Anti-corruption</a:t>
            </a:r>
          </a:p>
          <a:p>
            <a:pPr lvl="1"/>
            <a:r>
              <a:rPr lang="en-US" sz="2000" dirty="0"/>
              <a:t>Import/Export controls</a:t>
            </a:r>
          </a:p>
          <a:p>
            <a:pPr lvl="1"/>
            <a:r>
              <a:rPr lang="en-US" sz="2000" dirty="0"/>
              <a:t>Fair competition </a:t>
            </a:r>
            <a:endParaRPr lang="en-US" sz="2200" dirty="0"/>
          </a:p>
          <a:p>
            <a:r>
              <a:rPr lang="en-US" sz="2600" dirty="0"/>
              <a:t>Food Industry</a:t>
            </a:r>
          </a:p>
          <a:p>
            <a:pPr lvl="1"/>
            <a:r>
              <a:rPr lang="en-US" sz="2200" dirty="0"/>
              <a:t>Food and Drug Administration</a:t>
            </a:r>
          </a:p>
          <a:p>
            <a:pPr lvl="1"/>
            <a:r>
              <a:rPr lang="en-US" sz="2200" dirty="0"/>
              <a:t>United States Department of Agriculture</a:t>
            </a:r>
          </a:p>
          <a:p>
            <a:pPr lvl="1"/>
            <a:r>
              <a:rPr lang="en-US" sz="2200" dirty="0"/>
              <a:t>Interstate Commerce</a:t>
            </a:r>
          </a:p>
          <a:p>
            <a:endParaRPr lang="en-US" dirty="0"/>
          </a:p>
        </p:txBody>
      </p:sp>
      <p:sp>
        <p:nvSpPr>
          <p:cNvPr id="4" name="Slide Number Placeholder 3">
            <a:extLst>
              <a:ext uri="{FF2B5EF4-FFF2-40B4-BE49-F238E27FC236}">
                <a16:creationId xmlns:a16="http://schemas.microsoft.com/office/drawing/2014/main" id="{821A5BA2-B4B8-C844-9560-9D1A75361DA1}"/>
              </a:ext>
            </a:extLst>
          </p:cNvPr>
          <p:cNvSpPr>
            <a:spLocks noGrp="1"/>
          </p:cNvSpPr>
          <p:nvPr>
            <p:ph type="sldNum" sz="quarter" idx="12"/>
          </p:nvPr>
        </p:nvSpPr>
        <p:spPr/>
        <p:txBody>
          <a:bodyPr/>
          <a:lstStyle/>
          <a:p>
            <a:fld id="{2066355A-084C-D24E-9AD2-7E4FC41EA627}" type="slidenum">
              <a:rPr lang="en-US" smtClean="0"/>
              <a:t>5</a:t>
            </a:fld>
            <a:endParaRPr lang="en-US" dirty="0"/>
          </a:p>
        </p:txBody>
      </p:sp>
    </p:spTree>
    <p:extLst>
      <p:ext uri="{BB962C8B-B14F-4D97-AF65-F5344CB8AC3E}">
        <p14:creationId xmlns:p14="http://schemas.microsoft.com/office/powerpoint/2010/main" val="34158250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62B377-44D1-F546-BB99-AFF7B143B781}"/>
              </a:ext>
            </a:extLst>
          </p:cNvPr>
          <p:cNvSpPr>
            <a:spLocks noGrp="1"/>
          </p:cNvSpPr>
          <p:nvPr>
            <p:ph type="title"/>
          </p:nvPr>
        </p:nvSpPr>
        <p:spPr>
          <a:xfrm>
            <a:off x="0" y="1384183"/>
            <a:ext cx="8901349" cy="1187567"/>
          </a:xfrm>
        </p:spPr>
        <p:txBody>
          <a:bodyPr>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4400" i="1" dirty="0">
                <a:solidFill>
                  <a:srgbClr val="FF0000"/>
                </a:solidFill>
              </a:rPr>
              <a:t>ALERT:</a:t>
            </a:r>
            <a:br>
              <a:rPr lang="en-US" sz="3600" i="1" dirty="0">
                <a:solidFill>
                  <a:srgbClr val="FF0000"/>
                </a:solidFill>
              </a:rPr>
            </a:br>
            <a:r>
              <a:rPr lang="en-US" sz="3600" i="1" dirty="0">
                <a:solidFill>
                  <a:srgbClr val="0099FF"/>
                </a:solidFill>
              </a:rPr>
              <a:t>YOU are d</a:t>
            </a:r>
            <a:r>
              <a:rPr lang="en-US" sz="3600" b="1" i="1" dirty="0">
                <a:solidFill>
                  <a:srgbClr val="0099FF"/>
                </a:solidFill>
              </a:rPr>
              <a:t>ealing with </a:t>
            </a:r>
            <a:br>
              <a:rPr lang="en-US" sz="3600" b="1" i="1" dirty="0">
                <a:solidFill>
                  <a:srgbClr val="0099FF"/>
                </a:solidFill>
              </a:rPr>
            </a:br>
            <a:r>
              <a:rPr lang="en-US" sz="3600" b="1" i="1" dirty="0">
                <a:solidFill>
                  <a:srgbClr val="0099FF"/>
                </a:solidFill>
              </a:rPr>
              <a:t>HUMANS </a:t>
            </a:r>
            <a:br>
              <a:rPr lang="en-US" sz="3600" b="1" i="1" dirty="0">
                <a:solidFill>
                  <a:srgbClr val="0099FF"/>
                </a:solidFill>
              </a:rPr>
            </a:br>
            <a:r>
              <a:rPr lang="en-US" sz="3600" b="1" i="1" dirty="0">
                <a:solidFill>
                  <a:srgbClr val="0099FF"/>
                </a:solidFill>
              </a:rPr>
              <a:t>not</a:t>
            </a:r>
            <a:br>
              <a:rPr lang="en-US" sz="3600" b="1" i="1" dirty="0">
                <a:solidFill>
                  <a:srgbClr val="0099FF"/>
                </a:solidFill>
              </a:rPr>
            </a:br>
            <a:r>
              <a:rPr lang="en-US" sz="3600" b="1" i="1" dirty="0">
                <a:solidFill>
                  <a:srgbClr val="0099FF"/>
                </a:solidFill>
              </a:rPr>
              <a:t> WIDGETS!</a:t>
            </a:r>
          </a:p>
        </p:txBody>
      </p:sp>
    </p:spTree>
    <p:extLst>
      <p:ext uri="{BB962C8B-B14F-4D97-AF65-F5344CB8AC3E}">
        <p14:creationId xmlns:p14="http://schemas.microsoft.com/office/powerpoint/2010/main" val="3519757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7601B-A7B2-3B45-914E-246E08B6E18A}"/>
              </a:ext>
            </a:extLst>
          </p:cNvPr>
          <p:cNvSpPr>
            <a:spLocks noGrp="1"/>
          </p:cNvSpPr>
          <p:nvPr>
            <p:ph type="title"/>
          </p:nvPr>
        </p:nvSpPr>
        <p:spPr/>
        <p:txBody>
          <a:bodyPr>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2800" b="1" dirty="0"/>
              <a:t>“Compliance Applicability” Litmus Test</a:t>
            </a:r>
          </a:p>
        </p:txBody>
      </p:sp>
      <p:sp>
        <p:nvSpPr>
          <p:cNvPr id="3" name="Content Placeholder 2">
            <a:extLst>
              <a:ext uri="{FF2B5EF4-FFF2-40B4-BE49-F238E27FC236}">
                <a16:creationId xmlns:a16="http://schemas.microsoft.com/office/drawing/2014/main" id="{33AD13CC-79A6-5F42-8D5C-A55B874F1914}"/>
              </a:ext>
            </a:extLst>
          </p:cNvPr>
          <p:cNvSpPr>
            <a:spLocks noGrp="1"/>
          </p:cNvSpPr>
          <p:nvPr>
            <p:ph idx="1"/>
          </p:nvPr>
        </p:nvSpPr>
        <p:spPr/>
        <p:txBody>
          <a:bodyPr>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1800" dirty="0"/>
              <a:t>Do you work for a health care entity/facility?</a:t>
            </a:r>
          </a:p>
          <a:p>
            <a:pPr lvl="2"/>
            <a:r>
              <a:rPr lang="en-US" sz="1600" dirty="0"/>
              <a:t>Nursing home</a:t>
            </a:r>
          </a:p>
          <a:p>
            <a:pPr lvl="2"/>
            <a:r>
              <a:rPr lang="en-US" sz="1600" dirty="0"/>
              <a:t>Hospital</a:t>
            </a:r>
          </a:p>
          <a:p>
            <a:pPr lvl="2"/>
            <a:r>
              <a:rPr lang="en-US" sz="1600" dirty="0"/>
              <a:t>Assisted Living Facility </a:t>
            </a:r>
          </a:p>
          <a:p>
            <a:pPr lvl="2"/>
            <a:r>
              <a:rPr lang="en-US" sz="1600" dirty="0"/>
              <a:t>Home Health</a:t>
            </a:r>
          </a:p>
          <a:p>
            <a:pPr lvl="2"/>
            <a:r>
              <a:rPr lang="en-US" sz="1600" dirty="0"/>
              <a:t>Hospice</a:t>
            </a:r>
          </a:p>
          <a:p>
            <a:pPr lvl="2"/>
            <a:r>
              <a:rPr lang="en-US" sz="1600" dirty="0"/>
              <a:t>Pharmacy</a:t>
            </a:r>
          </a:p>
          <a:p>
            <a:r>
              <a:rPr lang="en-US" sz="1800" dirty="0"/>
              <a:t>Responsibilities include</a:t>
            </a:r>
          </a:p>
          <a:p>
            <a:pPr lvl="2"/>
            <a:r>
              <a:rPr lang="en-US" sz="1600" dirty="0"/>
              <a:t>C-Suite</a:t>
            </a:r>
          </a:p>
          <a:p>
            <a:pPr lvl="2"/>
            <a:r>
              <a:rPr lang="en-US" sz="1600" dirty="0"/>
              <a:t>Administrative role – Management, Receptionist, Biller</a:t>
            </a:r>
          </a:p>
          <a:p>
            <a:pPr lvl="2"/>
            <a:r>
              <a:rPr lang="en-US" sz="1600" dirty="0"/>
              <a:t>Clinical</a:t>
            </a:r>
          </a:p>
          <a:p>
            <a:pPr lvl="3"/>
            <a:r>
              <a:rPr lang="en-US" sz="1600" dirty="0"/>
              <a:t>Nurse, Doctor, Pharmacist</a:t>
            </a:r>
          </a:p>
          <a:p>
            <a:r>
              <a:rPr lang="en-US" sz="1800" dirty="0"/>
              <a:t>Do you interact with any individuals who are Medicare/Medicaid patients?</a:t>
            </a:r>
          </a:p>
        </p:txBody>
      </p:sp>
    </p:spTree>
    <p:extLst>
      <p:ext uri="{BB962C8B-B14F-4D97-AF65-F5344CB8AC3E}">
        <p14:creationId xmlns:p14="http://schemas.microsoft.com/office/powerpoint/2010/main" val="5118455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3E30A57-4804-8041-9482-5ECF65E53366}"/>
              </a:ext>
            </a:extLst>
          </p:cNvPr>
          <p:cNvSpPr>
            <a:spLocks noGrp="1"/>
          </p:cNvSpPr>
          <p:nvPr>
            <p:ph type="sldNum" sz="quarter" idx="12"/>
          </p:nvPr>
        </p:nvSpPr>
        <p:spPr/>
        <p:txBody>
          <a:bodyPr/>
          <a:lstStyle/>
          <a:p>
            <a:fld id="{2066355A-084C-D24E-9AD2-7E4FC41EA627}" type="slidenum">
              <a:rPr lang="en-US" smtClean="0"/>
              <a:t>8</a:t>
            </a:fld>
            <a:endParaRPr lang="en-US" dirty="0"/>
          </a:p>
        </p:txBody>
      </p:sp>
      <p:pic>
        <p:nvPicPr>
          <p:cNvPr id="7" name="Picture 6" descr="A hand holding a sign in front of a pile of colored pencils&#10;&#10;Description automatically generated with medium confidence">
            <a:extLst>
              <a:ext uri="{FF2B5EF4-FFF2-40B4-BE49-F238E27FC236}">
                <a16:creationId xmlns:a16="http://schemas.microsoft.com/office/drawing/2014/main" id="{5A27DE37-8F14-284B-9AEF-5FB6E957375C}"/>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545531" y="745236"/>
            <a:ext cx="5650797" cy="4149804"/>
          </a:xfrm>
          <a:prstGeom prst="rect">
            <a:avLst/>
          </a:prstGeom>
        </p:spPr>
      </p:pic>
    </p:spTree>
    <p:extLst>
      <p:ext uri="{BB962C8B-B14F-4D97-AF65-F5344CB8AC3E}">
        <p14:creationId xmlns:p14="http://schemas.microsoft.com/office/powerpoint/2010/main" val="31272928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M2017_Template" id="{7AF00BB5-2924-4CB2-962C-97E8F25C2228}" vid="{7A45FF41-6E51-4EC1-879C-BA547F4B60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B6F2769-7194-4217-93D3-3AF3A4742282}">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microsoft.com/sharepoint/v3/fields"/>
    <ds:schemaRef ds:uri="http://www.w3.org/XML/1998/namespace"/>
    <ds:schemaRef ds:uri="http://purl.org/dc/dcmitype/"/>
  </ds:schemaRefs>
</ds:datastoreItem>
</file>

<file path=customXml/itemProps2.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3.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25</TotalTime>
  <Words>2883</Words>
  <Application>Microsoft Office PowerPoint</Application>
  <PresentationFormat>On-screen Show (16:9)</PresentationFormat>
  <Paragraphs>348</Paragraphs>
  <Slides>41</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41</vt:i4>
      </vt:variant>
    </vt:vector>
  </HeadingPairs>
  <TitlesOfParts>
    <vt:vector size="50" baseType="lpstr">
      <vt:lpstr>Arial</vt:lpstr>
      <vt:lpstr>Arial Unicode MS</vt:lpstr>
      <vt:lpstr>ArialMT</vt:lpstr>
      <vt:lpstr>Book Antiqua</vt:lpstr>
      <vt:lpstr>Calibri</vt:lpstr>
      <vt:lpstr>Roboto</vt:lpstr>
      <vt:lpstr>Roboto Slab</vt:lpstr>
      <vt:lpstr>Wingdings</vt:lpstr>
      <vt:lpstr>Office Theme</vt:lpstr>
      <vt:lpstr>Emerging Risks of Noncompliance:  The Nuts and Bolts of Avoiding a  Disastrous Audit in Alternate Sites </vt:lpstr>
      <vt:lpstr>Disclosure</vt:lpstr>
      <vt:lpstr>Learning Objectives</vt:lpstr>
      <vt:lpstr>Goals of Today’s Presentation</vt:lpstr>
      <vt:lpstr>What is ”Compliance” in the Workplace  </vt:lpstr>
      <vt:lpstr>Compliance is in ALL industries </vt:lpstr>
      <vt:lpstr>ALERT: YOU are dealing with  HUMANS  not  WIDGETS!</vt:lpstr>
      <vt:lpstr>“Compliance Applicability” Litmus Test</vt:lpstr>
      <vt:lpstr>PowerPoint Presentation</vt:lpstr>
      <vt:lpstr>Genesis of Increased Focus on Compliance  in Healthcare</vt:lpstr>
      <vt:lpstr>Five Tenets of Government Compliance Goals</vt:lpstr>
      <vt:lpstr>Bi-Partisan Support To Combat Fraud and Abuse</vt:lpstr>
      <vt:lpstr>Fundamentals of Fraud and Abuse</vt:lpstr>
      <vt:lpstr>Evolution of Fraud and Abuse: New Categories: FWAE</vt:lpstr>
      <vt:lpstr>What are Examples of Health Care Laws and Regulations</vt:lpstr>
      <vt:lpstr>POLLING QUESTION #1</vt:lpstr>
      <vt:lpstr>Who Regulates Healthcare Compliance?</vt:lpstr>
      <vt:lpstr>PowerPoint Presentation</vt:lpstr>
      <vt:lpstr>The “BIG” Enforcers</vt:lpstr>
      <vt:lpstr>The “Enforcers” from A-far</vt:lpstr>
      <vt:lpstr>Hybrid Enforcers:  Virtual and On-Site</vt:lpstr>
      <vt:lpstr>ATTENTION:   All Pharmacies  AND  Pharmacists!!</vt:lpstr>
      <vt:lpstr>Pharmacy Compliance Audits Come in Many Forms  </vt:lpstr>
      <vt:lpstr>Primer to PBM Audit</vt:lpstr>
      <vt:lpstr>Primer to PBM Audit</vt:lpstr>
      <vt:lpstr>Preparation for On-site Audits</vt:lpstr>
      <vt:lpstr>New Government Focus on Pharmacy: Billing, Coding, Documentation</vt:lpstr>
      <vt:lpstr>DEA Audits – Enhancing Scope</vt:lpstr>
      <vt:lpstr>Recovery Audit Contractors (RACs) </vt:lpstr>
      <vt:lpstr>Uniformed Program Integrity Contractors (UPICs) </vt:lpstr>
      <vt:lpstr>National Medicaid Integrity Program </vt:lpstr>
      <vt:lpstr>New Audit Tool:  Targeted Probe and Educate (TPE)</vt:lpstr>
      <vt:lpstr>PowerPoint Presentation</vt:lpstr>
      <vt:lpstr>Polling Question #2</vt:lpstr>
      <vt:lpstr>Minimizing Negative  Audit Outcomes </vt:lpstr>
      <vt:lpstr>Enhance Your Best Practices</vt:lpstr>
      <vt:lpstr>(7) Core Elements in Compliance Program</vt:lpstr>
      <vt:lpstr>Minimize Exposure to Deficiencies in Audits</vt:lpstr>
      <vt:lpstr>Summary of Today’s Presentation </vt:lpstr>
      <vt:lpstr>Helpful Resources and Links</vt:lpstr>
      <vt:lpstr>QUESTIONS?  Contact information: SLDavitian@dumbartonassociates.com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Emerging Risks of Noncompliance:  The Nuts and Bolts of Avoiding a  Disastrous Audit in Alternate Sites</dc:title>
  <dc:creator>Leigh Davitian</dc:creator>
  <cp:lastModifiedBy>Davydov, Liya</cp:lastModifiedBy>
  <cp:revision>7</cp:revision>
  <dcterms:created xsi:type="dcterms:W3CDTF">2021-11-21T22:16:20Z</dcterms:created>
  <dcterms:modified xsi:type="dcterms:W3CDTF">2021-11-23T16:34:35Z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706494a-bfc2-4f46-ab17-24d8fac696a6_Enabled">
    <vt:lpwstr>true</vt:lpwstr>
  </property>
  <property fmtid="{D5CDD505-2E9C-101B-9397-08002B2CF9AE}" pid="3" name="MSIP_Label_d706494a-bfc2-4f46-ab17-24d8fac696a6_SetDate">
    <vt:lpwstr>2021-11-23T16:24:29Z</vt:lpwstr>
  </property>
  <property fmtid="{D5CDD505-2E9C-101B-9397-08002B2CF9AE}" pid="4" name="MSIP_Label_d706494a-bfc2-4f46-ab17-24d8fac696a6_Method">
    <vt:lpwstr>Standard</vt:lpwstr>
  </property>
  <property fmtid="{D5CDD505-2E9C-101B-9397-08002B2CF9AE}" pid="5" name="MSIP_Label_d706494a-bfc2-4f46-ab17-24d8fac696a6_Name">
    <vt:lpwstr>Public2</vt:lpwstr>
  </property>
  <property fmtid="{D5CDD505-2E9C-101B-9397-08002B2CF9AE}" pid="6" name="MSIP_Label_d706494a-bfc2-4f46-ab17-24d8fac696a6_SiteId">
    <vt:lpwstr>b110eddf-23ae-457c-a6f3-734d592b2847</vt:lpwstr>
  </property>
  <property fmtid="{D5CDD505-2E9C-101B-9397-08002B2CF9AE}" pid="7" name="MSIP_Label_d706494a-bfc2-4f46-ab17-24d8fac696a6_ActionId">
    <vt:lpwstr>79b795cd-0fcf-40d9-b618-24925faea2be</vt:lpwstr>
  </property>
  <property fmtid="{D5CDD505-2E9C-101B-9397-08002B2CF9AE}" pid="8" name="MSIP_Label_d706494a-bfc2-4f46-ab17-24d8fac696a6_ContentBits">
    <vt:lpwstr>0</vt:lpwstr>
  </property>
</Properties>
</file>