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53"/>
  </p:notesMasterIdLst>
  <p:handoutMasterIdLst>
    <p:handoutMasterId r:id="rId54"/>
  </p:handoutMasterIdLst>
  <p:sldIdLst>
    <p:sldId id="258" r:id="rId5"/>
    <p:sldId id="779" r:id="rId6"/>
    <p:sldId id="262" r:id="rId7"/>
    <p:sldId id="286" r:id="rId8"/>
    <p:sldId id="292" r:id="rId9"/>
    <p:sldId id="289" r:id="rId10"/>
    <p:sldId id="291" r:id="rId11"/>
    <p:sldId id="763" r:id="rId12"/>
    <p:sldId id="290" r:id="rId13"/>
    <p:sldId id="273" r:id="rId14"/>
    <p:sldId id="276" r:id="rId15"/>
    <p:sldId id="277" r:id="rId16"/>
    <p:sldId id="764" r:id="rId17"/>
    <p:sldId id="762" r:id="rId18"/>
    <p:sldId id="765" r:id="rId19"/>
    <p:sldId id="288" r:id="rId20"/>
    <p:sldId id="272" r:id="rId21"/>
    <p:sldId id="761" r:id="rId22"/>
    <p:sldId id="287" r:id="rId23"/>
    <p:sldId id="766" r:id="rId24"/>
    <p:sldId id="267" r:id="rId25"/>
    <p:sldId id="264" r:id="rId26"/>
    <p:sldId id="265" r:id="rId27"/>
    <p:sldId id="268" r:id="rId28"/>
    <p:sldId id="269" r:id="rId29"/>
    <p:sldId id="270" r:id="rId30"/>
    <p:sldId id="271" r:id="rId31"/>
    <p:sldId id="266" r:id="rId32"/>
    <p:sldId id="279" r:id="rId33"/>
    <p:sldId id="280" r:id="rId34"/>
    <p:sldId id="281" r:id="rId35"/>
    <p:sldId id="282" r:id="rId36"/>
    <p:sldId id="772" r:id="rId37"/>
    <p:sldId id="777" r:id="rId38"/>
    <p:sldId id="776" r:id="rId39"/>
    <p:sldId id="773" r:id="rId40"/>
    <p:sldId id="774" r:id="rId41"/>
    <p:sldId id="283" r:id="rId42"/>
    <p:sldId id="284" r:id="rId43"/>
    <p:sldId id="278" r:id="rId44"/>
    <p:sldId id="767" r:id="rId45"/>
    <p:sldId id="768" r:id="rId46"/>
    <p:sldId id="769" r:id="rId47"/>
    <p:sldId id="770" r:id="rId48"/>
    <p:sldId id="771" r:id="rId49"/>
    <p:sldId id="778" r:id="rId50"/>
    <p:sldId id="263" r:id="rId51"/>
    <p:sldId id="775"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3A8BE8-0178-4F8E-85EC-ED25116CBA03}">
          <p14:sldIdLst>
            <p14:sldId id="258"/>
            <p14:sldId id="779"/>
            <p14:sldId id="262"/>
            <p14:sldId id="286"/>
            <p14:sldId id="292"/>
            <p14:sldId id="289"/>
            <p14:sldId id="291"/>
            <p14:sldId id="763"/>
            <p14:sldId id="290"/>
          </p14:sldIdLst>
        </p14:section>
        <p14:section name="Abx use" id="{F624BD86-C98B-448E-B56A-24B102F0C2BF}">
          <p14:sldIdLst>
            <p14:sldId id="273"/>
            <p14:sldId id="276"/>
            <p14:sldId id="277"/>
            <p14:sldId id="764"/>
            <p14:sldId id="762"/>
          </p14:sldIdLst>
        </p14:section>
        <p14:section name="Harms from abx" id="{445315A2-CFBE-43CF-A4FB-6296E326E789}">
          <p14:sldIdLst>
            <p14:sldId id="765"/>
            <p14:sldId id="288"/>
            <p14:sldId id="272"/>
            <p14:sldId id="761"/>
            <p14:sldId id="287"/>
          </p14:sldIdLst>
        </p14:section>
        <p14:section name="what is AMS" id="{5E4F21FE-A39A-4620-95C2-C126432912A0}">
          <p14:sldIdLst>
            <p14:sldId id="766"/>
            <p14:sldId id="267"/>
          </p14:sldIdLst>
        </p14:section>
        <p14:section name="Regulatory" id="{6941C882-229A-4FA9-818A-C474B60DAAAF}">
          <p14:sldIdLst>
            <p14:sldId id="264"/>
            <p14:sldId id="265"/>
            <p14:sldId id="268"/>
            <p14:sldId id="269"/>
            <p14:sldId id="270"/>
            <p14:sldId id="271"/>
            <p14:sldId id="266"/>
            <p14:sldId id="279"/>
            <p14:sldId id="280"/>
            <p14:sldId id="281"/>
            <p14:sldId id="282"/>
            <p14:sldId id="772"/>
            <p14:sldId id="777"/>
            <p14:sldId id="776"/>
            <p14:sldId id="773"/>
            <p14:sldId id="774"/>
            <p14:sldId id="283"/>
            <p14:sldId id="284"/>
          </p14:sldIdLst>
        </p14:section>
        <p14:section name="AMS strategies" id="{B78C40F7-269D-4467-AF85-1EADD5A7BD27}">
          <p14:sldIdLst>
            <p14:sldId id="278"/>
            <p14:sldId id="767"/>
            <p14:sldId id="768"/>
            <p14:sldId id="769"/>
            <p14:sldId id="770"/>
            <p14:sldId id="771"/>
            <p14:sldId id="778"/>
            <p14:sldId id="263"/>
            <p14:sldId id="775"/>
          </p14:sldIdLst>
        </p14:section>
        <p14:section name="Notes" id="{925C9438-332F-4D69-9600-47ACB2FF818A}">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B3"/>
    <a:srgbClr val="D9E9F8"/>
    <a:srgbClr val="19A0DA"/>
    <a:srgbClr val="FFFFFF"/>
    <a:srgbClr val="0099FF"/>
    <a:srgbClr val="9E9E9E"/>
    <a:srgbClr val="818181"/>
    <a:srgbClr val="6A6A6A"/>
    <a:srgbClr val="413887"/>
    <a:srgbClr val="D2D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130" autoAdjust="0"/>
  </p:normalViewPr>
  <p:slideViewPr>
    <p:cSldViewPr snapToGrid="0" snapToObjects="1">
      <p:cViewPr varScale="1">
        <p:scale>
          <a:sx n="75" d="100"/>
          <a:sy n="75" d="100"/>
        </p:scale>
        <p:origin x="860" y="4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6" d="100"/>
          <a:sy n="66" d="100"/>
        </p:scale>
        <p:origin x="3134"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7528791472203"/>
          <c:y val="0.13982667604537291"/>
          <c:w val="0.57114702421681496"/>
          <c:h val="0.66877450813010908"/>
        </c:manualLayout>
      </c:layout>
      <c:barChart>
        <c:barDir val="col"/>
        <c:grouping val="clustered"/>
        <c:varyColors val="0"/>
        <c:ser>
          <c:idx val="0"/>
          <c:order val="0"/>
          <c:tx>
            <c:strRef>
              <c:f>Sheet1!$B$1</c:f>
              <c:strCache>
                <c:ptCount val="1"/>
                <c:pt idx="0">
                  <c:v>Resistant</c:v>
                </c:pt>
              </c:strCache>
            </c:strRef>
          </c:tx>
          <c:spPr>
            <a:solidFill>
              <a:schemeClr val="accent1"/>
            </a:solidFill>
            <a:ln>
              <a:noFill/>
            </a:ln>
            <a:effectLst/>
          </c:spPr>
          <c:invertIfNegative val="0"/>
          <c:dPt>
            <c:idx val="0"/>
            <c:invertIfNegative val="0"/>
            <c:bubble3D val="0"/>
            <c:spPr>
              <a:solidFill>
                <a:srgbClr val="19A0DA"/>
              </a:solidFill>
              <a:ln>
                <a:noFill/>
              </a:ln>
              <a:effectLst/>
            </c:spPr>
            <c:extLst>
              <c:ext xmlns:c16="http://schemas.microsoft.com/office/drawing/2014/chart" uri="{C3380CC4-5D6E-409C-BE32-E72D297353CC}">
                <c16:uniqueId val="{00000004-1149-4036-B33F-9312119DC2A6}"/>
              </c:ext>
            </c:extLst>
          </c:dPt>
          <c:dLbls>
            <c:dLbl>
              <c:idx val="0"/>
              <c:layout>
                <c:manualLayout>
                  <c:x val="-3.9837244467210578E-3"/>
                  <c:y val="0.50303555941023415"/>
                </c:manualLayout>
              </c:layout>
              <c:tx>
                <c:rich>
                  <a:bodyPr/>
                  <a:lstStyle/>
                  <a:p>
                    <a:fld id="{B64F7265-A5E7-4488-9B3D-6D67834A956D}" type="VALUE">
                      <a:rPr lang="en-US" sz="16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149-4036-B33F-9312119DC2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Mortality</c:v>
                </c:pt>
              </c:strCache>
            </c:strRef>
          </c:cat>
          <c:val>
            <c:numRef>
              <c:f>Sheet1!$B$2</c:f>
              <c:numCache>
                <c:formatCode>General</c:formatCode>
                <c:ptCount val="1"/>
                <c:pt idx="0">
                  <c:v>48</c:v>
                </c:pt>
              </c:numCache>
            </c:numRef>
          </c:val>
          <c:extLst>
            <c:ext xmlns:c16="http://schemas.microsoft.com/office/drawing/2014/chart" uri="{C3380CC4-5D6E-409C-BE32-E72D297353CC}">
              <c16:uniqueId val="{00000000-1149-4036-B33F-9312119DC2A6}"/>
            </c:ext>
          </c:extLst>
        </c:ser>
        <c:ser>
          <c:idx val="1"/>
          <c:order val="1"/>
          <c:tx>
            <c:strRef>
              <c:f>Sheet1!$C$1</c:f>
              <c:strCache>
                <c:ptCount val="1"/>
                <c:pt idx="0">
                  <c:v>Susceptible</c:v>
                </c:pt>
              </c:strCache>
            </c:strRef>
          </c:tx>
          <c:spPr>
            <a:solidFill>
              <a:schemeClr val="accent1">
                <a:lumMod val="40000"/>
                <a:lumOff val="60000"/>
              </a:schemeClr>
            </a:solidFill>
            <a:ln>
              <a:noFill/>
            </a:ln>
            <a:effectLst/>
          </c:spPr>
          <c:invertIfNegative val="0"/>
          <c:dLbls>
            <c:dLbl>
              <c:idx val="0"/>
              <c:layout>
                <c:manualLayout>
                  <c:x val="1.8674133575342262E-3"/>
                  <c:y val="0.194275802254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49-4036-B33F-9312119DC2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Mortality</c:v>
                </c:pt>
              </c:strCache>
            </c:strRef>
          </c:cat>
          <c:val>
            <c:numRef>
              <c:f>Sheet1!$C$2</c:f>
              <c:numCache>
                <c:formatCode>General</c:formatCode>
                <c:ptCount val="1"/>
                <c:pt idx="0">
                  <c:v>20</c:v>
                </c:pt>
              </c:numCache>
            </c:numRef>
          </c:val>
          <c:extLst>
            <c:ext xmlns:c16="http://schemas.microsoft.com/office/drawing/2014/chart" uri="{C3380CC4-5D6E-409C-BE32-E72D297353CC}">
              <c16:uniqueId val="{00000001-1149-4036-B33F-9312119DC2A6}"/>
            </c:ext>
          </c:extLst>
        </c:ser>
        <c:dLbls>
          <c:showLegendKey val="0"/>
          <c:showVal val="0"/>
          <c:showCatName val="0"/>
          <c:showSerName val="0"/>
          <c:showPercent val="0"/>
          <c:showBubbleSize val="0"/>
        </c:dLbls>
        <c:gapWidth val="219"/>
        <c:overlap val="-27"/>
        <c:axId val="523041552"/>
        <c:axId val="523041968"/>
      </c:barChart>
      <c:catAx>
        <c:axId val="52304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23041968"/>
        <c:crosses val="autoZero"/>
        <c:auto val="1"/>
        <c:lblAlgn val="ctr"/>
        <c:lblOffset val="100"/>
        <c:noMultiLvlLbl val="0"/>
      </c:catAx>
      <c:valAx>
        <c:axId val="5230419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r>
                  <a:rPr lang="en-US" sz="1400" dirty="0">
                    <a:solidFill>
                      <a:schemeClr val="bg1"/>
                    </a:solidFill>
                  </a:rPr>
                  <a:t>Percent of subjects</a:t>
                </a:r>
              </a:p>
            </c:rich>
          </c:tx>
          <c:layout>
            <c:manualLayout>
              <c:xMode val="edge"/>
              <c:yMode val="edge"/>
              <c:x val="0"/>
              <c:y val="0.2214069525415718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23041552"/>
        <c:crosses val="autoZero"/>
        <c:crossBetween val="between"/>
      </c:valAx>
      <c:spPr>
        <a:solidFill>
          <a:schemeClr val="tx2">
            <a:lumMod val="75000"/>
          </a:schemeClr>
        </a:solidFill>
        <a:ln>
          <a:noFill/>
        </a:ln>
        <a:effectLst/>
      </c:spPr>
    </c:plotArea>
    <c:legend>
      <c:legendPos val="b"/>
      <c:layout>
        <c:manualLayout>
          <c:xMode val="edge"/>
          <c:yMode val="edge"/>
          <c:x val="0.69412813444107369"/>
          <c:y val="0.28026387855030699"/>
          <c:w val="0.2700770552212472"/>
          <c:h val="0.272207934112312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7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B40C8-D07E-4C0B-80AE-8EB47B1E404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61AE78B-713A-47FC-B95B-8D4ECA88B771}">
      <dgm:prSet phldrT="[Text]"/>
      <dgm:spPr/>
      <dgm:t>
        <a:bodyPr/>
        <a:lstStyle/>
        <a:p>
          <a:r>
            <a:rPr lang="en-US" dirty="0"/>
            <a:t>Antibiotic Exposure</a:t>
          </a:r>
        </a:p>
      </dgm:t>
    </dgm:pt>
    <dgm:pt modelId="{435CA58E-19C3-4743-9D30-6333E9258CA3}" type="parTrans" cxnId="{002188C6-859C-408F-8894-399249E24686}">
      <dgm:prSet/>
      <dgm:spPr/>
      <dgm:t>
        <a:bodyPr/>
        <a:lstStyle/>
        <a:p>
          <a:endParaRPr lang="en-US"/>
        </a:p>
      </dgm:t>
    </dgm:pt>
    <dgm:pt modelId="{E02B42B7-F6A4-4AC9-A8C5-558FDD0B6BD1}" type="sibTrans" cxnId="{002188C6-859C-408F-8894-399249E24686}">
      <dgm:prSet/>
      <dgm:spPr/>
      <dgm:t>
        <a:bodyPr/>
        <a:lstStyle/>
        <a:p>
          <a:endParaRPr lang="en-US"/>
        </a:p>
      </dgm:t>
    </dgm:pt>
    <dgm:pt modelId="{987D22AE-D0B4-4F03-98FD-EBA773704A5D}">
      <dgm:prSet phldrT="[Text]"/>
      <dgm:spPr/>
      <dgm:t>
        <a:bodyPr/>
        <a:lstStyle/>
        <a:p>
          <a:r>
            <a:rPr lang="en-US" dirty="0"/>
            <a:t>Infection or colonization with resistant pathogens</a:t>
          </a:r>
        </a:p>
      </dgm:t>
    </dgm:pt>
    <dgm:pt modelId="{C10C3DF4-1AE0-434E-9350-043B3E805824}" type="parTrans" cxnId="{3B9CFE39-A426-4E66-98CF-94C82D1B9726}">
      <dgm:prSet/>
      <dgm:spPr/>
      <dgm:t>
        <a:bodyPr/>
        <a:lstStyle/>
        <a:p>
          <a:endParaRPr lang="en-US"/>
        </a:p>
      </dgm:t>
    </dgm:pt>
    <dgm:pt modelId="{50467DB2-09B6-4DA3-96F6-FA5976564D15}" type="sibTrans" cxnId="{3B9CFE39-A426-4E66-98CF-94C82D1B9726}">
      <dgm:prSet/>
      <dgm:spPr/>
      <dgm:t>
        <a:bodyPr/>
        <a:lstStyle/>
        <a:p>
          <a:endParaRPr lang="en-US"/>
        </a:p>
      </dgm:t>
    </dgm:pt>
    <dgm:pt modelId="{765AC1E6-AF38-4804-A644-CD47672C453E}">
      <dgm:prSet phldrT="[Text]"/>
      <dgm:spPr/>
      <dgm:t>
        <a:bodyPr/>
        <a:lstStyle/>
        <a:p>
          <a:r>
            <a:rPr lang="en-US" dirty="0"/>
            <a:t>Worse outcomes</a:t>
          </a:r>
        </a:p>
      </dgm:t>
    </dgm:pt>
    <dgm:pt modelId="{8C749FCC-894E-4C45-9B0A-B420F72A692A}" type="parTrans" cxnId="{ED1C8234-F83F-4CEC-8B92-D7BFC545EF22}">
      <dgm:prSet/>
      <dgm:spPr/>
      <dgm:t>
        <a:bodyPr/>
        <a:lstStyle/>
        <a:p>
          <a:endParaRPr lang="en-US"/>
        </a:p>
      </dgm:t>
    </dgm:pt>
    <dgm:pt modelId="{D8F1933C-9953-4824-8228-99C545B8BF68}" type="sibTrans" cxnId="{ED1C8234-F83F-4CEC-8B92-D7BFC545EF22}">
      <dgm:prSet/>
      <dgm:spPr/>
      <dgm:t>
        <a:bodyPr/>
        <a:lstStyle/>
        <a:p>
          <a:endParaRPr lang="en-US"/>
        </a:p>
      </dgm:t>
    </dgm:pt>
    <dgm:pt modelId="{4684A33B-AFA7-4120-9822-29B6FE364989}" type="pres">
      <dgm:prSet presAssocID="{D13B40C8-D07E-4C0B-80AE-8EB47B1E4048}" presName="rootnode" presStyleCnt="0">
        <dgm:presLayoutVars>
          <dgm:chMax/>
          <dgm:chPref/>
          <dgm:dir/>
          <dgm:animLvl val="lvl"/>
        </dgm:presLayoutVars>
      </dgm:prSet>
      <dgm:spPr/>
    </dgm:pt>
    <dgm:pt modelId="{184B245D-6E34-43C9-B7B8-9B475DED02EB}" type="pres">
      <dgm:prSet presAssocID="{661AE78B-713A-47FC-B95B-8D4ECA88B771}" presName="composite" presStyleCnt="0"/>
      <dgm:spPr/>
    </dgm:pt>
    <dgm:pt modelId="{C656A2BF-C4B6-4853-9792-62AF70497DD2}" type="pres">
      <dgm:prSet presAssocID="{661AE78B-713A-47FC-B95B-8D4ECA88B771}" presName="bentUpArrow1" presStyleLbl="alignImgPlace1" presStyleIdx="0" presStyleCnt="2"/>
      <dgm:spPr/>
    </dgm:pt>
    <dgm:pt modelId="{C879F8CE-0499-4D2D-93E7-843790146195}" type="pres">
      <dgm:prSet presAssocID="{661AE78B-713A-47FC-B95B-8D4ECA88B771}" presName="ParentText" presStyleLbl="node1" presStyleIdx="0" presStyleCnt="3">
        <dgm:presLayoutVars>
          <dgm:chMax val="1"/>
          <dgm:chPref val="1"/>
          <dgm:bulletEnabled val="1"/>
        </dgm:presLayoutVars>
      </dgm:prSet>
      <dgm:spPr/>
    </dgm:pt>
    <dgm:pt modelId="{67BCF1E0-A127-4CD1-9B07-153D1BBC0904}" type="pres">
      <dgm:prSet presAssocID="{661AE78B-713A-47FC-B95B-8D4ECA88B771}" presName="ChildText" presStyleLbl="revTx" presStyleIdx="0" presStyleCnt="2">
        <dgm:presLayoutVars>
          <dgm:chMax val="0"/>
          <dgm:chPref val="0"/>
          <dgm:bulletEnabled val="1"/>
        </dgm:presLayoutVars>
      </dgm:prSet>
      <dgm:spPr/>
    </dgm:pt>
    <dgm:pt modelId="{2401A58E-B67A-43EE-A3A0-59249B9C46C8}" type="pres">
      <dgm:prSet presAssocID="{E02B42B7-F6A4-4AC9-A8C5-558FDD0B6BD1}" presName="sibTrans" presStyleCnt="0"/>
      <dgm:spPr/>
    </dgm:pt>
    <dgm:pt modelId="{071F0D21-B2CD-40D8-99EC-D7D9329E127E}" type="pres">
      <dgm:prSet presAssocID="{987D22AE-D0B4-4F03-98FD-EBA773704A5D}" presName="composite" presStyleCnt="0"/>
      <dgm:spPr/>
    </dgm:pt>
    <dgm:pt modelId="{24CA3135-996D-4F29-AB7C-F83D828B19DE}" type="pres">
      <dgm:prSet presAssocID="{987D22AE-D0B4-4F03-98FD-EBA773704A5D}" presName="bentUpArrow1" presStyleLbl="alignImgPlace1" presStyleIdx="1" presStyleCnt="2"/>
      <dgm:spPr/>
    </dgm:pt>
    <dgm:pt modelId="{DF2905E1-D46C-4D5F-AA86-ED594FDAED97}" type="pres">
      <dgm:prSet presAssocID="{987D22AE-D0B4-4F03-98FD-EBA773704A5D}" presName="ParentText" presStyleLbl="node1" presStyleIdx="1" presStyleCnt="3">
        <dgm:presLayoutVars>
          <dgm:chMax val="1"/>
          <dgm:chPref val="1"/>
          <dgm:bulletEnabled val="1"/>
        </dgm:presLayoutVars>
      </dgm:prSet>
      <dgm:spPr/>
    </dgm:pt>
    <dgm:pt modelId="{D882CFA2-49AD-4336-8535-8C2774BCB311}" type="pres">
      <dgm:prSet presAssocID="{987D22AE-D0B4-4F03-98FD-EBA773704A5D}" presName="ChildText" presStyleLbl="revTx" presStyleIdx="1" presStyleCnt="2">
        <dgm:presLayoutVars>
          <dgm:chMax val="0"/>
          <dgm:chPref val="0"/>
          <dgm:bulletEnabled val="1"/>
        </dgm:presLayoutVars>
      </dgm:prSet>
      <dgm:spPr/>
    </dgm:pt>
    <dgm:pt modelId="{44B6763F-001E-49C8-930B-59E067720C5F}" type="pres">
      <dgm:prSet presAssocID="{50467DB2-09B6-4DA3-96F6-FA5976564D15}" presName="sibTrans" presStyleCnt="0"/>
      <dgm:spPr/>
    </dgm:pt>
    <dgm:pt modelId="{EF29B29A-F2C1-4D4C-AD80-D205AC1B1111}" type="pres">
      <dgm:prSet presAssocID="{765AC1E6-AF38-4804-A644-CD47672C453E}" presName="composite" presStyleCnt="0"/>
      <dgm:spPr/>
    </dgm:pt>
    <dgm:pt modelId="{668B5710-E8A4-4E8E-AA1D-44902C134ADB}" type="pres">
      <dgm:prSet presAssocID="{765AC1E6-AF38-4804-A644-CD47672C453E}" presName="ParentText" presStyleLbl="node1" presStyleIdx="2" presStyleCnt="3">
        <dgm:presLayoutVars>
          <dgm:chMax val="1"/>
          <dgm:chPref val="1"/>
          <dgm:bulletEnabled val="1"/>
        </dgm:presLayoutVars>
      </dgm:prSet>
      <dgm:spPr/>
    </dgm:pt>
  </dgm:ptLst>
  <dgm:cxnLst>
    <dgm:cxn modelId="{ED1C8234-F83F-4CEC-8B92-D7BFC545EF22}" srcId="{D13B40C8-D07E-4C0B-80AE-8EB47B1E4048}" destId="{765AC1E6-AF38-4804-A644-CD47672C453E}" srcOrd="2" destOrd="0" parTransId="{8C749FCC-894E-4C45-9B0A-B420F72A692A}" sibTransId="{D8F1933C-9953-4824-8228-99C545B8BF68}"/>
    <dgm:cxn modelId="{3B9CFE39-A426-4E66-98CF-94C82D1B9726}" srcId="{D13B40C8-D07E-4C0B-80AE-8EB47B1E4048}" destId="{987D22AE-D0B4-4F03-98FD-EBA773704A5D}" srcOrd="1" destOrd="0" parTransId="{C10C3DF4-1AE0-434E-9350-043B3E805824}" sibTransId="{50467DB2-09B6-4DA3-96F6-FA5976564D15}"/>
    <dgm:cxn modelId="{F685A978-D543-4521-AD44-0FAF3EEDB2F3}" type="presOf" srcId="{987D22AE-D0B4-4F03-98FD-EBA773704A5D}" destId="{DF2905E1-D46C-4D5F-AA86-ED594FDAED97}" srcOrd="0" destOrd="0" presId="urn:microsoft.com/office/officeart/2005/8/layout/StepDownProcess"/>
    <dgm:cxn modelId="{09CD09B3-3E8C-4582-9D24-53A6BE24F9BB}" type="presOf" srcId="{661AE78B-713A-47FC-B95B-8D4ECA88B771}" destId="{C879F8CE-0499-4D2D-93E7-843790146195}" srcOrd="0" destOrd="0" presId="urn:microsoft.com/office/officeart/2005/8/layout/StepDownProcess"/>
    <dgm:cxn modelId="{002188C6-859C-408F-8894-399249E24686}" srcId="{D13B40C8-D07E-4C0B-80AE-8EB47B1E4048}" destId="{661AE78B-713A-47FC-B95B-8D4ECA88B771}" srcOrd="0" destOrd="0" parTransId="{435CA58E-19C3-4743-9D30-6333E9258CA3}" sibTransId="{E02B42B7-F6A4-4AC9-A8C5-558FDD0B6BD1}"/>
    <dgm:cxn modelId="{5DA63AD7-9B9E-4F1D-BDFE-CD8BB192070D}" type="presOf" srcId="{765AC1E6-AF38-4804-A644-CD47672C453E}" destId="{668B5710-E8A4-4E8E-AA1D-44902C134ADB}" srcOrd="0" destOrd="0" presId="urn:microsoft.com/office/officeart/2005/8/layout/StepDownProcess"/>
    <dgm:cxn modelId="{275D51EA-A454-484D-86BD-A0CC96330FD8}" type="presOf" srcId="{D13B40C8-D07E-4C0B-80AE-8EB47B1E4048}" destId="{4684A33B-AFA7-4120-9822-29B6FE364989}" srcOrd="0" destOrd="0" presId="urn:microsoft.com/office/officeart/2005/8/layout/StepDownProcess"/>
    <dgm:cxn modelId="{6A809F87-04D9-4638-95E3-00FCB056D709}" type="presParOf" srcId="{4684A33B-AFA7-4120-9822-29B6FE364989}" destId="{184B245D-6E34-43C9-B7B8-9B475DED02EB}" srcOrd="0" destOrd="0" presId="urn:microsoft.com/office/officeart/2005/8/layout/StepDownProcess"/>
    <dgm:cxn modelId="{33346030-12C0-4DB3-B4F8-28A79D9E8078}" type="presParOf" srcId="{184B245D-6E34-43C9-B7B8-9B475DED02EB}" destId="{C656A2BF-C4B6-4853-9792-62AF70497DD2}" srcOrd="0" destOrd="0" presId="urn:microsoft.com/office/officeart/2005/8/layout/StepDownProcess"/>
    <dgm:cxn modelId="{004CF529-7031-4986-ACB5-3403CA50C7A0}" type="presParOf" srcId="{184B245D-6E34-43C9-B7B8-9B475DED02EB}" destId="{C879F8CE-0499-4D2D-93E7-843790146195}" srcOrd="1" destOrd="0" presId="urn:microsoft.com/office/officeart/2005/8/layout/StepDownProcess"/>
    <dgm:cxn modelId="{C8289EFC-7CB1-4847-AE4C-AD23A06144DD}" type="presParOf" srcId="{184B245D-6E34-43C9-B7B8-9B475DED02EB}" destId="{67BCF1E0-A127-4CD1-9B07-153D1BBC0904}" srcOrd="2" destOrd="0" presId="urn:microsoft.com/office/officeart/2005/8/layout/StepDownProcess"/>
    <dgm:cxn modelId="{E15B43E7-8FCB-4F03-83A0-1FCFC7B5A27F}" type="presParOf" srcId="{4684A33B-AFA7-4120-9822-29B6FE364989}" destId="{2401A58E-B67A-43EE-A3A0-59249B9C46C8}" srcOrd="1" destOrd="0" presId="urn:microsoft.com/office/officeart/2005/8/layout/StepDownProcess"/>
    <dgm:cxn modelId="{6D25A5AD-64F0-4976-9C70-36BA7811B9F2}" type="presParOf" srcId="{4684A33B-AFA7-4120-9822-29B6FE364989}" destId="{071F0D21-B2CD-40D8-99EC-D7D9329E127E}" srcOrd="2" destOrd="0" presId="urn:microsoft.com/office/officeart/2005/8/layout/StepDownProcess"/>
    <dgm:cxn modelId="{77DD354D-E3AE-41A9-91B6-809D346A6986}" type="presParOf" srcId="{071F0D21-B2CD-40D8-99EC-D7D9329E127E}" destId="{24CA3135-996D-4F29-AB7C-F83D828B19DE}" srcOrd="0" destOrd="0" presId="urn:microsoft.com/office/officeart/2005/8/layout/StepDownProcess"/>
    <dgm:cxn modelId="{43E32FE5-86EE-4E59-B695-E6C1DFE72C38}" type="presParOf" srcId="{071F0D21-B2CD-40D8-99EC-D7D9329E127E}" destId="{DF2905E1-D46C-4D5F-AA86-ED594FDAED97}" srcOrd="1" destOrd="0" presId="urn:microsoft.com/office/officeart/2005/8/layout/StepDownProcess"/>
    <dgm:cxn modelId="{5EC78F76-FA6A-44DC-9CE0-2DCE02819F46}" type="presParOf" srcId="{071F0D21-B2CD-40D8-99EC-D7D9329E127E}" destId="{D882CFA2-49AD-4336-8535-8C2774BCB311}" srcOrd="2" destOrd="0" presId="urn:microsoft.com/office/officeart/2005/8/layout/StepDownProcess"/>
    <dgm:cxn modelId="{41891D48-9E2C-4B34-B43B-B1C1B95457C6}" type="presParOf" srcId="{4684A33B-AFA7-4120-9822-29B6FE364989}" destId="{44B6763F-001E-49C8-930B-59E067720C5F}" srcOrd="3" destOrd="0" presId="urn:microsoft.com/office/officeart/2005/8/layout/StepDownProcess"/>
    <dgm:cxn modelId="{B6E3C26E-4C37-413D-AE6E-78D0D4710FCA}" type="presParOf" srcId="{4684A33B-AFA7-4120-9822-29B6FE364989}" destId="{EF29B29A-F2C1-4D4C-AD80-D205AC1B1111}" srcOrd="4" destOrd="0" presId="urn:microsoft.com/office/officeart/2005/8/layout/StepDownProcess"/>
    <dgm:cxn modelId="{AFE4B0E3-3A59-48D9-9DF0-455EC92BC151}" type="presParOf" srcId="{EF29B29A-F2C1-4D4C-AD80-D205AC1B1111}" destId="{668B5710-E8A4-4E8E-AA1D-44902C134AD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6A2BF-C4B6-4853-9792-62AF70497DD2}">
      <dsp:nvSpPr>
        <dsp:cNvPr id="0" name=""/>
        <dsp:cNvSpPr/>
      </dsp:nvSpPr>
      <dsp:spPr>
        <a:xfrm rot="5400000">
          <a:off x="1429359" y="1017319"/>
          <a:ext cx="899730" cy="10243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9F8CE-0499-4D2D-93E7-843790146195}">
      <dsp:nvSpPr>
        <dsp:cNvPr id="0" name=""/>
        <dsp:cNvSpPr/>
      </dsp:nvSpPr>
      <dsp:spPr>
        <a:xfrm>
          <a:off x="1190985" y="19949"/>
          <a:ext cx="1514617" cy="10601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Antibiotic Exposure</a:t>
          </a:r>
        </a:p>
      </dsp:txBody>
      <dsp:txXfrm>
        <a:off x="1242748" y="71712"/>
        <a:ext cx="1411091" cy="956656"/>
      </dsp:txXfrm>
    </dsp:sp>
    <dsp:sp modelId="{67BCF1E0-A127-4CD1-9B07-153D1BBC0904}">
      <dsp:nvSpPr>
        <dsp:cNvPr id="0" name=""/>
        <dsp:cNvSpPr/>
      </dsp:nvSpPr>
      <dsp:spPr>
        <a:xfrm>
          <a:off x="2705602" y="121061"/>
          <a:ext cx="1101588" cy="856886"/>
        </a:xfrm>
        <a:prstGeom prst="rect">
          <a:avLst/>
        </a:prstGeom>
        <a:noFill/>
        <a:ln>
          <a:noFill/>
        </a:ln>
        <a:effectLst/>
      </dsp:spPr>
      <dsp:style>
        <a:lnRef idx="0">
          <a:scrgbClr r="0" g="0" b="0"/>
        </a:lnRef>
        <a:fillRef idx="0">
          <a:scrgbClr r="0" g="0" b="0"/>
        </a:fillRef>
        <a:effectRef idx="0">
          <a:scrgbClr r="0" g="0" b="0"/>
        </a:effectRef>
        <a:fontRef idx="minor"/>
      </dsp:style>
    </dsp:sp>
    <dsp:sp modelId="{24CA3135-996D-4F29-AB7C-F83D828B19DE}">
      <dsp:nvSpPr>
        <dsp:cNvPr id="0" name=""/>
        <dsp:cNvSpPr/>
      </dsp:nvSpPr>
      <dsp:spPr>
        <a:xfrm rot="5400000">
          <a:off x="2685137" y="2208254"/>
          <a:ext cx="899730" cy="102431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905E1-D46C-4D5F-AA86-ED594FDAED97}">
      <dsp:nvSpPr>
        <dsp:cNvPr id="0" name=""/>
        <dsp:cNvSpPr/>
      </dsp:nvSpPr>
      <dsp:spPr>
        <a:xfrm>
          <a:off x="2446763" y="1210884"/>
          <a:ext cx="1514617" cy="10601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Infection or colonization with resistant pathogens</a:t>
          </a:r>
        </a:p>
      </dsp:txBody>
      <dsp:txXfrm>
        <a:off x="2498526" y="1262647"/>
        <a:ext cx="1411091" cy="956656"/>
      </dsp:txXfrm>
    </dsp:sp>
    <dsp:sp modelId="{D882CFA2-49AD-4336-8535-8C2774BCB311}">
      <dsp:nvSpPr>
        <dsp:cNvPr id="0" name=""/>
        <dsp:cNvSpPr/>
      </dsp:nvSpPr>
      <dsp:spPr>
        <a:xfrm>
          <a:off x="3961381" y="1311997"/>
          <a:ext cx="1101588" cy="856886"/>
        </a:xfrm>
        <a:prstGeom prst="rect">
          <a:avLst/>
        </a:prstGeom>
        <a:noFill/>
        <a:ln>
          <a:noFill/>
        </a:ln>
        <a:effectLst/>
      </dsp:spPr>
      <dsp:style>
        <a:lnRef idx="0">
          <a:scrgbClr r="0" g="0" b="0"/>
        </a:lnRef>
        <a:fillRef idx="0">
          <a:scrgbClr r="0" g="0" b="0"/>
        </a:fillRef>
        <a:effectRef idx="0">
          <a:scrgbClr r="0" g="0" b="0"/>
        </a:effectRef>
        <a:fontRef idx="minor"/>
      </dsp:style>
    </dsp:sp>
    <dsp:sp modelId="{668B5710-E8A4-4E8E-AA1D-44902C134ADB}">
      <dsp:nvSpPr>
        <dsp:cNvPr id="0" name=""/>
        <dsp:cNvSpPr/>
      </dsp:nvSpPr>
      <dsp:spPr>
        <a:xfrm>
          <a:off x="3702542" y="2401819"/>
          <a:ext cx="1514617" cy="10601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Worse outcomes</a:t>
          </a:r>
        </a:p>
      </dsp:txBody>
      <dsp:txXfrm>
        <a:off x="3754305" y="2453582"/>
        <a:ext cx="1411091" cy="95665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D7AC0-A09A-4142-B0D3-D7E1C5293B2F}" type="datetimeFigureOut">
              <a:rPr lang="en-US" smtClean="0"/>
              <a:t>11/22/2021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AABF47-A4B1-DE40-8147-1BDCC4DBE3E4}" type="slidenum">
              <a:rPr lang="en-US" smtClean="0"/>
              <a:t>‹#›</a:t>
            </a:fld>
            <a:endParaRPr lang="en-US"/>
          </a:p>
        </p:txBody>
      </p:sp>
    </p:spTree>
    <p:extLst>
      <p:ext uri="{BB962C8B-B14F-4D97-AF65-F5344CB8AC3E}">
        <p14:creationId xmlns:p14="http://schemas.microsoft.com/office/powerpoint/2010/main" val="1577907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6365F-0415-6D48-9A2A-CA8699E0C7F7}" type="datetimeFigureOut">
              <a:rPr lang="en-US" smtClean="0"/>
              <a:t>11/22/2021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ECDA9-114F-0845-8D16-1C67312E039E}" type="slidenum">
              <a:rPr lang="en-US" smtClean="0"/>
              <a:t>‹#›</a:t>
            </a:fld>
            <a:endParaRPr lang="en-US"/>
          </a:p>
        </p:txBody>
      </p:sp>
    </p:spTree>
    <p:extLst>
      <p:ext uri="{BB962C8B-B14F-4D97-AF65-F5344CB8AC3E}">
        <p14:creationId xmlns:p14="http://schemas.microsoft.com/office/powerpoint/2010/main" val="3857541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antibiotic-use/core-elements/pdfs/core-elements-antibiotic-stewardship-appendix-a-508.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antibiotic-use/core-elements/pdfs/core-elements-antibiotic-stewardship-appendix-a-508.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antibiotic-use/core-elements/pdfs/core-elements-antibiotic-stewardship-appendix-a-508.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antibiotic-use/core-elements/pdfs/core-elements-antibiotic-stewardship-appendix-a-508.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health.state.mn.us/communities/onehealthabx/event/ltcwebinar1.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ambridge.org/core/journals/infection-control-and-hospital-epidemiology/article/there-is-no-one-to-pick-up-the-pieces-sustainability-of-antibiotic-stewardship-programs-in-nursing-homes/0DEBCCA57A5A7CC158D0C4BDBFEA0A50/share/31b57085bbc03cf5fc69e58e1d709f1356ecb2ed"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dex.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sixeighteen/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3</a:t>
            </a:fld>
            <a:endParaRPr lang="en-US"/>
          </a:p>
        </p:txBody>
      </p:sp>
    </p:spTree>
    <p:extLst>
      <p:ext uri="{BB962C8B-B14F-4D97-AF65-F5344CB8AC3E}">
        <p14:creationId xmlns:p14="http://schemas.microsoft.com/office/powerpoint/2010/main" val="48829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https://www.cdc.gov/longtermcare/prevention/antibiotic-stewardship.html</a:t>
            </a:r>
          </a:p>
          <a:p>
            <a:r>
              <a:rPr lang="en-US" sz="1800" b="0" i="0" u="none" strike="noStrike" baseline="0" dirty="0">
                <a:solidFill>
                  <a:srgbClr val="000000"/>
                </a:solidFill>
                <a:latin typeface="HelveticaNeueLT Std Cn"/>
              </a:rPr>
              <a:t> *incorrectly = prescribing the wrong drug, dose, duration or reason </a:t>
            </a:r>
          </a:p>
          <a:p>
            <a:r>
              <a:rPr lang="en-US" sz="1800" b="0" i="0" u="none" strike="noStrike" baseline="0" dirty="0">
                <a:solidFill>
                  <a:srgbClr val="000000"/>
                </a:solidFill>
                <a:latin typeface="HelveticaNeueLT Std Cn"/>
              </a:rPr>
              <a:t>1 AHCA Quality Report 2013. </a:t>
            </a:r>
          </a:p>
          <a:p>
            <a:r>
              <a:rPr lang="en-US" sz="1800" b="0" i="0" u="none" strike="noStrike" baseline="0" dirty="0">
                <a:solidFill>
                  <a:srgbClr val="000000"/>
                </a:solidFill>
                <a:latin typeface="HelveticaNeueLT Std Cn"/>
              </a:rPr>
              <a:t>2 Lim CJ, Kong DCM, Stuart RL. Reducing inappropriate antibiotic prescribing in the residential care setting: current perspectives. Clin </a:t>
            </a:r>
            <a:r>
              <a:rPr lang="en-US" sz="1800" b="0" i="0" u="none" strike="noStrike" baseline="0" dirty="0" err="1">
                <a:solidFill>
                  <a:srgbClr val="000000"/>
                </a:solidFill>
                <a:latin typeface="HelveticaNeueLT Std Cn"/>
              </a:rPr>
              <a:t>Interven</a:t>
            </a:r>
            <a:r>
              <a:rPr lang="en-US" sz="1800" b="0" i="0" u="none" strike="noStrike" baseline="0" dirty="0">
                <a:solidFill>
                  <a:srgbClr val="000000"/>
                </a:solidFill>
                <a:latin typeface="HelveticaNeueLT Std Cn"/>
              </a:rPr>
              <a:t> Aging. 2014; 9: 165-177. </a:t>
            </a:r>
          </a:p>
          <a:p>
            <a:r>
              <a:rPr lang="en-US" sz="1800" b="0" i="0" u="none" strike="noStrike" baseline="0" dirty="0">
                <a:solidFill>
                  <a:srgbClr val="000000"/>
                </a:solidFill>
                <a:latin typeface="HelveticaNeueLT Std Cn"/>
              </a:rPr>
              <a:t>3 Nicolle LE, Bentley D, Garibaldi R, et al. Antimicrobial use in long-term care facilities. Infect Control Hosp Epidemiol 2000; 21:537–45.</a:t>
            </a:r>
            <a:endParaRPr lang="en-US" dirty="0"/>
          </a:p>
          <a:p>
            <a:r>
              <a:rPr lang="en-US" dirty="0"/>
              <a:t>Daneman N, et al. </a:t>
            </a:r>
            <a:r>
              <a:rPr lang="en-US" i="1" dirty="0"/>
              <a:t>JAMA </a:t>
            </a:r>
            <a:r>
              <a:rPr lang="en-US" i="1" dirty="0" err="1"/>
              <a:t>IntMed</a:t>
            </a:r>
            <a:r>
              <a:rPr lang="en-US" i="1" dirty="0"/>
              <a:t> </a:t>
            </a:r>
            <a:r>
              <a:rPr lang="en-US" i="0" dirty="0"/>
              <a:t>2012;173:673-82.</a:t>
            </a:r>
          </a:p>
          <a:p>
            <a:r>
              <a:rPr lang="en-US" i="0" dirty="0"/>
              <a:t>Benoit et al. JAGS 2008;56:2039-44.</a:t>
            </a:r>
            <a:endParaRPr lang="en-US" dirty="0"/>
          </a:p>
          <a:p>
            <a:endParaRPr lang="en-US" dirty="0"/>
          </a:p>
          <a:p>
            <a:r>
              <a:rPr lang="en-US" dirty="0"/>
              <a:t>Antibiotics are among the most frequently prescribed medications in nursing homes, with up to 70% of residents in a nursing home receiving one or more courses of systemic antibiotics when followed over a year.</a:t>
            </a:r>
          </a:p>
          <a:p>
            <a:r>
              <a:rPr lang="en-US" dirty="0"/>
              <a:t>Similar to the findings in hospitals, studies have shown that 40–75% of antibiotics prescribed in nursing homes may be unnecessary or inappropriate.</a:t>
            </a:r>
          </a:p>
          <a:p>
            <a:endParaRPr lang="en-US" dirty="0"/>
          </a:p>
          <a:p>
            <a:pPr algn="l"/>
            <a:r>
              <a:rPr lang="en-US" sz="1800" b="0" i="0" u="none" strike="noStrike" baseline="0" dirty="0">
                <a:solidFill>
                  <a:srgbClr val="000000"/>
                </a:solidFill>
                <a:latin typeface="AGaramondPro-Regular"/>
              </a:rPr>
              <a:t>Centers for Disease Control and Prevention. Antibiotic Use in Nursing</a:t>
            </a:r>
          </a:p>
          <a:p>
            <a:pPr algn="l"/>
            <a:r>
              <a:rPr lang="en-US" sz="1800" b="0" i="0" u="none" strike="noStrike" baseline="0" dirty="0">
                <a:solidFill>
                  <a:srgbClr val="000000"/>
                </a:solidFill>
                <a:latin typeface="AGaramondPro-Regular"/>
              </a:rPr>
              <a:t>Homes. Nov 5, 2013. Accessed May 27, 2016. </a:t>
            </a:r>
            <a:r>
              <a:rPr lang="en-US" sz="1800" b="0" i="0" u="none" strike="noStrike" baseline="0" dirty="0">
                <a:solidFill>
                  <a:srgbClr val="215E9F"/>
                </a:solidFill>
                <a:latin typeface="AGaramondPro-Regular"/>
              </a:rPr>
              <a:t>http://www.cdc.gov/</a:t>
            </a:r>
          </a:p>
          <a:p>
            <a:pPr algn="l"/>
            <a:r>
              <a:rPr lang="en-US" sz="1800" b="0" i="0" u="none" strike="noStrike" baseline="0" dirty="0" err="1">
                <a:solidFill>
                  <a:srgbClr val="215E9F"/>
                </a:solidFill>
                <a:latin typeface="AGaramondPro-Regular"/>
              </a:rPr>
              <a:t>getsmart</a:t>
            </a:r>
            <a:r>
              <a:rPr lang="en-US" sz="1800" b="0" i="0" u="none" strike="noStrike" baseline="0" dirty="0">
                <a:solidFill>
                  <a:srgbClr val="215E9F"/>
                </a:solidFill>
                <a:latin typeface="AGaramondPro-Regular"/>
              </a:rPr>
              <a:t>/healthcare/learn-from-others/factsheets/nursing-homes.html</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12</a:t>
            </a:fld>
            <a:endParaRPr lang="en-US"/>
          </a:p>
        </p:txBody>
      </p:sp>
    </p:spTree>
    <p:extLst>
      <p:ext uri="{BB962C8B-B14F-4D97-AF65-F5344CB8AC3E}">
        <p14:creationId xmlns:p14="http://schemas.microsoft.com/office/powerpoint/2010/main" val="268547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Residents have co-morbidities, functional impairments, frail, age</a:t>
            </a:r>
            <a:r>
              <a:rPr lang="en-US" sz="1200" dirty="0">
                <a:latin typeface="Calibri" pitchFamily="34" charset="0"/>
                <a:sym typeface="Wingdings" panose="05000000000000000000" pitchFamily="2" charset="2"/>
              </a:rPr>
              <a:t> pathologic alterations in immune system, invasive devices</a:t>
            </a:r>
            <a:endParaRPr lang="en-US" sz="1200" dirty="0">
              <a:latin typeface="Calibri" pitchFamily="34" charset="0"/>
            </a:endParaRPr>
          </a:p>
          <a:p>
            <a:endParaRPr lang="en-US" dirty="0"/>
          </a:p>
          <a:p>
            <a:pPr algn="l"/>
            <a:r>
              <a:rPr lang="en-US" sz="1800" b="0" i="0" u="none" strike="noStrike" baseline="0" dirty="0">
                <a:solidFill>
                  <a:srgbClr val="000000"/>
                </a:solidFill>
                <a:latin typeface="AdvOT863180fb"/>
              </a:rPr>
              <a:t>Elderly people living in nursing homes and residential care facilities</a:t>
            </a:r>
          </a:p>
          <a:p>
            <a:pPr algn="l"/>
            <a:r>
              <a:rPr lang="en-US" sz="1800" b="0" i="0" u="none" strike="noStrike" baseline="0" dirty="0">
                <a:solidFill>
                  <a:srgbClr val="000000"/>
                </a:solidFill>
                <a:latin typeface="AdvOT863180fb"/>
              </a:rPr>
              <a:t>are at increased risk of acquiring infectious diseases. This is</a:t>
            </a:r>
          </a:p>
          <a:p>
            <a:pPr algn="l"/>
            <a:r>
              <a:rPr lang="en-US" sz="1800" b="0" i="0" u="none" strike="noStrike" baseline="0" dirty="0">
                <a:solidFill>
                  <a:srgbClr val="000000"/>
                </a:solidFill>
                <a:latin typeface="AdvOT863180fb"/>
              </a:rPr>
              <a:t>because of several age-related factors, such as pathologic alterations</a:t>
            </a:r>
          </a:p>
          <a:p>
            <a:pPr algn="l"/>
            <a:r>
              <a:rPr lang="en-US" sz="1800" b="0" i="0" u="none" strike="noStrike" baseline="0" dirty="0">
                <a:solidFill>
                  <a:srgbClr val="000000"/>
                </a:solidFill>
                <a:latin typeface="AdvOT863180fb"/>
              </a:rPr>
              <a:t>to the immune system, functional disability, the presence of chronic</a:t>
            </a:r>
          </a:p>
          <a:p>
            <a:pPr algn="l"/>
            <a:r>
              <a:rPr lang="en-US" sz="1800" b="0" i="0" u="none" strike="noStrike" baseline="0" dirty="0">
                <a:solidFill>
                  <a:srgbClr val="000000"/>
                </a:solidFill>
                <a:latin typeface="AdvOT863180fb"/>
              </a:rPr>
              <a:t>diseases, and the use of invasive devices, such as urinary catheters</a:t>
            </a:r>
          </a:p>
          <a:p>
            <a:pPr algn="l"/>
            <a:r>
              <a:rPr lang="en-US" sz="1800" b="0" i="0" u="none" strike="noStrike" baseline="0" dirty="0">
                <a:solidFill>
                  <a:srgbClr val="000000"/>
                </a:solidFill>
                <a:latin typeface="AdvOT863180fb"/>
              </a:rPr>
              <a:t>and feeding tubes.</a:t>
            </a:r>
            <a:r>
              <a:rPr lang="en-US" sz="1800" b="0" i="0" u="none" strike="noStrike" baseline="0" dirty="0">
                <a:solidFill>
                  <a:srgbClr val="000066"/>
                </a:solidFill>
                <a:latin typeface="AdvOT863180fb"/>
              </a:rPr>
              <a:t>1</a:t>
            </a:r>
            <a:r>
              <a:rPr lang="en-US" sz="1800" b="0" i="0" u="none" strike="noStrike" baseline="0" dirty="0">
                <a:solidFill>
                  <a:srgbClr val="000066"/>
                </a:solidFill>
                <a:latin typeface="AdvPS44A44B"/>
              </a:rPr>
              <a:t>e</a:t>
            </a:r>
            <a:r>
              <a:rPr lang="en-US" sz="1800" b="0" i="0" u="none" strike="noStrike" baseline="0" dirty="0">
                <a:solidFill>
                  <a:srgbClr val="000066"/>
                </a:solidFill>
                <a:latin typeface="AdvOT863180fb"/>
              </a:rPr>
              <a:t>3 </a:t>
            </a:r>
            <a:r>
              <a:rPr lang="en-US" sz="1800" b="0" i="0" u="none" strike="noStrike" baseline="0" dirty="0">
                <a:solidFill>
                  <a:srgbClr val="000000"/>
                </a:solidFill>
                <a:latin typeface="AdvOT863180fb"/>
              </a:rPr>
              <a:t>In addition, several facility-related factors</a:t>
            </a:r>
          </a:p>
          <a:p>
            <a:pPr algn="l"/>
            <a:r>
              <a:rPr lang="en-US" sz="1800" b="0" i="0" u="none" strike="noStrike" baseline="0" dirty="0">
                <a:solidFill>
                  <a:srgbClr val="000000"/>
                </a:solidFill>
                <a:latin typeface="AdvOT863180fb"/>
              </a:rPr>
              <a:t>increase the risk of spread of infectious diseases, such as residents</a:t>
            </a:r>
          </a:p>
          <a:p>
            <a:pPr algn="l"/>
            <a:r>
              <a:rPr lang="en-US" sz="1800" b="0" i="0" u="none" strike="noStrike" baseline="0" dirty="0">
                <a:solidFill>
                  <a:srgbClr val="000000"/>
                </a:solidFill>
                <a:latin typeface="AdvOT863180fb"/>
              </a:rPr>
              <a:t>living in close proximity and participating in social activities, and</a:t>
            </a:r>
          </a:p>
          <a:p>
            <a:pPr algn="l"/>
            <a:r>
              <a:rPr lang="en-US" sz="1800" b="0" i="0" u="none" strike="noStrike" baseline="0" dirty="0">
                <a:solidFill>
                  <a:srgbClr val="000000"/>
                </a:solidFill>
                <a:latin typeface="AdvOT863180fb"/>
              </a:rPr>
              <a:t>serial close contact of dependent residents with staff and medical</a:t>
            </a:r>
          </a:p>
          <a:p>
            <a:pPr algn="l"/>
            <a:r>
              <a:rPr lang="en-US" sz="1800" b="0" i="0" u="none" strike="noStrike" baseline="0" dirty="0">
                <a:solidFill>
                  <a:srgbClr val="000000"/>
                </a:solidFill>
                <a:latin typeface="AdvOT863180fb"/>
              </a:rPr>
              <a:t>equipment.</a:t>
            </a:r>
            <a:r>
              <a:rPr lang="en-US" sz="1800" b="0" i="0" u="none" strike="noStrike" baseline="0" dirty="0">
                <a:solidFill>
                  <a:srgbClr val="000066"/>
                </a:solidFill>
                <a:latin typeface="AdvOT863180fb"/>
              </a:rPr>
              <a:t>1,3 </a:t>
            </a:r>
            <a:r>
              <a:rPr lang="en-US" sz="1800" b="0" i="0" u="none" strike="noStrike" baseline="0" dirty="0">
                <a:solidFill>
                  <a:srgbClr val="000000"/>
                </a:solidFill>
                <a:latin typeface="AdvOT863180fb"/>
              </a:rPr>
              <a:t>Because of the presence of these biological and environmental</a:t>
            </a:r>
          </a:p>
          <a:p>
            <a:pPr algn="l"/>
            <a:r>
              <a:rPr lang="en-US" sz="1800" b="0" i="0" u="none" strike="noStrike" baseline="0" dirty="0">
                <a:solidFill>
                  <a:srgbClr val="000000"/>
                </a:solidFill>
                <a:latin typeface="AdvOT863180fb"/>
              </a:rPr>
              <a:t>factors, infectious diseases commonly occur in nursing</a:t>
            </a:r>
          </a:p>
          <a:p>
            <a:pPr algn="l"/>
            <a:r>
              <a:rPr lang="en-US" sz="1800" b="0" i="0" u="none" strike="noStrike" baseline="0" dirty="0">
                <a:solidFill>
                  <a:srgbClr val="000000"/>
                </a:solidFill>
                <a:latin typeface="AdvOT863180fb"/>
              </a:rPr>
              <a:t>homes and residential care facilities</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13</a:t>
            </a:fld>
            <a:endParaRPr lang="en-US"/>
          </a:p>
        </p:txBody>
      </p:sp>
    </p:spTree>
    <p:extLst>
      <p:ext uri="{BB962C8B-B14F-4D97-AF65-F5344CB8AC3E}">
        <p14:creationId xmlns:p14="http://schemas.microsoft.com/office/powerpoint/2010/main" val="69415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Harms from antibiotic overuse are significant for the frail and older adults receiving care in nursing homes. These harms include risk of serious diarrheal infections from </a:t>
            </a:r>
            <a:r>
              <a:rPr lang="en-US" i="1" dirty="0"/>
              <a:t>Clostridium difficile</a:t>
            </a:r>
            <a:r>
              <a:rPr lang="en-US" dirty="0"/>
              <a:t>, increased adverse drug events and drug interactions, and colonization and/or infection with antibiotic-resistant organisms.</a:t>
            </a:r>
          </a:p>
          <a:p>
            <a:endParaRPr lang="en-US" dirty="0"/>
          </a:p>
          <a:p>
            <a:r>
              <a:rPr lang="en-US" dirty="0"/>
              <a:t>Loeb MB, et al. </a:t>
            </a:r>
            <a:r>
              <a:rPr lang="en-US" i="1" dirty="0"/>
              <a:t>Am J Epidemiol </a:t>
            </a:r>
            <a:r>
              <a:rPr lang="en-US" dirty="0"/>
              <a:t>2003;157:40–47. TMP/SMX and fluoroquinolones, which accounted for over one third of all antibiotics prescribed in this study, were found to be independent risk factors for TMP/SMX and fluoroquinolone resistance in Enterobacteriaceae and P. aeruginosa, respectively. These findings are important, since Enterobacteriaceae cause the vast majority of urinary tract infections in residents of long-term care facilities</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14</a:t>
            </a:fld>
            <a:endParaRPr lang="en-US"/>
          </a:p>
        </p:txBody>
      </p:sp>
    </p:spTree>
    <p:extLst>
      <p:ext uri="{BB962C8B-B14F-4D97-AF65-F5344CB8AC3E}">
        <p14:creationId xmlns:p14="http://schemas.microsoft.com/office/powerpoint/2010/main" val="412548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Harms from antibiotic overuse are significant for the frail and older adults receiving care in nursing homes. These harms include risk of serious diarrheal infections from </a:t>
            </a:r>
            <a:r>
              <a:rPr lang="en-US" i="1" dirty="0"/>
              <a:t>Clostridium difficile</a:t>
            </a:r>
            <a:r>
              <a:rPr lang="en-US" dirty="0"/>
              <a:t>, increased adverse drug events and drug interactions, and colonization and/or infection with antibiotic-resistant organisms.</a:t>
            </a:r>
          </a:p>
          <a:p>
            <a:endParaRPr lang="en-US" dirty="0"/>
          </a:p>
          <a:p>
            <a:r>
              <a:rPr lang="en-US" dirty="0"/>
              <a:t>Case-control study of ADE among residents in 18 nursing homes. For each ADE they randomly selected a control from same nursing home. Abx were associated with a greater risk of having ADE than antipsychotics and antidepressants.</a:t>
            </a:r>
          </a:p>
          <a:p>
            <a:r>
              <a:rPr lang="en-US" dirty="0"/>
              <a:t>Field TS, et al. </a:t>
            </a:r>
            <a:r>
              <a:rPr lang="en-US" i="1" dirty="0"/>
              <a:t>Arch Intern Med </a:t>
            </a:r>
            <a:r>
              <a:rPr lang="en-US" i="0" dirty="0"/>
              <a:t>2001;161:1629-34.</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15</a:t>
            </a:fld>
            <a:endParaRPr lang="en-US"/>
          </a:p>
        </p:txBody>
      </p:sp>
    </p:spTree>
    <p:extLst>
      <p:ext uri="{BB962C8B-B14F-4D97-AF65-F5344CB8AC3E}">
        <p14:creationId xmlns:p14="http://schemas.microsoft.com/office/powerpoint/2010/main" val="417856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Harms from antibiotic overuse are significant for the frail and older adults receiving care in nursing homes. These harms include risk of serious diarrheal infections from </a:t>
            </a:r>
            <a:r>
              <a:rPr lang="en-US" i="1" dirty="0"/>
              <a:t>Clostridium difficile</a:t>
            </a:r>
            <a:r>
              <a:rPr lang="en-US" dirty="0"/>
              <a:t>, increased adverse drug events and drug interactions, and colonization and/or infection with antibiotic-resistant organisms.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t>Simore</a:t>
            </a:r>
            <a:r>
              <a:rPr lang="en-US" sz="1200" dirty="0"/>
              <a:t> AE. </a:t>
            </a:r>
            <a:r>
              <a:rPr lang="en-US" sz="1200" i="1" dirty="0"/>
              <a:t>N </a:t>
            </a:r>
            <a:r>
              <a:rPr lang="en-US" sz="1200" i="1" dirty="0" err="1"/>
              <a:t>Eng</a:t>
            </a:r>
            <a:r>
              <a:rPr lang="en-US" sz="1200" i="1" dirty="0"/>
              <a:t> J Med </a:t>
            </a:r>
            <a:r>
              <a:rPr lang="en-US" sz="1200" dirty="0"/>
              <a:t>2010; 58:1556</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16</a:t>
            </a:fld>
            <a:endParaRPr lang="en-US"/>
          </a:p>
        </p:txBody>
      </p:sp>
    </p:spTree>
    <p:extLst>
      <p:ext uri="{BB962C8B-B14F-4D97-AF65-F5344CB8AC3E}">
        <p14:creationId xmlns:p14="http://schemas.microsoft.com/office/powerpoint/2010/main" val="33023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 exposure a key risk</a:t>
            </a:r>
            <a:r>
              <a:rPr lang="en-US" baseline="0" dirty="0"/>
              <a:t> factor – 76% of residents with CDI exposed to antibiotics</a:t>
            </a:r>
          </a:p>
          <a:p>
            <a:r>
              <a:rPr lang="en-US" baseline="0" dirty="0"/>
              <a:t>In </a:t>
            </a:r>
            <a:r>
              <a:rPr lang="en-US" baseline="0" dirty="0" err="1"/>
              <a:t>smmary</a:t>
            </a:r>
            <a:r>
              <a:rPr lang="en-US" baseline="0" dirty="0"/>
              <a:t>, because of the worsening antibiotic resistance and </a:t>
            </a:r>
            <a:r>
              <a:rPr lang="en-US" baseline="0" dirty="0" err="1"/>
              <a:t>Cdiff</a:t>
            </a:r>
            <a:r>
              <a:rPr lang="en-US" baseline="0" dirty="0"/>
              <a:t> epidemics, optimizing antibiotic use in NHs is essential </a:t>
            </a:r>
            <a:endParaRPr lang="en-US" dirty="0"/>
          </a:p>
        </p:txBody>
      </p:sp>
      <p:sp>
        <p:nvSpPr>
          <p:cNvPr id="4" name="Slide Number Placeholder 3"/>
          <p:cNvSpPr>
            <a:spLocks noGrp="1"/>
          </p:cNvSpPr>
          <p:nvPr>
            <p:ph type="sldNum" sz="quarter" idx="10"/>
          </p:nvPr>
        </p:nvSpPr>
        <p:spPr/>
        <p:txBody>
          <a:bodyPr/>
          <a:lstStyle/>
          <a:p>
            <a:pPr>
              <a:defRPr/>
            </a:pPr>
            <a:fld id="{5B8ED0D9-8AD2-4AC7-AE0B-5E1779D2A9C9}" type="slidenum">
              <a:rPr lang="en-US" smtClean="0"/>
              <a:pPr>
                <a:defRPr/>
              </a:pPr>
              <a:t>17</a:t>
            </a:fld>
            <a:endParaRPr lang="en-US" dirty="0"/>
          </a:p>
        </p:txBody>
      </p:sp>
    </p:spTree>
    <p:extLst>
      <p:ext uri="{BB962C8B-B14F-4D97-AF65-F5344CB8AC3E}">
        <p14:creationId xmlns:p14="http://schemas.microsoft.com/office/powerpoint/2010/main" val="41582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18</a:t>
            </a:fld>
            <a:endParaRPr lang="en-US"/>
          </a:p>
        </p:txBody>
      </p:sp>
    </p:spTree>
    <p:extLst>
      <p:ext uri="{BB962C8B-B14F-4D97-AF65-F5344CB8AC3E}">
        <p14:creationId xmlns:p14="http://schemas.microsoft.com/office/powerpoint/2010/main" val="342170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 stewardship refers to a set of commitments and actions designed to “optimize the treatment of infections while reducing the adverse events associated with antibiotic use.” The Centers for Disease Control and Prevention (CDC) recommends that all acute care hospitals implement an antibiotic stewardship program (ASP) and outlined the seven Core elements which are necessary for implementing successful ASPs. CDC also recommends that all nursing homes take steps to improve antibiotic prescribing practices and reduce inappropriate use.</a:t>
            </a:r>
          </a:p>
        </p:txBody>
      </p:sp>
      <p:sp>
        <p:nvSpPr>
          <p:cNvPr id="4" name="Slide Number Placeholder 3"/>
          <p:cNvSpPr>
            <a:spLocks noGrp="1"/>
          </p:cNvSpPr>
          <p:nvPr>
            <p:ph type="sldNum" sz="quarter" idx="5"/>
          </p:nvPr>
        </p:nvSpPr>
        <p:spPr/>
        <p:txBody>
          <a:bodyPr/>
          <a:lstStyle/>
          <a:p>
            <a:fld id="{427ECDA9-114F-0845-8D16-1C67312E039E}" type="slidenum">
              <a:rPr lang="en-US" smtClean="0"/>
              <a:t>19</a:t>
            </a:fld>
            <a:endParaRPr lang="en-US"/>
          </a:p>
        </p:txBody>
      </p:sp>
    </p:spTree>
    <p:extLst>
      <p:ext uri="{BB962C8B-B14F-4D97-AF65-F5344CB8AC3E}">
        <p14:creationId xmlns:p14="http://schemas.microsoft.com/office/powerpoint/2010/main" val="276614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US" altLang="en-US" dirty="0"/>
              <a:t>It can’t be a siloed effort with focus</a:t>
            </a:r>
            <a:r>
              <a:rPr lang="en-US" altLang="en-US" baseline="0" dirty="0"/>
              <a:t> only on the inpatient or outpatient setting</a:t>
            </a:r>
            <a:r>
              <a:rPr lang="en-US" altLang="en-US" dirty="0"/>
              <a:t>. Antibiotics need to be used appropriately everywhere. </a:t>
            </a:r>
          </a:p>
          <a:p>
            <a:pPr marL="0" indent="0" eaLnBrk="1" hangingPunct="1">
              <a:buNone/>
            </a:pPr>
            <a:r>
              <a:rPr lang="en-US" altLang="en-US" dirty="0"/>
              <a:t>Even if you</a:t>
            </a:r>
            <a:r>
              <a:rPr lang="en-US" altLang="en-US" baseline="0" dirty="0"/>
              <a:t> achieve perfect antibiotic use within the walls of your hospital, if the clinic down the street prescribes 10 days of </a:t>
            </a:r>
            <a:r>
              <a:rPr lang="en-US" altLang="en-US" baseline="0" dirty="0" err="1"/>
              <a:t>amox-clav</a:t>
            </a:r>
            <a:r>
              <a:rPr lang="en-US" altLang="en-US" baseline="0" dirty="0"/>
              <a:t> to every patient who presents with the sniffles, it’s going to have an effect on your hospital.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a:t>Patients don’t stay in one setting forever, they move from one setting to another and AMS is equally </a:t>
            </a:r>
            <a:r>
              <a:rPr lang="en-US" altLang="en-US" dirty="0"/>
              <a:t>important at these transition points in a patients care. </a:t>
            </a:r>
          </a:p>
          <a:p>
            <a:endParaRPr lang="en-US" dirty="0"/>
          </a:p>
          <a:p>
            <a:endParaRPr lang="en-US" dirty="0"/>
          </a:p>
          <a:p>
            <a:r>
              <a:rPr lang="en-US" dirty="0"/>
              <a:t>Citation for </a:t>
            </a:r>
            <a:r>
              <a:rPr lang="en-US" dirty="0" err="1"/>
              <a:t>abx</a:t>
            </a:r>
            <a:r>
              <a:rPr lang="en-US" dirty="0"/>
              <a:t> threat report: CDC. Antibiotic Resistance Threats in the United States, 2019. Atlanta, GA: U.S. Department of Health and Human Services, CDC; 2019.</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20</a:t>
            </a:fld>
            <a:endParaRPr lang="en-US"/>
          </a:p>
        </p:txBody>
      </p:sp>
    </p:spTree>
    <p:extLst>
      <p:ext uri="{BB962C8B-B14F-4D97-AF65-F5344CB8AC3E}">
        <p14:creationId xmlns:p14="http://schemas.microsoft.com/office/powerpoint/2010/main" val="1212733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elior"/>
              </a:rPr>
              <a:t>https://www.hhs.gov/sites/default/files/1.3-cooper-cop-changes-for-abx-steward-508.pdf</a:t>
            </a:r>
          </a:p>
          <a:p>
            <a:pPr algn="l"/>
            <a:r>
              <a:rPr lang="en-US" sz="1800" b="1" i="0" u="none" strike="noStrike" baseline="0" dirty="0">
                <a:latin typeface="Melior-Bold"/>
              </a:rPr>
              <a:t>Federal Register </a:t>
            </a:r>
            <a:r>
              <a:rPr lang="en-US" sz="1800" b="0" i="0" u="none" strike="noStrike" baseline="0" dirty="0">
                <a:latin typeface="Melior"/>
              </a:rPr>
              <a:t>/ Vol. 81, No. 192 / Tuesday, October 4, 2016 / Rules and Regulations. </a:t>
            </a:r>
            <a:r>
              <a:rPr lang="en-US" sz="1800" b="0" i="0" u="none" strike="noStrike" baseline="0" dirty="0" err="1">
                <a:latin typeface="Melior"/>
              </a:rPr>
              <a:t>Pg</a:t>
            </a:r>
            <a:r>
              <a:rPr lang="en-US" sz="1800" b="0" i="0" u="none" strike="noStrike" baseline="0" dirty="0">
                <a:latin typeface="Melior"/>
              </a:rPr>
              <a:t> 68688-68872</a:t>
            </a:r>
          </a:p>
          <a:p>
            <a:pPr algn="l"/>
            <a:endParaRPr lang="en-US" sz="1800" b="0" i="0" u="none" strike="noStrike" baseline="0" dirty="0">
              <a:latin typeface="Melior"/>
            </a:endParaRPr>
          </a:p>
          <a:p>
            <a:pPr algn="l"/>
            <a:r>
              <a:rPr lang="en-US" sz="1800" b="0" i="0" u="none" strike="noStrike" baseline="0" dirty="0">
                <a:latin typeface="Melior"/>
              </a:rPr>
              <a:t>We are requiring facilities to</a:t>
            </a:r>
          </a:p>
          <a:p>
            <a:pPr algn="l"/>
            <a:r>
              <a:rPr lang="en-US" sz="1800" b="0" i="0" u="none" strike="noStrike" baseline="0" dirty="0">
                <a:latin typeface="Melior"/>
              </a:rPr>
              <a:t>develop an Infection Prevention and</a:t>
            </a:r>
          </a:p>
          <a:p>
            <a:pPr algn="l"/>
            <a:r>
              <a:rPr lang="en-US" sz="1800" b="0" i="0" u="none" strike="noStrike" baseline="0" dirty="0">
                <a:latin typeface="Melior"/>
              </a:rPr>
              <a:t>Control Program (IPCP) that includes an</a:t>
            </a:r>
          </a:p>
          <a:p>
            <a:pPr algn="l"/>
            <a:r>
              <a:rPr lang="en-US" sz="1800" b="0" i="0" u="none" strike="noStrike" baseline="0" dirty="0">
                <a:latin typeface="Melior"/>
              </a:rPr>
              <a:t>Antibiotic Stewardship Program and</a:t>
            </a:r>
          </a:p>
          <a:p>
            <a:pPr algn="l"/>
            <a:r>
              <a:rPr lang="en-US" sz="1800" b="0" i="0" u="none" strike="noStrike" baseline="0" dirty="0">
                <a:latin typeface="Melior"/>
              </a:rPr>
              <a:t>designate at least one Infection</a:t>
            </a:r>
          </a:p>
          <a:p>
            <a:pPr algn="l"/>
            <a:r>
              <a:rPr lang="en-US" sz="1800" b="0" i="0" u="none" strike="noStrike" baseline="0" dirty="0">
                <a:latin typeface="Melior"/>
              </a:rPr>
              <a:t>Preventionist (IP).</a:t>
            </a:r>
          </a:p>
          <a:p>
            <a:pPr algn="l"/>
            <a:endParaRPr lang="en-US" sz="1800" b="0" i="0" u="none" strike="noStrike" baseline="0" dirty="0">
              <a:latin typeface="Melior"/>
            </a:endParaRPr>
          </a:p>
          <a:p>
            <a:pPr algn="l"/>
            <a:r>
              <a:rPr lang="en-US" sz="1800" b="0" i="0" u="none" strike="noStrike" baseline="0" dirty="0">
                <a:latin typeface="Melior"/>
              </a:rPr>
              <a:t>We proposed that the facility’s IPCP</a:t>
            </a:r>
          </a:p>
          <a:p>
            <a:pPr algn="l"/>
            <a:r>
              <a:rPr lang="en-US" sz="1800" b="0" i="0" u="none" strike="noStrike" baseline="0" dirty="0">
                <a:latin typeface="Melior"/>
              </a:rPr>
              <a:t>must also include an antibiotic</a:t>
            </a:r>
          </a:p>
          <a:p>
            <a:pPr algn="l"/>
            <a:r>
              <a:rPr lang="en-US" sz="1800" b="0" i="0" u="none" strike="noStrike" baseline="0" dirty="0">
                <a:latin typeface="Melior"/>
              </a:rPr>
              <a:t>stewardship program that includes</a:t>
            </a:r>
          </a:p>
          <a:p>
            <a:pPr algn="l"/>
            <a:r>
              <a:rPr lang="en-US" sz="1800" b="0" i="0" u="none" strike="noStrike" baseline="0" dirty="0">
                <a:latin typeface="Melior"/>
              </a:rPr>
              <a:t>antibiotic use protocols and systems for</a:t>
            </a:r>
          </a:p>
          <a:p>
            <a:pPr algn="l"/>
            <a:r>
              <a:rPr lang="en-US" sz="1800" b="0" i="0" u="none" strike="noStrike" baseline="0" dirty="0">
                <a:latin typeface="Melior"/>
              </a:rPr>
              <a:t>monitoring antibiotic use and recording</a:t>
            </a:r>
          </a:p>
          <a:p>
            <a:pPr algn="l"/>
            <a:r>
              <a:rPr lang="en-US" sz="1800" b="0" i="0" u="none" strike="noStrike" baseline="0" dirty="0">
                <a:latin typeface="Melior"/>
              </a:rPr>
              <a:t>incidents identified under the facility’s</a:t>
            </a:r>
          </a:p>
          <a:p>
            <a:pPr algn="l"/>
            <a:r>
              <a:rPr lang="en-US" sz="1800" b="0" i="0" u="none" strike="noStrike" baseline="0" dirty="0">
                <a:latin typeface="Melior"/>
              </a:rPr>
              <a:t>IPCP and the corrective actions taken by</a:t>
            </a:r>
          </a:p>
          <a:p>
            <a:pPr algn="l"/>
            <a:r>
              <a:rPr lang="en-US" sz="1800" b="0" i="0" u="none" strike="noStrike" baseline="0" dirty="0">
                <a:latin typeface="Melior"/>
              </a:rPr>
              <a:t>the facility.</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21</a:t>
            </a:fld>
            <a:endParaRPr lang="en-US"/>
          </a:p>
        </p:txBody>
      </p:sp>
    </p:spTree>
    <p:extLst>
      <p:ext uri="{BB962C8B-B14F-4D97-AF65-F5344CB8AC3E}">
        <p14:creationId xmlns:p14="http://schemas.microsoft.com/office/powerpoint/2010/main" val="404736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million – Castle NG, et al. </a:t>
            </a:r>
            <a:r>
              <a:rPr lang="en-US" i="1" dirty="0"/>
              <a:t>Am J Infect Control</a:t>
            </a:r>
            <a:r>
              <a:rPr lang="en-US" dirty="0"/>
              <a:t> 2012;39:4</a:t>
            </a:r>
          </a:p>
          <a:p>
            <a:pPr marL="82550" indent="0">
              <a:buSzPct val="65000"/>
              <a:buFont typeface="Wingdings" pitchFamily="2" charset="2"/>
              <a:buNone/>
            </a:pPr>
            <a:r>
              <a:rPr lang="en-US" dirty="0"/>
              <a:t>Why: </a:t>
            </a:r>
            <a:r>
              <a:rPr lang="en-US" sz="1200" dirty="0">
                <a:latin typeface="Calibri" pitchFamily="34" charset="0"/>
              </a:rPr>
              <a:t>Frequent transfer from acute care hospitals </a:t>
            </a:r>
            <a:endParaRPr lang="en-US" sz="800" dirty="0">
              <a:latin typeface="Calibri" pitchFamily="34" charset="0"/>
            </a:endParaRPr>
          </a:p>
          <a:p>
            <a:pPr marL="82550" indent="0">
              <a:buSzPct val="65000"/>
              <a:buFont typeface="Wingdings" pitchFamily="2" charset="2"/>
              <a:buNone/>
            </a:pPr>
            <a:r>
              <a:rPr lang="en-US" sz="1200" dirty="0">
                <a:latin typeface="Calibri" pitchFamily="34" charset="0"/>
              </a:rPr>
              <a:t>Horizontal transmission of resistant organisms </a:t>
            </a:r>
            <a:endParaRPr lang="en-US" sz="800" dirty="0">
              <a:latin typeface="Calibri" pitchFamily="34" charset="0"/>
            </a:endParaRPr>
          </a:p>
          <a:p>
            <a:pPr marL="82550" indent="0">
              <a:buSzPct val="65000"/>
              <a:buFont typeface="Wingdings" pitchFamily="2" charset="2"/>
              <a:buNone/>
            </a:pPr>
            <a:r>
              <a:rPr lang="en-US" sz="1200" dirty="0">
                <a:latin typeface="Calibri" pitchFamily="34" charset="0"/>
              </a:rPr>
              <a:t>Widespread antibiotic use </a:t>
            </a:r>
          </a:p>
          <a:p>
            <a:endParaRPr lang="en-US" dirty="0"/>
          </a:p>
          <a:p>
            <a:r>
              <a:rPr lang="it-IT" sz="1800" b="0" i="0" u="none" strike="noStrike" baseline="0" dirty="0">
                <a:latin typeface="AdvOTb92eb7df.I"/>
              </a:rPr>
              <a:t>van Buul LW, et al. JAMDA 2012;13:568.e1-13</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4</a:t>
            </a:fld>
            <a:endParaRPr lang="en-US"/>
          </a:p>
        </p:txBody>
      </p:sp>
    </p:spTree>
    <p:extLst>
      <p:ext uri="{BB962C8B-B14F-4D97-AF65-F5344CB8AC3E}">
        <p14:creationId xmlns:p14="http://schemas.microsoft.com/office/powerpoint/2010/main" val="716891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TJC survey found AMS in nursing care centers to have the following barriers: </a:t>
            </a:r>
            <a:r>
              <a:rPr lang="en-US" sz="1800" b="0" i="0" u="none" strike="noStrike" baseline="0" dirty="0">
                <a:latin typeface="Arial" panose="020B0604020202020204" pitchFamily="34" charset="0"/>
              </a:rPr>
              <a:t>Limited resources, Clinical uncertainty due to resident factors, Most prescriptions done as telephone order, High staff turnover, Patient/family demand</a:t>
            </a:r>
          </a:p>
          <a:p>
            <a:pPr marR="0" algn="l"/>
            <a:endParaRPr lang="en-US" sz="1800" b="0" i="0" u="none" strike="noStrike" baseline="0" dirty="0">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January 2017, antibiotic stewardship standard went into effect for nursing care centers</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22</a:t>
            </a:fld>
            <a:endParaRPr lang="en-US"/>
          </a:p>
        </p:txBody>
      </p:sp>
    </p:spTree>
    <p:extLst>
      <p:ext uri="{BB962C8B-B14F-4D97-AF65-F5344CB8AC3E}">
        <p14:creationId xmlns:p14="http://schemas.microsoft.com/office/powerpoint/2010/main" val="26084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Arial" panose="020B0604020202020204" pitchFamily="34" charset="0"/>
              </a:rPr>
              <a:t>Examples of leadership commitment to an antimicrobial stewardship program are as follows: Accountability documents, Budget plans, Infection prevention plans, Performance improvement plans, Strategic plans, </a:t>
            </a:r>
            <a:r>
              <a:rPr lang="en-US" sz="1800" b="0" i="0" u="none" strike="noStrike" baseline="0" dirty="0">
                <a:latin typeface="Arial" panose="020B0604020202020204" pitchFamily="34" charset="0"/>
              </a:rPr>
              <a:t>U</a:t>
            </a:r>
            <a:r>
              <a:rPr lang="en-US" sz="1800" b="0" i="1" u="none" strike="noStrike" baseline="0" dirty="0">
                <a:latin typeface="Arial" panose="020B0604020202020204" pitchFamily="34" charset="0"/>
              </a:rPr>
              <a:t>sing the electronic health record to collect antimicrobial stewardship data</a:t>
            </a:r>
          </a:p>
          <a:p>
            <a:pPr algn="l"/>
            <a:endParaRPr lang="en-US" sz="1800" b="0" i="1" u="none" strike="noStrike" baseline="0" dirty="0">
              <a:latin typeface="Arial" panose="020B0604020202020204" pitchFamily="34" charset="0"/>
            </a:endParaRPr>
          </a:p>
          <a:p>
            <a:pPr algn="l"/>
            <a:r>
              <a:rPr lang="en-US" sz="4000" dirty="0"/>
              <a:t>Education occurs upon hire or granting of initial privileges and periodically thereafter</a:t>
            </a:r>
            <a:endParaRPr lang="en-US" sz="1800" b="0" i="0" u="none" strike="noStrike" baseline="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23</a:t>
            </a:fld>
            <a:endParaRPr lang="en-US"/>
          </a:p>
        </p:txBody>
      </p:sp>
    </p:spTree>
    <p:extLst>
      <p:ext uri="{BB962C8B-B14F-4D97-AF65-F5344CB8AC3E}">
        <p14:creationId xmlns:p14="http://schemas.microsoft.com/office/powerpoint/2010/main" val="373738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Arial" panose="020B0604020202020204" pitchFamily="34" charset="0"/>
              </a:rPr>
              <a:t>Examples of leadership commitment to an antimicrobial stewardship program are as follows: Accountability documents, Budget plans, Infection prevention plans, Performance improvement plans, Strategic plans, </a:t>
            </a:r>
            <a:r>
              <a:rPr lang="en-US" sz="1800" b="0" i="0" u="none" strike="noStrike" baseline="0" dirty="0">
                <a:latin typeface="Arial" panose="020B0604020202020204" pitchFamily="34" charset="0"/>
              </a:rPr>
              <a:t>U</a:t>
            </a:r>
            <a:r>
              <a:rPr lang="en-US" sz="1800" b="0" i="1" u="none" strike="noStrike" baseline="0" dirty="0">
                <a:latin typeface="Arial" panose="020B0604020202020204" pitchFamily="34" charset="0"/>
              </a:rPr>
              <a:t>sing the electronic health record to collect antimicrobial stewardship data</a:t>
            </a:r>
          </a:p>
          <a:p>
            <a:pPr algn="l"/>
            <a:endParaRPr lang="en-US" sz="1800" b="0" i="1" u="none" strike="noStrike" baseline="0" dirty="0">
              <a:latin typeface="Arial" panose="020B0604020202020204" pitchFamily="34" charset="0"/>
            </a:endParaRPr>
          </a:p>
          <a:p>
            <a:pPr algn="l"/>
            <a:r>
              <a:rPr lang="en-US" sz="4000" dirty="0"/>
              <a:t>Education occurs upon hire or granting of initial privileges and periodically thereafter</a:t>
            </a:r>
            <a:endParaRPr lang="en-US" sz="1800" b="0" i="0" u="none" strike="noStrike" baseline="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24</a:t>
            </a:fld>
            <a:endParaRPr lang="en-US"/>
          </a:p>
        </p:txBody>
      </p:sp>
    </p:spTree>
    <p:extLst>
      <p:ext uri="{BB962C8B-B14F-4D97-AF65-F5344CB8AC3E}">
        <p14:creationId xmlns:p14="http://schemas.microsoft.com/office/powerpoint/2010/main" val="2162619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Arial" panose="020B0604020202020204" pitchFamily="34" charset="0"/>
              </a:rPr>
              <a:t>Examples of leadership commitment to an antimicrobial stewardship program are as follows: Accountability documents, Budget plans, Infection prevention plans, Performance improvement plans, Strategic plans, </a:t>
            </a:r>
            <a:r>
              <a:rPr lang="en-US" sz="1800" b="0" i="0" u="none" strike="noStrike" baseline="0" dirty="0">
                <a:latin typeface="Arial" panose="020B0604020202020204" pitchFamily="34" charset="0"/>
              </a:rPr>
              <a:t>U</a:t>
            </a:r>
            <a:r>
              <a:rPr lang="en-US" sz="1800" b="0" i="1" u="none" strike="noStrike" baseline="0" dirty="0">
                <a:latin typeface="Arial" panose="020B0604020202020204" pitchFamily="34" charset="0"/>
              </a:rPr>
              <a:t>sing the electronic health record to collect antimicrobial stewardship data</a:t>
            </a:r>
          </a:p>
          <a:p>
            <a:pPr algn="l"/>
            <a:endParaRPr lang="en-US" sz="1800" b="0" i="1" u="none" strike="noStrike" baseline="0" dirty="0">
              <a:latin typeface="Arial" panose="020B0604020202020204" pitchFamily="34" charset="0"/>
            </a:endParaRPr>
          </a:p>
          <a:p>
            <a:pPr algn="l"/>
            <a:r>
              <a:rPr lang="en-US" sz="4000" dirty="0"/>
              <a:t>Education occurs upon hire or granting of initial privileges and periodically thereafter</a:t>
            </a:r>
            <a:endParaRPr lang="en-US" sz="1800" b="0" i="0" u="none" strike="noStrike" baseline="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25</a:t>
            </a:fld>
            <a:endParaRPr lang="en-US"/>
          </a:p>
        </p:txBody>
      </p:sp>
    </p:spTree>
    <p:extLst>
      <p:ext uri="{BB962C8B-B14F-4D97-AF65-F5344CB8AC3E}">
        <p14:creationId xmlns:p14="http://schemas.microsoft.com/office/powerpoint/2010/main" val="349134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Arial" panose="020B0604020202020204" pitchFamily="34" charset="0"/>
              </a:rPr>
              <a:t>Examples of protocols: Antibiotic Formulary Restrictions</a:t>
            </a:r>
          </a:p>
          <a:p>
            <a:pPr algn="l"/>
            <a:r>
              <a:rPr lang="en-US" sz="1800" b="0" i="0" u="none" strike="noStrike" baseline="0" dirty="0">
                <a:latin typeface="ZapfDingbats"/>
              </a:rPr>
              <a:t>l </a:t>
            </a:r>
            <a:r>
              <a:rPr lang="en-US" sz="1800" b="0" i="1" u="none" strike="noStrike" baseline="0" dirty="0">
                <a:latin typeface="Arial" panose="020B0604020202020204" pitchFamily="34" charset="0"/>
              </a:rPr>
              <a:t>Assessment of Appropriateness of Antibiotics for Community-Acquired Pneumonia, SSTI</a:t>
            </a:r>
          </a:p>
          <a:p>
            <a:pPr algn="l"/>
            <a:r>
              <a:rPr lang="en-US" sz="1800" b="0" i="0" u="none" strike="noStrike" baseline="0" dirty="0">
                <a:latin typeface="ZapfDingbats"/>
              </a:rPr>
              <a:t>l </a:t>
            </a:r>
            <a:r>
              <a:rPr lang="en-US" sz="1800" b="0" i="1" u="none" strike="noStrike" baseline="0" dirty="0">
                <a:latin typeface="Arial" panose="020B0604020202020204" pitchFamily="34" charset="0"/>
              </a:rPr>
              <a:t>Care of the Long Term Care Patient with a Urinary Tract Infection or CDI</a:t>
            </a:r>
          </a:p>
          <a:p>
            <a:pPr algn="l"/>
            <a:r>
              <a:rPr lang="en-US" sz="1800" b="0" i="0" u="none" strike="noStrike" baseline="0" dirty="0">
                <a:latin typeface="ZapfDingbats"/>
              </a:rPr>
              <a:t>l </a:t>
            </a:r>
            <a:r>
              <a:rPr lang="en-US" sz="1800" b="0" i="1" u="none" strike="noStrike" baseline="0" dirty="0">
                <a:latin typeface="Arial" panose="020B0604020202020204" pitchFamily="34" charset="0"/>
              </a:rPr>
              <a:t>Facility Guidelines for Antimicrobial Use in Adults</a:t>
            </a:r>
          </a:p>
          <a:p>
            <a:pPr algn="l"/>
            <a:r>
              <a:rPr lang="en-US" sz="1800" b="0" i="0" u="none" strike="noStrike" baseline="0" dirty="0">
                <a:latin typeface="ZapfDingbats"/>
              </a:rPr>
              <a:t>l </a:t>
            </a:r>
            <a:r>
              <a:rPr lang="en-US" sz="1800" b="0" i="1" u="none" strike="noStrike" baseline="0" dirty="0">
                <a:latin typeface="Arial" panose="020B0604020202020204" pitchFamily="34" charset="0"/>
              </a:rPr>
              <a:t>Plan for Parenteral to Oral Antibiotic Conversion</a:t>
            </a:r>
          </a:p>
          <a:p>
            <a:pPr algn="l"/>
            <a:r>
              <a:rPr lang="en-US" sz="1800" b="0" i="0" u="none" strike="noStrike" baseline="0" dirty="0">
                <a:latin typeface="ZapfDingbats"/>
              </a:rPr>
              <a:t>l </a:t>
            </a:r>
            <a:r>
              <a:rPr lang="en-US" sz="1800" b="0" i="1" u="none" strike="noStrike" baseline="0" dirty="0">
                <a:latin typeface="Arial" panose="020B0604020202020204" pitchFamily="34" charset="0"/>
              </a:rPr>
              <a:t>Preauthorization Requirements for Specific Antimicrobials</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26</a:t>
            </a:fld>
            <a:endParaRPr lang="en-US"/>
          </a:p>
        </p:txBody>
      </p:sp>
    </p:spTree>
    <p:extLst>
      <p:ext uri="{BB962C8B-B14F-4D97-AF65-F5344CB8AC3E}">
        <p14:creationId xmlns:p14="http://schemas.microsoft.com/office/powerpoint/2010/main" val="423186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 identify physician, nursing, and pharmacy leads responsible for promoting and overseeing </a:t>
            </a:r>
            <a:r>
              <a:rPr lang="en-US" dirty="0" err="1"/>
              <a:t>ams</a:t>
            </a:r>
            <a:endParaRPr lang="en-US" dirty="0"/>
          </a:p>
          <a:p>
            <a:endParaRPr lang="en-US" dirty="0"/>
          </a:p>
          <a:p>
            <a:r>
              <a:rPr lang="en-US" dirty="0"/>
              <a:t>Drug expertise - Establish access to consultant pharmacists or other individuals with experience or training in antibiotic stewardship for your facility</a:t>
            </a:r>
          </a:p>
          <a:p>
            <a:r>
              <a:rPr lang="en-US" b="1" dirty="0"/>
              <a:t>Action </a:t>
            </a:r>
            <a:r>
              <a:rPr lang="en-US" dirty="0"/>
              <a:t>Implement at least one policy or practice to improve antibiotic use</a:t>
            </a:r>
          </a:p>
          <a:p>
            <a:r>
              <a:rPr lang="en-US" b="1" dirty="0"/>
              <a:t>Tracking </a:t>
            </a:r>
            <a:r>
              <a:rPr lang="en-US" dirty="0"/>
              <a:t>Monitor at least one process measure of antibiotic use and at least one outcome from antibiotic use in your facility</a:t>
            </a:r>
          </a:p>
          <a:p>
            <a:r>
              <a:rPr lang="en-US" b="1" dirty="0"/>
              <a:t>Reporting </a:t>
            </a:r>
            <a:r>
              <a:rPr lang="en-US" dirty="0"/>
              <a:t>Provide regular feedback on antibiotic use and resistance to prescribing clinicians, nursing staff and other relevant staff</a:t>
            </a:r>
          </a:p>
          <a:p>
            <a:r>
              <a:rPr lang="en-US" b="1" dirty="0"/>
              <a:t>Education </a:t>
            </a:r>
            <a:r>
              <a:rPr lang="en-US" dirty="0"/>
              <a:t>Provide resources to clinicians, nursing staff, residents and families about antibiotic resistance and opportunities for improving antibiotic use</a:t>
            </a:r>
          </a:p>
          <a:p>
            <a:endParaRPr lang="en-US" dirty="0"/>
          </a:p>
          <a:p>
            <a:r>
              <a:rPr lang="en-US" dirty="0"/>
              <a:t>Citation: </a:t>
            </a:r>
            <a:r>
              <a:rPr lang="en-US" sz="1800" b="0" i="0" u="none" strike="noStrike" baseline="0" dirty="0">
                <a:solidFill>
                  <a:srgbClr val="000000"/>
                </a:solidFill>
                <a:latin typeface="HelveticaNeueLT Std"/>
              </a:rPr>
              <a:t>Suggested citation: </a:t>
            </a:r>
          </a:p>
          <a:p>
            <a:r>
              <a:rPr lang="en-US" sz="1800" b="0" i="0" u="none" strike="noStrike" baseline="0" dirty="0">
                <a:solidFill>
                  <a:srgbClr val="000000"/>
                </a:solidFill>
                <a:latin typeface="HelveticaNeueLT Std"/>
              </a:rPr>
              <a:t>CDC. The Core Elements of Antibiotic Stewardship for Nursing Homes. Atlanta, GA: US Department of Health and Human Services, CDC; 2015. Available at: </a:t>
            </a:r>
            <a:r>
              <a:rPr lang="en-US" sz="1800" b="1" i="0" u="sng" strike="noStrike" baseline="0" dirty="0">
                <a:solidFill>
                  <a:srgbClr val="000000"/>
                </a:solidFill>
                <a:latin typeface="HelveticaNeueLT Std"/>
              </a:rPr>
              <a:t>http://www.cdc.gov/longtermcare/index.html</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27</a:t>
            </a:fld>
            <a:endParaRPr lang="en-US"/>
          </a:p>
        </p:txBody>
      </p:sp>
    </p:spTree>
    <p:extLst>
      <p:ext uri="{BB962C8B-B14F-4D97-AF65-F5344CB8AC3E}">
        <p14:creationId xmlns:p14="http://schemas.microsoft.com/office/powerpoint/2010/main" val="1806725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Nursing home leaders commit to improving antibiotic use. Facility leadership, both owners and administrators, as well as regional and national leaders if the facility is part of a larger corporation, can demonstrate their support in the following ways:</a:t>
            </a:r>
          </a:p>
          <a:p>
            <a:pPr algn="l"/>
            <a:r>
              <a:rPr lang="en-US" b="1" i="0" dirty="0">
                <a:solidFill>
                  <a:srgbClr val="000000"/>
                </a:solidFill>
                <a:effectLst/>
                <a:latin typeface="Open Sans" panose="020B0606030504020204" pitchFamily="34" charset="0"/>
              </a:rPr>
              <a:t>Write statements</a:t>
            </a:r>
            <a:r>
              <a:rPr lang="en-US" b="0" i="0" dirty="0">
                <a:solidFill>
                  <a:srgbClr val="000000"/>
                </a:solidFill>
                <a:effectLst/>
                <a:latin typeface="Open Sans" panose="020B0606030504020204" pitchFamily="34" charset="0"/>
              </a:rPr>
              <a:t> in support of improving antibiotic use to be shared with staff, residents and families</a:t>
            </a:r>
          </a:p>
          <a:p>
            <a:pPr algn="l"/>
            <a:r>
              <a:rPr lang="en-US" b="1" i="0" dirty="0">
                <a:solidFill>
                  <a:srgbClr val="000000"/>
                </a:solidFill>
                <a:effectLst/>
                <a:latin typeface="Open Sans" panose="020B0606030504020204" pitchFamily="34" charset="0"/>
              </a:rPr>
              <a:t>Include stewardship-related duties</a:t>
            </a:r>
            <a:r>
              <a:rPr lang="en-US" b="0" i="0" dirty="0">
                <a:solidFill>
                  <a:srgbClr val="000000"/>
                </a:solidFill>
                <a:effectLst/>
                <a:latin typeface="Open Sans" panose="020B0606030504020204" pitchFamily="34" charset="0"/>
              </a:rPr>
              <a:t> in position descriptions for the medical director, clinical nurse leads, and consultant pharmacists in the facility</a:t>
            </a:r>
          </a:p>
          <a:p>
            <a:pPr algn="l"/>
            <a:r>
              <a:rPr lang="en-US" b="1" i="0" dirty="0">
                <a:solidFill>
                  <a:srgbClr val="000000"/>
                </a:solidFill>
                <a:effectLst/>
                <a:latin typeface="Open Sans" panose="020B0606030504020204" pitchFamily="34" charset="0"/>
              </a:rPr>
              <a:t>Communicate</a:t>
            </a:r>
            <a:r>
              <a:rPr lang="en-US" b="0" i="0" dirty="0">
                <a:solidFill>
                  <a:srgbClr val="000000"/>
                </a:solidFill>
                <a:effectLst/>
                <a:latin typeface="Open Sans" panose="020B0606030504020204" pitchFamily="34" charset="0"/>
              </a:rPr>
              <a:t> with nursing staff and prescribing clinicians the facility’s expectations about use of antibiotics and the monitoring and enforcement of stewardship policies</a:t>
            </a:r>
          </a:p>
          <a:p>
            <a:pPr algn="l"/>
            <a:r>
              <a:rPr lang="en-US" b="1" i="0" dirty="0">
                <a:solidFill>
                  <a:srgbClr val="000000"/>
                </a:solidFill>
                <a:effectLst/>
                <a:latin typeface="Open Sans" panose="020B0606030504020204" pitchFamily="34" charset="0"/>
              </a:rPr>
              <a:t>Create a culture</a:t>
            </a:r>
            <a:r>
              <a:rPr lang="en-US" b="0" i="0" dirty="0">
                <a:solidFill>
                  <a:srgbClr val="000000"/>
                </a:solidFill>
                <a:effectLst/>
                <a:latin typeface="Open Sans" panose="020B0606030504020204" pitchFamily="34" charset="0"/>
              </a:rPr>
              <a:t>, through messaging, education, and celebrating improvement, which promotes antibiotic stewardship.</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28</a:t>
            </a:fld>
            <a:endParaRPr lang="en-US"/>
          </a:p>
        </p:txBody>
      </p:sp>
    </p:spTree>
    <p:extLst>
      <p:ext uri="{BB962C8B-B14F-4D97-AF65-F5344CB8AC3E}">
        <p14:creationId xmlns:p14="http://schemas.microsoft.com/office/powerpoint/2010/main" val="81196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a consultant pharmacist who has received specialized infectious diseases or antibiotic stewardship training. Example training courses include the Making a Difference in Infectious Diseases (MAD-ID) antibiotic stewardship course (http://mad-id.org/antimicrobial-stewardship-programs/), and the Society for Infectious Diseases Pharmacists antibiotic stewardship certificate program (https://sidp.org/StewardshipCertificate). Partner with antibiotic stewardship program leads at the hospitals within your referral network. Develop relationships with infectious disease consultants in your community interested in supporting your facility’s stewardship efforts</a:t>
            </a:r>
          </a:p>
        </p:txBody>
      </p:sp>
      <p:sp>
        <p:nvSpPr>
          <p:cNvPr id="4" name="Slide Number Placeholder 3"/>
          <p:cNvSpPr>
            <a:spLocks noGrp="1"/>
          </p:cNvSpPr>
          <p:nvPr>
            <p:ph type="sldNum" sz="quarter" idx="5"/>
          </p:nvPr>
        </p:nvSpPr>
        <p:spPr/>
        <p:txBody>
          <a:bodyPr/>
          <a:lstStyle/>
          <a:p>
            <a:fld id="{427ECDA9-114F-0845-8D16-1C67312E039E}" type="slidenum">
              <a:rPr lang="en-US" smtClean="0"/>
              <a:t>30</a:t>
            </a:fld>
            <a:endParaRPr lang="en-US"/>
          </a:p>
        </p:txBody>
      </p:sp>
    </p:spTree>
    <p:extLst>
      <p:ext uri="{BB962C8B-B14F-4D97-AF65-F5344CB8AC3E}">
        <p14:creationId xmlns:p14="http://schemas.microsoft.com/office/powerpoint/2010/main" val="1684039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Core Elements of Antibiotic Stewardship in Nursing Homes: Appendix A (cdc.gov)</a:t>
            </a:r>
            <a:endParaRPr lang="en-US" dirty="0"/>
          </a:p>
          <a:p>
            <a:r>
              <a:rPr lang="en-US" dirty="0"/>
              <a:t>Documentation of dose, duration, and indication. Specify the dose (including route), duration (i.e., start date, end date, and planned days of therapy), and indication, which includes both rationale (i.e., prophylaxis vs. therapeutic) and treatment site (i.e., urinary tract, respiratory tract), for every course of antibiotics. This bundle of antibiotic prescribing elements should be documented for both nursing home-initiated antibiotic courses as well as courses continued in the nursing home which were initiated by a transferring facility or emergency department. Documenting and making this information accessible (e.g., verifying indication and planned duration is documented on transfer paperwork) helps ensure that antibiotics can be modified as needed based on additional laboratory and clinical data and/or discontinued in a timely manner.1 CORE ELEMENTS OF ANTIBIOTIC STEWARDSHIP FOR NURSING HOMES 3 Establish best practices for use of microbiology testing. Inappropriate use of microbiology tests in nursing homes may drive unnecessary antibiotic treatment.2 For example, submitting urine cultures or C. difficile stool tests to demonstrate “test of cure” following clinical resolution after an appropriate treatment course may uncover asymptomatic colonization and drive additional unnecessary antibiotic exposure. Review the current protocols and laboratory testing practices to ensure that laboratory tests are used correctly in your facility (e.g., your facility should not require one or more negative C. difficile stool studies following completion of therapy for C. difficile infection). Identifying and reducing inappropriate use of laboratory testing may be a high-yield effort for improving antibiotic use and reducing other management costs. Develop facility-specific treatment recommendations. Facility-specific treatment recommendations, based on national guidelines3,4 and local susceptibilities can optimize antibiotic selection and duration, particularly for common indications for antibiotic use like pneumonia, urinary tract infection, and skin and soft tissue infections. Review the antibiotic agents available in the facility including an inventory of drugs accessible during off hours (e.g., emergency kit or overnight box) to ensure availability is not a barrier to use of preferred agents.</a:t>
            </a:r>
          </a:p>
          <a:p>
            <a:endParaRPr lang="en-US" dirty="0"/>
          </a:p>
          <a:p>
            <a:r>
              <a:rPr lang="en-US" dirty="0"/>
              <a:t>Policies that support optimal antibiotic use Ensure that current medication safety policies, including medication regimen review, developed to address Centers for Medicare and Medicaid Services (CMS) regulations15–17 are being applied to antibiotic prescribing and use. Broad interventions to improve antibiotic use Standardize the practices which should be applied during the care of any resident suspected of an infection or started on Nursing homes implement prescribing policies and change practices to improve antibiotic use. The introduction of new policies and procedures which address antibiotic use should be done in a step-wise fashion so staff become familiar with and not overwhelmed by new changes in practice. Prioritize interventions based on the needs of your facility and share outcomes from successful interventions with nursing staff and clinical providers. Below are brief descriptions of policy and practice changes. For more details, see Appendix A: Policy and practice actions to improve antibiotic use. 12 CENTERS FOR DISEASE CONTORL AND PREVENTION an antibiotic. These practices include improving the evaluation and communication of clinical signs and symptoms when a resident is first suspected of having an infection, optimizing the use of diagnostic testing, and implementing an antibiotic review process, also known as an “antibiotic time-out,” for all antibiotics prescribed in your facility. Antibiotic reviews provide clinicians with an opportunity to reassess the ongoing need for and choice of an antibiotic when the clinical picture is clearer and more information is available. Pharmacy interventions to improve antibiotic use Integrate the dispensing and consultant pharmacists into the clinical care team as key partners in supporting antibiotic stewardship in nursing homes. Pharmacists can provide assistance in ensuring antibiotics are ordered appropriately, reviewing culture data, and developing antibiotic monitoring and infection management guidance in collaboration with nursing and clinical leaders. Infection and syndrome specific interventions to improve antibiotic use Identify clinical situations which may be driving inappropriate courses of antibiotics such as asymptomatic bacteriuria or urinary tract infection prophylaxis18,19 and implement specific interventions to improve use</a:t>
            </a:r>
          </a:p>
        </p:txBody>
      </p:sp>
      <p:sp>
        <p:nvSpPr>
          <p:cNvPr id="4" name="Slide Number Placeholder 3"/>
          <p:cNvSpPr>
            <a:spLocks noGrp="1"/>
          </p:cNvSpPr>
          <p:nvPr>
            <p:ph type="sldNum" sz="quarter" idx="5"/>
          </p:nvPr>
        </p:nvSpPr>
        <p:spPr/>
        <p:txBody>
          <a:bodyPr/>
          <a:lstStyle/>
          <a:p>
            <a:fld id="{427ECDA9-114F-0845-8D16-1C67312E039E}" type="slidenum">
              <a:rPr lang="en-US" smtClean="0"/>
              <a:t>31</a:t>
            </a:fld>
            <a:endParaRPr lang="en-US"/>
          </a:p>
        </p:txBody>
      </p:sp>
    </p:spTree>
    <p:extLst>
      <p:ext uri="{BB962C8B-B14F-4D97-AF65-F5344CB8AC3E}">
        <p14:creationId xmlns:p14="http://schemas.microsoft.com/office/powerpoint/2010/main" val="3144433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Core Elements of Antibiotic Stewardship in Nursing Homes: Appendix A (cdc.gov)</a:t>
            </a:r>
            <a:endParaRPr lang="en-US" dirty="0"/>
          </a:p>
          <a:p>
            <a:endParaRPr lang="en-US" dirty="0"/>
          </a:p>
          <a:p>
            <a:r>
              <a:rPr lang="en-US" dirty="0"/>
              <a:t>Develop and implement algorithms for the assessment of residents suspected of having an infection using evidence-based guidance.4,5 Utilize a communication tool for residents suspected of having an infection. Since attending physicians, nurse practitioners and/or physician assistants are not always available onsite in nursing homes, a significant amount of management of nursing home residents is mediated via phone interactions. Clinical providers must rely on the assessment and information conveyed to them by the front-line nursing staff to make diagnostic and treatment decisions. Barriers to effective telephone interactions between physicians and nurses, such as inadequate preparation or feeling rushed on the phone, 4 CENTERS FOR DISEASE CONTORL AND PREVENTION likely impact the quality of information exchange.6 Implementing structured communication tools to guide nursing-physician interactions (e.g., situation, background, assessment, recommendation, or SBAR protocol) may improve the quality of communication and the subsequent management process7,8 when an infection is suspected. Communication tools used to facilitate information when a resident is suspected of having an infection should include key pieces of the clinical history including new symptoms and complaints, physical exam findings (e.g., vital signs, pulse oximetry, localizing pain, etc.) and other relevant information (e.g., previous antibiotic exposure, previous culture and susceptibility results, current medications, and medication allergy history). Forms used for this information exchange could not only include information about the resident from nursing staff, but also options for how the offsite provider may want to manage the resident based on the information provided (e.g., hydrate and monitor, send further diagnostic tests, initiate treatment). In addition, any tools or forms utilized to improve communication should become part of the resident’s medical record to improve documentation of decision making. Develop and disseminate a facility-specific report of antibiotic susceptibility to clinical providers. Nursing homes should work with consultant laboratories to create a </a:t>
            </a:r>
            <a:r>
              <a:rPr lang="en-US" dirty="0" err="1"/>
              <a:t>facilityspecific</a:t>
            </a:r>
            <a:r>
              <a:rPr lang="en-US" dirty="0"/>
              <a:t> summary of antibiotic susceptibility patterns from the organisms commonly isolated in microbiology cultures. One example of a susceptibility summary is called an antibiogram. Antibiograms are tables developed by the microbiology laboratory showing the percent susceptibility for a panel of common bacteria tested against a panel of common antibiotics.9 Nursing home laboratories may have to tailor the antibiogram based on the facility’s diagnostic testing practices. For example, a nursing home antibiogram may only include organisms causing urinary tract infection if urine cultures are the most frequent test sent to the laboratory.10 Antibiograms may be updated every 12 to 24 months, based on the number of cultures submitted by a facility. Summaries of susceptibility patterns should be disseminated to frontline nursing staff, clinical providers and consultant pharmacists as an educational tool and to guide management decisions. Perform antibiotic “time outs.” Antibiotics are often started empirically in nursing home residents when the resident has a change in CORE ELEMENTS OF ANTIBIOTIC STEWARDSHIP FOR NURSING HOMES 5 physical or mental status while diagnostic information is being obtained. However, providers often do not revisit the selection of the antibiotic after more clinical and laboratory data (including culture results) become available.11,12 An antibiotic “time out” is a formal process designed to prompt a reassessment of the ongoing need for and choice of an antibiotic once more data is available including: the clinical response, additional diagnostic information, and alternate explanations for the status change which prompted the antibiotic start. Nursing homes should have a process in place for a review of antibiotics by the clinical team two to three days after antibiotics are initiated to answer these key questions: • Does this resident have a bacterial infection that will respond to antibiotics? • If so, is the resident on the most appropriate antibiotic(s), dose, and route of administration? • Can the spectrum of the antibiotic be narrowed or the duration of therapy shortened (i.e., de-escalation)? • Would the resident benefit from additional infectious disease/ antibiotic expertise to ensure optimal treatment of the suspected or confirmed infection? Reduce prolonged antibiotic treatment courses for common infections. A large study of antibiotic prescribing practices in nursing homes demonstrated that over 50% of antibiotic treatment courses extended beyond a week with no correlation with resident characteristics or type of infection being treated.13 Given the growing body of evidence that short courses of antibiotics are effective for common infections,14–16 interventions designed to decrease antibiotic duration among nursing home residents may reduce the complications and adverse events associated with antibiotic exposure. </a:t>
            </a:r>
          </a:p>
        </p:txBody>
      </p:sp>
      <p:sp>
        <p:nvSpPr>
          <p:cNvPr id="4" name="Slide Number Placeholder 3"/>
          <p:cNvSpPr>
            <a:spLocks noGrp="1"/>
          </p:cNvSpPr>
          <p:nvPr>
            <p:ph type="sldNum" sz="quarter" idx="5"/>
          </p:nvPr>
        </p:nvSpPr>
        <p:spPr/>
        <p:txBody>
          <a:bodyPr/>
          <a:lstStyle/>
          <a:p>
            <a:fld id="{427ECDA9-114F-0845-8D16-1C67312E039E}" type="slidenum">
              <a:rPr lang="en-US" smtClean="0"/>
              <a:t>32</a:t>
            </a:fld>
            <a:endParaRPr lang="en-US"/>
          </a:p>
        </p:txBody>
      </p:sp>
    </p:spTree>
    <p:extLst>
      <p:ext uri="{BB962C8B-B14F-4D97-AF65-F5344CB8AC3E}">
        <p14:creationId xmlns:p14="http://schemas.microsoft.com/office/powerpoint/2010/main" val="18819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Cosgrove</a:t>
            </a:r>
            <a:r>
              <a:rPr lang="fr-FR" dirty="0"/>
              <a:t> SE, et al. </a:t>
            </a:r>
            <a:r>
              <a:rPr lang="fr-FR" i="1" dirty="0"/>
              <a:t>Clin Infect Dis </a:t>
            </a:r>
            <a:r>
              <a:rPr lang="fr-FR" i="0" dirty="0"/>
              <a:t>2003:</a:t>
            </a:r>
            <a:r>
              <a:rPr lang="fr-FR" dirty="0"/>
              <a:t>36(1):53–59.</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Gut colonization with resistant bacteria in patients with cirrhosis </a:t>
            </a:r>
            <a:r>
              <a:rPr lang="en-US" b="0" i="0" dirty="0">
                <a:solidFill>
                  <a:srgbClr val="323232"/>
                </a:solidFill>
                <a:effectLst/>
                <a:latin typeface="azo-sans-web"/>
              </a:rPr>
              <a:t>were more likely to be hospitalized in the next 90 days and die within the next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err="1">
                <a:solidFill>
                  <a:srgbClr val="323232"/>
                </a:solidFill>
                <a:effectLst/>
                <a:latin typeface="azo-sans-web"/>
              </a:rPr>
              <a:t>Shamsaddini</a:t>
            </a:r>
            <a:r>
              <a:rPr lang="en-US" b="0" i="0" dirty="0">
                <a:solidFill>
                  <a:srgbClr val="323232"/>
                </a:solidFill>
                <a:effectLst/>
                <a:latin typeface="azo-sans-web"/>
              </a:rPr>
              <a:t> A, et al. </a:t>
            </a:r>
            <a:r>
              <a:rPr lang="en-US" b="0" i="1" dirty="0">
                <a:solidFill>
                  <a:srgbClr val="323232"/>
                </a:solidFill>
                <a:effectLst/>
                <a:latin typeface="azo-sans-web"/>
              </a:rPr>
              <a:t>Gastroenterology </a:t>
            </a:r>
            <a:r>
              <a:rPr lang="en-US" b="0" i="0" dirty="0">
                <a:solidFill>
                  <a:srgbClr val="323232"/>
                </a:solidFill>
                <a:effectLst/>
                <a:latin typeface="azo-sans-web"/>
              </a:rPr>
              <a:t>2021;161:508-21</a:t>
            </a:r>
            <a:endParaRPr lang="en-US" dirty="0"/>
          </a:p>
          <a:p>
            <a:endParaRPr lang="en-US" dirty="0"/>
          </a:p>
          <a:p>
            <a:r>
              <a:rPr lang="en-US" dirty="0"/>
              <a:t>VRE: </a:t>
            </a:r>
            <a:r>
              <a:rPr lang="en-US" dirty="0" err="1"/>
              <a:t>Prematunge</a:t>
            </a:r>
            <a:r>
              <a:rPr lang="en-US" dirty="0"/>
              <a:t> C et al. </a:t>
            </a:r>
            <a:r>
              <a:rPr lang="en-US" i="1" dirty="0"/>
              <a:t>Infect. Control Hosp. Epidemiol </a:t>
            </a:r>
            <a:r>
              <a:rPr lang="en-US" dirty="0"/>
              <a:t>2016;37(1):26-35.</a:t>
            </a:r>
          </a:p>
        </p:txBody>
      </p:sp>
      <p:sp>
        <p:nvSpPr>
          <p:cNvPr id="4" name="Slide Number Placeholder 3"/>
          <p:cNvSpPr>
            <a:spLocks noGrp="1"/>
          </p:cNvSpPr>
          <p:nvPr>
            <p:ph type="sldNum" sz="quarter" idx="5"/>
          </p:nvPr>
        </p:nvSpPr>
        <p:spPr/>
        <p:txBody>
          <a:bodyPr/>
          <a:lstStyle/>
          <a:p>
            <a:fld id="{427ECDA9-114F-0845-8D16-1C67312E039E}" type="slidenum">
              <a:rPr lang="en-US" smtClean="0"/>
              <a:t>5</a:t>
            </a:fld>
            <a:endParaRPr lang="en-US"/>
          </a:p>
        </p:txBody>
      </p:sp>
    </p:spTree>
    <p:extLst>
      <p:ext uri="{BB962C8B-B14F-4D97-AF65-F5344CB8AC3E}">
        <p14:creationId xmlns:p14="http://schemas.microsoft.com/office/powerpoint/2010/main" val="2234065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Core Elements of Antibiotic Stewardship in Nursing Homes: Appendix A (cdc.gov)</a:t>
            </a:r>
            <a:endParaRPr lang="en-US" dirty="0"/>
          </a:p>
          <a:p>
            <a:endParaRPr lang="en-US" dirty="0"/>
          </a:p>
          <a:p>
            <a:r>
              <a:rPr lang="en-US" dirty="0"/>
              <a:t>Review of antibiotic prescriptions as part of the drug regimen review (F-tag 428) for new medications is an existing practice for the 6 CENTERS FOR DISEASE CONTORL AND PREVENTION consultant pharmacist.17 Elements of the antibiotic review should include dosing and administration data, to ensure prescribers are making appropriate adjustments for renal function and potential drug interactions. Consultant pharmacists can also review indication and justification of use to verify that antibiotics are used in accordance with facility-specific treatment guidelines. Establish standards on laboratory testing to monitor for adverse drug events related to use of antibiotics and other high risk medications such as warfarin.18,19 Review of microbiology culture results by the consultant pharmacist can add an additional level of feedback to prescribing clinicians on initial antibiotic selection and subsequent modifications of therapy once data is available. Consultant pharmacists can be given a predefined set of criteria and/or guidance developed in collaboration with physician support20,21 to help optimize antibiotic use. </a:t>
            </a:r>
          </a:p>
        </p:txBody>
      </p:sp>
      <p:sp>
        <p:nvSpPr>
          <p:cNvPr id="4" name="Slide Number Placeholder 3"/>
          <p:cNvSpPr>
            <a:spLocks noGrp="1"/>
          </p:cNvSpPr>
          <p:nvPr>
            <p:ph type="sldNum" sz="quarter" idx="5"/>
          </p:nvPr>
        </p:nvSpPr>
        <p:spPr/>
        <p:txBody>
          <a:bodyPr/>
          <a:lstStyle/>
          <a:p>
            <a:fld id="{427ECDA9-114F-0845-8D16-1C67312E039E}" type="slidenum">
              <a:rPr lang="en-US" smtClean="0"/>
              <a:t>35</a:t>
            </a:fld>
            <a:endParaRPr lang="en-US"/>
          </a:p>
        </p:txBody>
      </p:sp>
    </p:spTree>
    <p:extLst>
      <p:ext uri="{BB962C8B-B14F-4D97-AF65-F5344CB8AC3E}">
        <p14:creationId xmlns:p14="http://schemas.microsoft.com/office/powerpoint/2010/main" val="3493623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Core Elements of Antibiotic Stewardship in Nursing Homes: Appendix A (cdc.gov)</a:t>
            </a:r>
            <a:endParaRPr lang="en-US" dirty="0"/>
          </a:p>
          <a:p>
            <a:endParaRPr lang="en-US" dirty="0"/>
          </a:p>
          <a:p>
            <a:r>
              <a:rPr lang="en-US" dirty="0"/>
              <a:t>Reduce antibiotic use in asymptomatic bacteriuria (ASB). The prevalence of ASB, bacteriuria without localizing signs or symptoms of infection, ranges from 25% to 50% in non-catheterized nursing home residents and up to 100% among those with long-term urinary catheters.22 Antibiotic use for treatment of ASB in nursing home residents does not confer any long-term benefits in preventing symptomatic urinary tract infections (UTI) or improving mortality, and may actually increase the incidence of adverse drug events and result in subsequent infections with antibiotic-resistant pathogens.23 The unreliable clinical assessment for infections in nursing home residents coupled with the diagnostic uncertainties in differentiating ASB from infection contributes greatly to inappropriate antibiotic use and its related complications. Suspected UTIs account for 30% to 60% of antibiotic prescriptions in nursing homes.24 Implementing a set of diagnostic testing and management algorithms to help providers differentiate ASB from symptomatic UTI has been shown to reduce inappropriate antibiotic use for ASB.25,26 CORE ELEMENTS OF ANTIBIOTIC STEWARDSHIP FOR NURSING HOMES 7 Reduce antibiotic prophylaxis for prevention of UTI. Surveys of antibiotic use have shown that UTI prophylaxis accounts for a significant proportion of antibiotic prescriptions.27 Very few studies support antibiotic use for UTI prophylaxis, especially in older adults, and many studies have shown this antibiotic exposure increases risk of side effects and resistant organisms.23 Therefore, efforts to educate providers on the potential harm of antibiotics for UTI prophylaxis could reduce unnecessary antibiotic exposure and improve resident outcomes. Optimize management of nursing home-associated pneumonia. Limited access to high-quality diagnostic testing makes the differentiation of viral and bacterial causes of lower respiratory tract infections very difficult in nursing home residents.28 Implementation of algorithms for diagnosis and management of nursing home-associated pneumonia may be valuable in helping guide decision-making about use of antibiotics and need for hospital transfer.29–31 Optimize use of superficial cultures for management of chronic wounds. Although obtaining specimens for wound culture can help guide antimicrobial treatment, reliance on superficial swab cultures alone may drive inappropriate or unnecessary antibiotic use. Superficial wound swabs cannot differentiate bacterial colonization from infection and there may be a lack of correlation between organisms identified by superficial swab cultures compared with deep tissue cultures.32 Reviewing the indications for obtaining cultures in residents with chronic wounds (e.g., presence of purulent drainage) and assessing the type of specimen submitted for culture (e.g., superficial swab vs. tissue specimen from debrided wound base) may identify opportunities for improving antibiotic use in residents with chronic wounds.</a:t>
            </a:r>
          </a:p>
        </p:txBody>
      </p:sp>
      <p:sp>
        <p:nvSpPr>
          <p:cNvPr id="4" name="Slide Number Placeholder 3"/>
          <p:cNvSpPr>
            <a:spLocks noGrp="1"/>
          </p:cNvSpPr>
          <p:nvPr>
            <p:ph type="sldNum" sz="quarter" idx="5"/>
          </p:nvPr>
        </p:nvSpPr>
        <p:spPr/>
        <p:txBody>
          <a:bodyPr/>
          <a:lstStyle/>
          <a:p>
            <a:fld id="{427ECDA9-114F-0845-8D16-1C67312E039E}" type="slidenum">
              <a:rPr lang="en-US" smtClean="0"/>
              <a:t>36</a:t>
            </a:fld>
            <a:endParaRPr lang="en-US"/>
          </a:p>
        </p:txBody>
      </p:sp>
    </p:spTree>
    <p:extLst>
      <p:ext uri="{BB962C8B-B14F-4D97-AF65-F5344CB8AC3E}">
        <p14:creationId xmlns:p14="http://schemas.microsoft.com/office/powerpoint/2010/main" val="2040743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Process measures: Tracking how and why antibiotics are prescribed Perform reviews on resident medical records for new antibiotic starts to determine whether the clinical assessment, prescription documentation and antibiotic selection were in accordance with facility antibiotic use policies and practices. When conducted over time, monitoring process measures can assess whether antibiotic prescribing policies are being followed by staff and clinicians. Antibiotic use measures: Tracking how often and how many antibiotics are prescribed Track the amount of antibiotic used in your nursing home to review patterns of use and determine the impact of new stewardship interventions. Some antibiotic use measures (e.g., prevalence surveys) provide a snap-shot of information; while others, like 14 CENTERS FOR DISEASE CONTORL AND PREVENTION nursing home initiated antibiotic starts and days of therapy (DOT) are calculated and tracked on an ongoing basis.20,21 Selecting which antibiotic use measure to track should be based on the type of practice intervention being implemented. Interventions designed to shorten the duration of antibiotic courses, or discontinue antibiotics based on post-prescription review (i.e., “antibiotic time-out”), may not necessarily change the rate of antibiotic starts, but would decrease the antibiotic DOT. Antibiotic use data from nursing homes to improve antibiotic stewardship efforts is important both for individual facility improvements and for public health action. Expansion of electronic health records in nursing homes will allow for facilities to obtain systems which integrate pharmacy and laboratory data and make antibiotic use and resistance data to inform stewardship efforts more accessible to facility staff and leadership. CDC is working closely with many nursing home partners including providers, long-term care pharmacies, and professional organizations, to develop an Antibiotic Use (AU) reporting option for nursing homes within the CDC’s National Healthcare Safety Network (NHSN). The NHSN AU option allows for standardized antibiotic use data, submitted electronically, to be aggregated and summarized for developing facility-adjusted national benchmarks. Antibiotic outcome measures: Tracking the adverse outcomes and costs from antibiotics Monitor clinical outcomes such as rates of C. difficile infections, antibiotic-resistant organisms or adverse drug events to demonstrate that antibiotic stewardship activities are successful in improving patient outcomes. Nursing homes already tracking these clinical outcomes for their infection prevention program can submit data on C. difficile and selected antibiotic-resistant bacteria, such as methicillin-resistant Staphylococcus aureus (MRSA) and carbapenem-resistant Enterobacteriaceae (CRE) into the CDC’s NHSN Laboratory-identified event reporting module for long-term care facilities</a:t>
            </a:r>
          </a:p>
        </p:txBody>
      </p:sp>
      <p:sp>
        <p:nvSpPr>
          <p:cNvPr id="4" name="Slide Number Placeholder 3"/>
          <p:cNvSpPr>
            <a:spLocks noGrp="1"/>
          </p:cNvSpPr>
          <p:nvPr>
            <p:ph type="sldNum" sz="quarter" idx="5"/>
          </p:nvPr>
        </p:nvSpPr>
        <p:spPr/>
        <p:txBody>
          <a:bodyPr/>
          <a:lstStyle/>
          <a:p>
            <a:fld id="{427ECDA9-114F-0845-8D16-1C67312E039E}" type="slidenum">
              <a:rPr lang="en-US" smtClean="0"/>
              <a:t>37</a:t>
            </a:fld>
            <a:endParaRPr lang="en-US"/>
          </a:p>
        </p:txBody>
      </p:sp>
    </p:spTree>
    <p:extLst>
      <p:ext uri="{BB962C8B-B14F-4D97-AF65-F5344CB8AC3E}">
        <p14:creationId xmlns:p14="http://schemas.microsoft.com/office/powerpoint/2010/main" val="2467345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homes provide antibiotic stewardship education to clinicians, nursing staff, residents and families. Effective educational programs address both nursing staff and clinical providers on the goal of an antibiotic stewardship intervention, and the responsibility of each group for ensuring its implementation.3,22 There are a variety of mechanisms for disseminating antibiotic education to nursing home staff including flyers, pocket-guides, newsletters or electronic communications; however, interactive academic detailing (e.g., face-to-face interactive workshops) has the strongest evidence for improving medication prescribing practices.23 Nursing homes sustain improvements by incorporating both education and feedback to providers. One nursing home antibiotic stewardship intervention demonstrated a sustained reduction in antibiotic use for two years after the intervention by linking education with feedback on physician prescribing practices.24 Another study showed a 64% reduction in inappropriate antibiotic use (i.e., prescriptions which did not adhere to guidelines), by providing feedback on individual physician prescribing practices and adherence to the guidelines over 12 months.25 Nursing homes engage residents and their family members in antibiotic use and stewardship educational efforts to ensure clinicians have their support to make appropriate antibiotic use decisions. Working with residents and families will reduce the perception that their expectations may be a barrier to improving antibiotic use in nursing homes.26,27 </a:t>
            </a:r>
          </a:p>
        </p:txBody>
      </p:sp>
      <p:sp>
        <p:nvSpPr>
          <p:cNvPr id="4" name="Slide Number Placeholder 3"/>
          <p:cNvSpPr>
            <a:spLocks noGrp="1"/>
          </p:cNvSpPr>
          <p:nvPr>
            <p:ph type="sldNum" sz="quarter" idx="5"/>
          </p:nvPr>
        </p:nvSpPr>
        <p:spPr/>
        <p:txBody>
          <a:bodyPr/>
          <a:lstStyle/>
          <a:p>
            <a:fld id="{427ECDA9-114F-0845-8D16-1C67312E039E}" type="slidenum">
              <a:rPr lang="en-US" smtClean="0"/>
              <a:t>38</a:t>
            </a:fld>
            <a:endParaRPr lang="en-US"/>
          </a:p>
        </p:txBody>
      </p:sp>
    </p:spTree>
    <p:extLst>
      <p:ext uri="{BB962C8B-B14F-4D97-AF65-F5344CB8AC3E}">
        <p14:creationId xmlns:p14="http://schemas.microsoft.com/office/powerpoint/2010/main" val="128711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Richards et al. </a:t>
            </a:r>
            <a:r>
              <a:rPr lang="en-US" i="1" dirty="0"/>
              <a:t>J Am Med Dir Assoc </a:t>
            </a:r>
            <a:r>
              <a:rPr lang="en-US" i="0" dirty="0"/>
              <a:t>2005;6(2):109-12.</a:t>
            </a:r>
          </a:p>
          <a:p>
            <a:endParaRPr lang="en-US" i="0" dirty="0"/>
          </a:p>
          <a:p>
            <a:r>
              <a:rPr lang="en-US" i="0" dirty="0"/>
              <a:t>Nice slide on this: slide 20 </a:t>
            </a:r>
            <a:r>
              <a:rPr lang="en-US" dirty="0">
                <a:hlinkClick r:id="rId3"/>
              </a:rPr>
              <a:t>Antibiotic Stewardship in Long-Term Care and the CDC Core Elements (state.mn.us)</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Lack of funding and facility resources </a:t>
            </a:r>
            <a:r>
              <a:rPr lang="en-US" sz="1200" dirty="0" err="1"/>
              <a:t>ie</a:t>
            </a:r>
            <a:r>
              <a:rPr lang="en-US" sz="1200" dirty="0"/>
              <a:t> micro lab, radiology</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39</a:t>
            </a:fld>
            <a:endParaRPr lang="en-US"/>
          </a:p>
        </p:txBody>
      </p:sp>
    </p:spTree>
    <p:extLst>
      <p:ext uri="{BB962C8B-B14F-4D97-AF65-F5344CB8AC3E}">
        <p14:creationId xmlns:p14="http://schemas.microsoft.com/office/powerpoint/2010/main" val="240995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70C0"/>
                </a:solidFill>
                <a:latin typeface="Calibri" pitchFamily="34" charset="0"/>
                <a:cs typeface="Calibri" pitchFamily="34" charset="0"/>
              </a:rPr>
              <a:t>Interventions shown to improve antibiotic use in </a:t>
            </a:r>
            <a:r>
              <a:rPr lang="en-US" sz="1200" b="1" dirty="0">
                <a:solidFill>
                  <a:srgbClr val="0070C0"/>
                </a:solidFill>
                <a:effectLst/>
                <a:latin typeface="Calibri" pitchFamily="34" charset="0"/>
                <a:cs typeface="Calibri" pitchFamily="34" charset="0"/>
              </a:rPr>
              <a:t>LTCFs – slide 24 from Tim</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40</a:t>
            </a:fld>
            <a:endParaRPr lang="en-US"/>
          </a:p>
        </p:txBody>
      </p:sp>
    </p:spTree>
    <p:extLst>
      <p:ext uri="{BB962C8B-B14F-4D97-AF65-F5344CB8AC3E}">
        <p14:creationId xmlns:p14="http://schemas.microsoft.com/office/powerpoint/2010/main" val="2534577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Hanlon JT, et al. </a:t>
            </a:r>
            <a:r>
              <a:rPr lang="nb-NO" sz="1800" b="0" i="0" u="none" strike="noStrike" baseline="0" dirty="0">
                <a:solidFill>
                  <a:srgbClr val="000000"/>
                </a:solidFill>
                <a:latin typeface="Times New Roman" panose="02020603050405020304" pitchFamily="18" charset="0"/>
              </a:rPr>
              <a:t>J Am Med Dir Assoc. 2021;22(1):173-77.</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We used a multifaceted educational intervention consisting of a: 1) one-hour webinar presented by a physician, pharmacist and nurse that provided information about the project and the consensus recommendations; 2) pocket sized educational cards with the consensus diagnosis and treatment recommendations and 3) physician order set forms for the diagnosis and treatment of probable cystitis </a:t>
            </a:r>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41</a:t>
            </a:fld>
            <a:endParaRPr lang="en-US"/>
          </a:p>
        </p:txBody>
      </p:sp>
    </p:spTree>
    <p:extLst>
      <p:ext uri="{BB962C8B-B14F-4D97-AF65-F5344CB8AC3E}">
        <p14:creationId xmlns:p14="http://schemas.microsoft.com/office/powerpoint/2010/main" val="3956966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Tim’s slide</a:t>
            </a:r>
          </a:p>
        </p:txBody>
      </p:sp>
      <p:sp>
        <p:nvSpPr>
          <p:cNvPr id="4" name="Slide Number Placeholder 3"/>
          <p:cNvSpPr>
            <a:spLocks noGrp="1"/>
          </p:cNvSpPr>
          <p:nvPr>
            <p:ph type="sldNum" sz="quarter" idx="5"/>
          </p:nvPr>
        </p:nvSpPr>
        <p:spPr/>
        <p:txBody>
          <a:bodyPr/>
          <a:lstStyle/>
          <a:p>
            <a:fld id="{427ECDA9-114F-0845-8D16-1C67312E039E}" type="slidenum">
              <a:rPr lang="en-US" smtClean="0"/>
              <a:t>42</a:t>
            </a:fld>
            <a:endParaRPr lang="en-US"/>
          </a:p>
        </p:txBody>
      </p:sp>
    </p:spTree>
    <p:extLst>
      <p:ext uri="{BB962C8B-B14F-4D97-AF65-F5344CB8AC3E}">
        <p14:creationId xmlns:p14="http://schemas.microsoft.com/office/powerpoint/2010/main" val="173120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Tim’s slide</a:t>
            </a:r>
          </a:p>
          <a:p>
            <a:endParaRPr lang="en-US" dirty="0"/>
          </a:p>
          <a:p>
            <a:r>
              <a:rPr lang="en-US" dirty="0"/>
              <a:t>Step wise fashion as to not overwhelm and to allow staff to become familiar with the changes</a:t>
            </a:r>
          </a:p>
          <a:p>
            <a:r>
              <a:rPr lang="en-US" dirty="0"/>
              <a:t>Appendix A https://www.cdc.gov/longtermcare/pdfs/core-elements-antibiotic-stewardship-appendix-a.pdf</a:t>
            </a:r>
          </a:p>
        </p:txBody>
      </p:sp>
      <p:sp>
        <p:nvSpPr>
          <p:cNvPr id="4" name="Slide Number Placeholder 3"/>
          <p:cNvSpPr>
            <a:spLocks noGrp="1"/>
          </p:cNvSpPr>
          <p:nvPr>
            <p:ph type="sldNum" sz="quarter" idx="5"/>
          </p:nvPr>
        </p:nvSpPr>
        <p:spPr/>
        <p:txBody>
          <a:bodyPr/>
          <a:lstStyle/>
          <a:p>
            <a:fld id="{427ECDA9-114F-0845-8D16-1C67312E039E}" type="slidenum">
              <a:rPr lang="en-US" smtClean="0"/>
              <a:t>43</a:t>
            </a:fld>
            <a:endParaRPr lang="en-US"/>
          </a:p>
        </p:txBody>
      </p:sp>
    </p:spTree>
    <p:extLst>
      <p:ext uri="{BB962C8B-B14F-4D97-AF65-F5344CB8AC3E}">
        <p14:creationId xmlns:p14="http://schemas.microsoft.com/office/powerpoint/2010/main" val="1756247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Seshadri S, et al. ICHE 2021;42:440-47</a:t>
            </a:r>
          </a:p>
          <a:p>
            <a:r>
              <a:rPr lang="en-US" dirty="0"/>
              <a:t>Doi:10.1017/ice.2020.1217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https://www.cambridge.org/core/journals/infection-control-and-hospital-epidemiology/article/there-is-no-one-to-pick-up-the-pieces-sustainability-of-antibiotic-stewardship-programs-in-nursing-homes/0DEBCCA57A5A7CC158D0C4BDBFEA0A50/share/31b57085bbc03cf5fc69e58e1d709f1356ecb2ed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Explicit leadership support: Have ASP champion report to medical director with authority to cross interprofessional boundaries, create ASP Team (medical director, pharmacists, IP, nurse), define roles of ASP team, rotate role of champion, vocally support ASP champ, be physically in trenches with team, listen to and address ASP concerns and plans, plan for regular interactions between medical director and ASP champ, provide all available resources (</a:t>
            </a:r>
            <a:r>
              <a:rPr lang="en-US" dirty="0" err="1"/>
              <a:t>eg</a:t>
            </a:r>
            <a:r>
              <a:rPr lang="en-US" dirty="0"/>
              <a:t> time, personnel) for AS tasks, engage in discussions on how to cross rigid interprofessional boundaries, support AS education, track and analyze data, and problem solve.</a:t>
            </a:r>
          </a:p>
          <a:p>
            <a:endParaRPr lang="en-US" dirty="0"/>
          </a:p>
          <a:p>
            <a:r>
              <a:rPr lang="en-US" dirty="0"/>
              <a:t>Partnerships- external and internal</a:t>
            </a:r>
          </a:p>
          <a:p>
            <a:r>
              <a:rPr lang="en-US" dirty="0"/>
              <a:t>Hire AS expert as consultant if able OR collaborate with other NHs to obtain external support, develop peer-learning modules, and strategies to overcome challenges OR pool resources with other NH to </a:t>
            </a:r>
            <a:r>
              <a:rPr lang="en-US" dirty="0" err="1"/>
              <a:t>creaste</a:t>
            </a:r>
            <a:r>
              <a:rPr lang="en-US" dirty="0"/>
              <a:t> an AS </a:t>
            </a:r>
            <a:r>
              <a:rPr lang="en-US" dirty="0" err="1"/>
              <a:t>collaborateive</a:t>
            </a:r>
            <a:r>
              <a:rPr lang="en-US" dirty="0"/>
              <a:t> to develop guidelines, </a:t>
            </a:r>
            <a:r>
              <a:rPr lang="en-US" dirty="0" err="1"/>
              <a:t>eduate</a:t>
            </a:r>
            <a:r>
              <a:rPr lang="en-US" dirty="0"/>
              <a:t>, and problem solve</a:t>
            </a:r>
          </a:p>
          <a:p>
            <a:r>
              <a:rPr lang="en-US" dirty="0"/>
              <a:t>Internal: Review interprofessional </a:t>
            </a:r>
            <a:r>
              <a:rPr lang="en-US" dirty="0" err="1"/>
              <a:t>boundarys</a:t>
            </a:r>
            <a:r>
              <a:rPr lang="en-US" dirty="0"/>
              <a:t>, seek input from all professionals on barriers to communication, share AS info and data with all NH employees, </a:t>
            </a:r>
            <a:r>
              <a:rPr lang="en-US" dirty="0" err="1"/>
              <a:t>promore</a:t>
            </a:r>
            <a:r>
              <a:rPr lang="en-US" dirty="0"/>
              <a:t> dialogue on AS with all employees across professions and review an implement best practices on AS communication</a:t>
            </a:r>
          </a:p>
          <a:p>
            <a:endParaRPr lang="en-US" dirty="0"/>
          </a:p>
          <a:p>
            <a:r>
              <a:rPr lang="en-US" dirty="0"/>
              <a:t>Consistent AS Education:</a:t>
            </a:r>
          </a:p>
          <a:p>
            <a:r>
              <a:rPr lang="en-US" dirty="0" err="1"/>
              <a:t>Idenfity</a:t>
            </a:r>
            <a:r>
              <a:rPr lang="en-US" dirty="0"/>
              <a:t> AS education team, define roles and responsibilities, and assign AS ed coordinator, de-centralize education, seek input from all professionals on barriers to education and strategies to overcome the barriers, have multiple formal and informal, </a:t>
            </a:r>
            <a:r>
              <a:rPr lang="en-US" dirty="0" err="1"/>
              <a:t>inperson</a:t>
            </a:r>
            <a:r>
              <a:rPr lang="en-US" dirty="0"/>
              <a:t> ed </a:t>
            </a:r>
            <a:r>
              <a:rPr lang="en-US" dirty="0" err="1"/>
              <a:t>opportunitis</a:t>
            </a:r>
            <a:r>
              <a:rPr lang="en-US" dirty="0"/>
              <a:t>, design each ed module to align with the role of the staff member, bring ed to the staff by providing regular 2 min AS education and tips on units to save time, promote an “each one teach one” module with teachers across hierarchy </a:t>
            </a:r>
            <a:r>
              <a:rPr lang="en-US" dirty="0" err="1"/>
              <a:t>eg</a:t>
            </a:r>
            <a:r>
              <a:rPr lang="en-US" dirty="0"/>
              <a:t> nurse educator teaches nurse managers AS and how to teach LPNs, LPNs learn AS and how to teach CNAs, CNAs receive education on AS and how to teach families</a:t>
            </a:r>
          </a:p>
        </p:txBody>
      </p:sp>
      <p:sp>
        <p:nvSpPr>
          <p:cNvPr id="4" name="Slide Number Placeholder 3"/>
          <p:cNvSpPr>
            <a:spLocks noGrp="1"/>
          </p:cNvSpPr>
          <p:nvPr>
            <p:ph type="sldNum" sz="quarter" idx="5"/>
          </p:nvPr>
        </p:nvSpPr>
        <p:spPr/>
        <p:txBody>
          <a:bodyPr/>
          <a:lstStyle/>
          <a:p>
            <a:fld id="{427ECDA9-114F-0845-8D16-1C67312E039E}" type="slidenum">
              <a:rPr lang="en-US" smtClean="0"/>
              <a:t>44</a:t>
            </a:fld>
            <a:endParaRPr lang="en-US"/>
          </a:p>
        </p:txBody>
      </p:sp>
    </p:spTree>
    <p:extLst>
      <p:ext uri="{BB962C8B-B14F-4D97-AF65-F5344CB8AC3E}">
        <p14:creationId xmlns:p14="http://schemas.microsoft.com/office/powerpoint/2010/main" val="19065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Patel et al. </a:t>
            </a:r>
            <a:r>
              <a:rPr lang="en-US" i="1" dirty="0"/>
              <a:t>Infect Control Hosp Epidemiol </a:t>
            </a:r>
            <a:r>
              <a:rPr lang="en-US" dirty="0"/>
              <a:t>2008;29:1099-1106</a:t>
            </a:r>
          </a:p>
        </p:txBody>
      </p:sp>
      <p:sp>
        <p:nvSpPr>
          <p:cNvPr id="4" name="Slide Number Placeholder 3"/>
          <p:cNvSpPr>
            <a:spLocks noGrp="1"/>
          </p:cNvSpPr>
          <p:nvPr>
            <p:ph type="sldNum" sz="quarter" idx="5"/>
          </p:nvPr>
        </p:nvSpPr>
        <p:spPr/>
        <p:txBody>
          <a:bodyPr/>
          <a:lstStyle/>
          <a:p>
            <a:fld id="{427ECDA9-114F-0845-8D16-1C67312E039E}" type="slidenum">
              <a:rPr lang="en-US" smtClean="0"/>
              <a:t>6</a:t>
            </a:fld>
            <a:endParaRPr lang="en-US"/>
          </a:p>
        </p:txBody>
      </p:sp>
    </p:spTree>
    <p:extLst>
      <p:ext uri="{BB962C8B-B14F-4D97-AF65-F5344CB8AC3E}">
        <p14:creationId xmlns:p14="http://schemas.microsoft.com/office/powerpoint/2010/main" val="4269949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Quality Partners Playbook™: Antibiotic Stewardship in Post-Acute and Long-Term Care - https://memberstore.qualityforum.org/products/national-quality-partners-playbook%E2%84%A2-antibiotic-stewardship-in-post-acute-and-long-term-care. Developed with input from 50 key experts including several SIDP members. </a:t>
            </a:r>
            <a:r>
              <a:rPr lang="en-US" dirty="0">
                <a:effectLst/>
              </a:rPr>
              <a:t>The playbook offers practical strategies and useful resources for implementing high-quality antibiotic stewardship programs in post-acute and long-term care facilities</a:t>
            </a:r>
            <a:endParaRPr lang="en-US" b="1" dirty="0">
              <a:effectLst/>
            </a:endParaRPr>
          </a:p>
          <a:p>
            <a:endParaRPr lang="en-US" b="1" dirty="0">
              <a:effectLst/>
            </a:endParaRPr>
          </a:p>
          <a:p>
            <a:r>
              <a:rPr lang="en-US" b="1" dirty="0">
                <a:effectLst/>
              </a:rPr>
              <a:t>AHRQ Nursing Home AMS Guide: https://www.ahrq.gov/nhguide/index.html – includes toolkits to help nursing homes optimize </a:t>
            </a:r>
            <a:r>
              <a:rPr lang="en-US" b="1" dirty="0" err="1">
                <a:effectLst/>
              </a:rPr>
              <a:t>abx</a:t>
            </a:r>
            <a:r>
              <a:rPr lang="en-US" b="1" dirty="0">
                <a:effectLst/>
              </a:rPr>
              <a:t> use, toolkits to help start and maintain a program</a:t>
            </a:r>
          </a:p>
          <a:p>
            <a:r>
              <a:rPr lang="en-US" b="1" dirty="0"/>
              <a:t>AHRQ (Agency for Healthcare Research and Quality) </a:t>
            </a:r>
            <a:r>
              <a:rPr lang="en-US" b="1" i="1" dirty="0"/>
              <a:t>Nursing Home AMS Guide. </a:t>
            </a:r>
            <a:r>
              <a:rPr lang="en-US" b="1" i="0" dirty="0"/>
              <a:t>Examples: </a:t>
            </a:r>
            <a:r>
              <a:rPr lang="en-US" b="1" dirty="0"/>
              <a:t>https://qsep.cms.gov/data/251/AntibioticStewardshipProgramResourcesCMS508.pdf </a:t>
            </a:r>
          </a:p>
          <a:p>
            <a:endParaRPr lang="en-US" b="1" dirty="0"/>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46</a:t>
            </a:fld>
            <a:endParaRPr lang="en-US"/>
          </a:p>
        </p:txBody>
      </p:sp>
    </p:spTree>
    <p:extLst>
      <p:ext uri="{BB962C8B-B14F-4D97-AF65-F5344CB8AC3E}">
        <p14:creationId xmlns:p14="http://schemas.microsoft.com/office/powerpoint/2010/main" val="13199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427ECDA9-114F-0845-8D16-1C67312E039E}" type="slidenum">
              <a:rPr lang="en-US" smtClean="0"/>
              <a:t>7</a:t>
            </a:fld>
            <a:endParaRPr lang="en-US"/>
          </a:p>
        </p:txBody>
      </p:sp>
    </p:spTree>
    <p:extLst>
      <p:ext uri="{BB962C8B-B14F-4D97-AF65-F5344CB8AC3E}">
        <p14:creationId xmlns:p14="http://schemas.microsoft.com/office/powerpoint/2010/main" val="301426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Patel G, et al. </a:t>
            </a:r>
            <a:r>
              <a:rPr lang="en-US" i="1" dirty="0"/>
              <a:t>Infect Control Hosp Epidemiol </a:t>
            </a:r>
            <a:r>
              <a:rPr lang="en-US" i="0" dirty="0"/>
              <a:t>2008;29:1099-1066.</a:t>
            </a:r>
          </a:p>
          <a:p>
            <a:r>
              <a:rPr lang="en-US" i="0" dirty="0" err="1"/>
              <a:t>Zaoutis</a:t>
            </a:r>
            <a:r>
              <a:rPr lang="en-US" i="0" dirty="0"/>
              <a:t> TE, et al. </a:t>
            </a:r>
            <a:r>
              <a:rPr lang="en-US" i="1" dirty="0"/>
              <a:t>Pediatrics </a:t>
            </a:r>
            <a:r>
              <a:rPr lang="en-US" i="0" dirty="0"/>
              <a:t>2005;114:942-9.</a:t>
            </a:r>
          </a:p>
          <a:p>
            <a:r>
              <a:rPr lang="en-US" i="0" dirty="0"/>
              <a:t>Talon D, et al. </a:t>
            </a:r>
            <a:r>
              <a:rPr lang="en-US" i="1" dirty="0"/>
              <a:t>Clin Microbiol Infect </a:t>
            </a:r>
            <a:r>
              <a:rPr lang="en-US" i="0" dirty="0"/>
              <a:t>2000;6:376-84.</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Loeb MB, et al. </a:t>
            </a:r>
            <a:r>
              <a:rPr lang="en-US" i="1" dirty="0"/>
              <a:t>Am J Epidemiol </a:t>
            </a:r>
            <a:r>
              <a:rPr lang="en-US" dirty="0"/>
              <a:t>2003;157:40–47. TMP/SMX and fluoroquinolones, which accounted for over one third of all antibiotics prescribed in this study, were found to be independent risk factors for TMP/SMX and fluoroquinolone resistance in Enterobacteriaceae and P. aeruginosa, respectively. These findings are important, since Enterobacteriaceae cause the vast majority of urinary tract infections in residents of long-term care facilities</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8</a:t>
            </a:fld>
            <a:endParaRPr lang="en-US"/>
          </a:p>
        </p:txBody>
      </p:sp>
    </p:spTree>
    <p:extLst>
      <p:ext uri="{BB962C8B-B14F-4D97-AF65-F5344CB8AC3E}">
        <p14:creationId xmlns:p14="http://schemas.microsoft.com/office/powerpoint/2010/main" val="212878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Centers for Disease Control and Prevention</a:t>
            </a:r>
            <a:r>
              <a:rPr lang="en-US" dirty="0"/>
              <a:t>, </a:t>
            </a:r>
            <a:r>
              <a:rPr lang="en-US" dirty="0">
                <a:hlinkClick r:id="rId4"/>
              </a:rPr>
              <a:t>The 6|18 Initiative: Accelerating Evidence into Action</a:t>
            </a:r>
            <a:r>
              <a:rPr lang="en-US" dirty="0"/>
              <a:t>. 2021. Available at:  </a:t>
            </a:r>
          </a:p>
          <a:p>
            <a:r>
              <a:rPr lang="en-US" dirty="0"/>
              <a:t>https://www.cdc.gov/sixeighteen/hai/index.htm#:~:text=Many%20prescribed%20antibiotics%20are%20inappropriate%20or%20unnecessary%2C%20including%3A,in%20doctor%E2%80%99s%20offices%20and%20emergency%20departments%20are%20unnecessary.</a:t>
            </a:r>
          </a:p>
          <a:p>
            <a:endParaRPr lang="en-US" dirty="0"/>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9</a:t>
            </a:fld>
            <a:endParaRPr lang="en-US"/>
          </a:p>
        </p:txBody>
      </p:sp>
    </p:spTree>
    <p:extLst>
      <p:ext uri="{BB962C8B-B14F-4D97-AF65-F5344CB8AC3E}">
        <p14:creationId xmlns:p14="http://schemas.microsoft.com/office/powerpoint/2010/main" val="295237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a:t>
            </a:r>
          </a:p>
        </p:txBody>
      </p:sp>
      <p:sp>
        <p:nvSpPr>
          <p:cNvPr id="4" name="Slide Number Placeholder 3"/>
          <p:cNvSpPr>
            <a:spLocks noGrp="1"/>
          </p:cNvSpPr>
          <p:nvPr>
            <p:ph type="sldNum" sz="quarter" idx="5"/>
          </p:nvPr>
        </p:nvSpPr>
        <p:spPr/>
        <p:txBody>
          <a:bodyPr/>
          <a:lstStyle/>
          <a:p>
            <a:fld id="{427ECDA9-114F-0845-8D16-1C67312E039E}" type="slidenum">
              <a:rPr lang="en-US" smtClean="0"/>
              <a:t>10</a:t>
            </a:fld>
            <a:endParaRPr lang="en-US"/>
          </a:p>
        </p:txBody>
      </p:sp>
    </p:spTree>
    <p:extLst>
      <p:ext uri="{BB962C8B-B14F-4D97-AF65-F5344CB8AC3E}">
        <p14:creationId xmlns:p14="http://schemas.microsoft.com/office/powerpoint/2010/main" val="83468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a:t>
            </a:r>
          </a:p>
        </p:txBody>
      </p:sp>
      <p:sp>
        <p:nvSpPr>
          <p:cNvPr id="4" name="Slide Number Placeholder 3"/>
          <p:cNvSpPr>
            <a:spLocks noGrp="1"/>
          </p:cNvSpPr>
          <p:nvPr>
            <p:ph type="sldNum" sz="quarter" idx="5"/>
          </p:nvPr>
        </p:nvSpPr>
        <p:spPr/>
        <p:txBody>
          <a:bodyPr/>
          <a:lstStyle/>
          <a:p>
            <a:fld id="{427ECDA9-114F-0845-8D16-1C67312E039E}" type="slidenum">
              <a:rPr lang="en-US" smtClean="0"/>
              <a:t>11</a:t>
            </a:fld>
            <a:endParaRPr lang="en-US"/>
          </a:p>
        </p:txBody>
      </p:sp>
    </p:spTree>
    <p:extLst>
      <p:ext uri="{BB962C8B-B14F-4D97-AF65-F5344CB8AC3E}">
        <p14:creationId xmlns:p14="http://schemas.microsoft.com/office/powerpoint/2010/main" val="140470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747" y="227130"/>
            <a:ext cx="7890226" cy="1073192"/>
          </a:xfrm>
        </p:spPr>
        <p:txBody>
          <a:bodyPr lIns="0" tIns="0" rIns="0" bIns="0" anchor="b">
            <a:normAutofit/>
          </a:bodyPr>
          <a:lstStyle>
            <a:lvl1pPr algn="l">
              <a:defRPr sz="2700" b="1">
                <a:solidFill>
                  <a:srgbClr val="0091B3"/>
                </a:solidFill>
              </a:defRPr>
            </a:lvl1pPr>
          </a:lstStyle>
          <a:p>
            <a:r>
              <a:rPr lang="en-US" dirty="0"/>
              <a:t>Click to edit Master title style</a:t>
            </a:r>
          </a:p>
        </p:txBody>
      </p:sp>
      <p:sp>
        <p:nvSpPr>
          <p:cNvPr id="3" name="Subtitle 2"/>
          <p:cNvSpPr>
            <a:spLocks noGrp="1"/>
          </p:cNvSpPr>
          <p:nvPr>
            <p:ph type="subTitle" idx="1"/>
          </p:nvPr>
        </p:nvSpPr>
        <p:spPr>
          <a:xfrm>
            <a:off x="717747" y="1554917"/>
            <a:ext cx="7890226" cy="1004195"/>
          </a:xfrm>
        </p:spPr>
        <p:txBody>
          <a:bodyPr lIns="0" tIns="0" rIns="0" bIns="0">
            <a:normAutofit/>
          </a:bodyPr>
          <a:lstStyle>
            <a:lvl1pPr marL="0" indent="0" algn="l">
              <a:buNone/>
              <a:defRPr sz="2000">
                <a:solidFill>
                  <a:srgbClr val="6A6A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44502" y="224281"/>
            <a:ext cx="2133600" cy="273844"/>
          </a:xfrm>
          <a:prstGeom prst="rect">
            <a:avLst/>
          </a:prstGeom>
        </p:spPr>
        <p:txBody>
          <a:bodyPr/>
          <a:lstStyle>
            <a:lvl1pPr algn="r">
              <a:defRPr sz="1000">
                <a:solidFill>
                  <a:srgbClr val="9E9E9E"/>
                </a:solidFill>
                <a:latin typeface="Arial"/>
                <a:cs typeface="Arial"/>
              </a:defRPr>
            </a:lvl1pPr>
          </a:lstStyle>
          <a:p>
            <a:endParaRPr lang="en-US" dirty="0"/>
          </a:p>
        </p:txBody>
      </p:sp>
      <p:pic>
        <p:nvPicPr>
          <p:cNvPr id="6" name="Picture 5">
            <a:extLst>
              <a:ext uri="{FF2B5EF4-FFF2-40B4-BE49-F238E27FC236}">
                <a16:creationId xmlns:a16="http://schemas.microsoft.com/office/drawing/2014/main" id="{AA6CE620-C536-48F9-8038-A0C775C32AEB}"/>
              </a:ext>
            </a:extLst>
          </p:cNvPr>
          <p:cNvPicPr>
            <a:picLocks noChangeAspect="1"/>
          </p:cNvPicPr>
          <p:nvPr userDrawn="1"/>
        </p:nvPicPr>
        <p:blipFill>
          <a:blip r:embed="rId2"/>
          <a:srcRect/>
          <a:stretch/>
        </p:blipFill>
        <p:spPr>
          <a:xfrm>
            <a:off x="0" y="-24178"/>
            <a:ext cx="9144000" cy="31546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8502" y="546223"/>
            <a:ext cx="8229600" cy="857250"/>
          </a:xfrm>
        </p:spPr>
        <p:txBody>
          <a:bodyPr/>
          <a:lstStyle/>
          <a:p>
            <a:r>
              <a:rPr lang="en-US"/>
              <a:t>Click to edit Master title style</a:t>
            </a:r>
          </a:p>
        </p:txBody>
      </p:sp>
      <p:sp>
        <p:nvSpPr>
          <p:cNvPr id="3" name="Vertical Text Placeholder 2"/>
          <p:cNvSpPr>
            <a:spLocks noGrp="1"/>
          </p:cNvSpPr>
          <p:nvPr>
            <p:ph type="body" orient="vert" idx="1" hasCustomPrompt="1"/>
          </p:nvPr>
        </p:nvSpPr>
        <p:spPr>
          <a:xfrm>
            <a:off x="448502" y="1540395"/>
            <a:ext cx="8229600" cy="3394472"/>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dirty="0"/>
              <a:t>Edit Master text styles</a:t>
            </a:r>
          </a:p>
          <a:p>
            <a:pPr lvl="1"/>
            <a:r>
              <a:rPr lang="en-US" dirty="0"/>
              <a:t>Second level</a:t>
            </a:r>
          </a:p>
          <a:p>
            <a:pPr lvl="2"/>
            <a:r>
              <a:rPr lang="en-US" dirty="0"/>
              <a:t>Third level</a:t>
            </a:r>
          </a:p>
          <a:p>
            <a:pPr lvl="3"/>
            <a:r>
              <a:rPr lang="en-US" dirty="0" err="1"/>
              <a:t>Fourh</a:t>
            </a:r>
            <a:r>
              <a:rPr lang="en-US" dirty="0"/>
              <a:t>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394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53949"/>
            <a:ext cx="6019800" cy="4388644"/>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2"/>
            <a:ext cx="7543800" cy="1073944"/>
          </a:xfrm>
        </p:spPr>
        <p:txBody>
          <a:bodyPr/>
          <a:lstStyle/>
          <a:p>
            <a:r>
              <a:rPr lang="en-US"/>
              <a:t>Click to edit Master title style</a:t>
            </a:r>
          </a:p>
        </p:txBody>
      </p:sp>
      <p:sp>
        <p:nvSpPr>
          <p:cNvPr id="3" name="Table Placeholder 2"/>
          <p:cNvSpPr>
            <a:spLocks noGrp="1"/>
          </p:cNvSpPr>
          <p:nvPr>
            <p:ph type="tbl" idx="1"/>
          </p:nvPr>
        </p:nvSpPr>
        <p:spPr>
          <a:xfrm>
            <a:off x="1066800" y="1485900"/>
            <a:ext cx="7543800" cy="3086100"/>
          </a:xfrm>
        </p:spPr>
        <p:txBody>
          <a:bodyPr rtlCol="0">
            <a:normAutofit/>
          </a:bodyPr>
          <a:lstStyle/>
          <a:p>
            <a:pPr lvl="0"/>
            <a:endParaRPr lang="en-US" noProof="0" dirty="0"/>
          </a:p>
        </p:txBody>
      </p:sp>
      <p:sp>
        <p:nvSpPr>
          <p:cNvPr id="4" name="Rectangle 17"/>
          <p:cNvSpPr>
            <a:spLocks noGrp="1" noChangeArrowheads="1"/>
          </p:cNvSpPr>
          <p:nvPr>
            <p:ph type="dt" sz="half" idx="10"/>
          </p:nvPr>
        </p:nvSpPr>
        <p:spPr>
          <a:xfrm>
            <a:off x="1066800" y="4686300"/>
            <a:ext cx="1905000" cy="342900"/>
          </a:xfrm>
        </p:spPr>
        <p:txBody>
          <a:bodyPr/>
          <a:lstStyle>
            <a:lvl1pPr>
              <a:defRPr/>
            </a:lvl1pPr>
          </a:lstStyle>
          <a:p>
            <a:pPr>
              <a:defRPr/>
            </a:pPr>
            <a:fld id="{60E91D98-B6CE-44E9-B245-7EC0B3817DE8}" type="datetime1">
              <a:rPr lang="en-US">
                <a:solidFill>
                  <a:prstClr val="black">
                    <a:tint val="75000"/>
                  </a:prstClr>
                </a:solidFill>
              </a:rPr>
              <a:pPr>
                <a:defRPr/>
              </a:pPr>
              <a:t>11/22/2021</a:t>
            </a:fld>
            <a:endParaRPr lang="en-US" dirty="0">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2D2B9F61-9B35-4446-A2A2-0449ED7538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966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8A5AA-E31C-4B55-9ED1-116564082654}"/>
              </a:ext>
            </a:extLst>
          </p:cNvPr>
          <p:cNvPicPr>
            <a:picLocks noChangeAspect="1"/>
          </p:cNvPicPr>
          <p:nvPr userDrawn="1"/>
        </p:nvPicPr>
        <p:blipFill>
          <a:blip r:embed="rId2"/>
          <a:srcRect/>
          <a:stretch/>
        </p:blipFill>
        <p:spPr>
          <a:xfrm>
            <a:off x="-69073" y="-38663"/>
            <a:ext cx="9235996" cy="5195247"/>
          </a:xfrm>
          <a:prstGeom prst="rect">
            <a:avLst/>
          </a:prstGeom>
        </p:spPr>
      </p:pic>
      <p:sp>
        <p:nvSpPr>
          <p:cNvPr id="2" name="Title 1"/>
          <p:cNvSpPr>
            <a:spLocks noGrp="1"/>
          </p:cNvSpPr>
          <p:nvPr>
            <p:ph type="title" hasCustomPrompt="1"/>
          </p:nvPr>
        </p:nvSpPr>
        <p:spPr>
          <a:xfrm>
            <a:off x="3989810" y="2309024"/>
            <a:ext cx="4851722" cy="1123900"/>
          </a:xfrm>
        </p:spPr>
        <p:txBody>
          <a:bodyPr anchor="t">
            <a:normAutofit/>
          </a:bodyPr>
          <a:lstStyle>
            <a:lvl1pPr algn="l">
              <a:defRPr sz="4000" b="1" cap="none">
                <a:solidFill>
                  <a:schemeClr val="bg1"/>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3989810" y="3432922"/>
            <a:ext cx="3693781" cy="573333"/>
          </a:xfrm>
        </p:spPr>
        <p:txBody>
          <a:bodyPr anchor="b">
            <a:normAutofit/>
          </a:bodyPr>
          <a:lstStyle>
            <a:lvl1pPr marL="0" indent="0" algn="l">
              <a:buNone/>
              <a:defRPr sz="1800" b="1" spc="0">
                <a:solidFill>
                  <a:srgbClr val="0091B3"/>
                </a:solidFill>
                <a:latin typeface="Roboto Slab" pitchFamily="2" charset="0"/>
                <a:ea typeface="Roboto Slab"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Content Placeholder 3"/>
          <p:cNvSpPr>
            <a:spLocks noGrp="1"/>
          </p:cNvSpPr>
          <p:nvPr>
            <p:ph sz="half" idx="2" hasCustomPrompt="1"/>
          </p:nvPr>
        </p:nvSpPr>
        <p:spPr>
          <a:xfrm>
            <a:off x="4648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57200" y="1631156"/>
            <a:ext cx="4040188"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4406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hasCustomPrompt="1"/>
          </p:nvPr>
        </p:nvSpPr>
        <p:spPr>
          <a:xfrm>
            <a:off x="3575050" y="544061"/>
            <a:ext cx="5111750" cy="4389835"/>
          </a:xfrm>
        </p:spPr>
        <p:txBody>
          <a:bodyPr/>
          <a:lstStyle>
            <a:lvl1pPr>
              <a:buClr>
                <a:srgbClr val="19A0DA"/>
              </a:buClr>
              <a:defRPr sz="3200"/>
            </a:lvl1pPr>
            <a:lvl2pPr>
              <a:buClr>
                <a:srgbClr val="19A0DA"/>
              </a:buClr>
              <a:defRPr sz="2800"/>
            </a:lvl2pPr>
            <a:lvl3pPr>
              <a:buClr>
                <a:srgbClr val="19A0DA"/>
              </a:buClr>
              <a:defRPr sz="2400"/>
            </a:lvl3pPr>
            <a:lvl4pPr>
              <a:buClr>
                <a:srgbClr val="19A0DA"/>
              </a:buClr>
              <a:defRPr sz="2000"/>
            </a:lvl4pPr>
            <a:lvl5pPr>
              <a:buClr>
                <a:srgbClr val="19A0DA"/>
              </a:buClr>
              <a:defRPr sz="2000"/>
            </a:lvl5pPr>
            <a:lvl6pPr>
              <a:defRPr sz="2000"/>
            </a:lvl6pPr>
            <a:lvl7pPr>
              <a:defRPr sz="2000"/>
            </a:lvl7pPr>
            <a:lvl8pPr>
              <a:defRPr sz="2000"/>
            </a:lvl8pPr>
            <a:lvl9pPr>
              <a:defRPr sz="20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Text Placeholder 3"/>
          <p:cNvSpPr>
            <a:spLocks noGrp="1"/>
          </p:cNvSpPr>
          <p:nvPr>
            <p:ph type="body" sz="half" idx="2"/>
          </p:nvPr>
        </p:nvSpPr>
        <p:spPr>
          <a:xfrm>
            <a:off x="457201" y="1415599"/>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srcRect/>
          <a:stretch/>
        </p:blipFill>
        <p:spPr>
          <a:xfrm>
            <a:off x="0" y="-24178"/>
            <a:ext cx="9144000" cy="315468"/>
          </a:xfrm>
          <a:prstGeom prst="rect">
            <a:avLst/>
          </a:prstGeom>
        </p:spPr>
      </p:pic>
      <p:sp>
        <p:nvSpPr>
          <p:cNvPr id="2" name="Title Placeholder 1"/>
          <p:cNvSpPr>
            <a:spLocks noGrp="1"/>
          </p:cNvSpPr>
          <p:nvPr>
            <p:ph type="title"/>
          </p:nvPr>
        </p:nvSpPr>
        <p:spPr>
          <a:xfrm>
            <a:off x="448502" y="562707"/>
            <a:ext cx="8229600" cy="711491"/>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48502" y="1280636"/>
            <a:ext cx="8229600" cy="366182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12874"/>
            <a:ext cx="2133600" cy="273844"/>
          </a:xfrm>
          <a:prstGeom prst="rect">
            <a:avLst/>
          </a:prstGeom>
        </p:spPr>
        <p:txBody>
          <a:bodyPr vert="horz" lIns="91440" tIns="45720" rIns="91440" bIns="45720" rtlCol="0" anchor="ctr"/>
          <a:lstStyle>
            <a:lvl1pPr algn="r">
              <a:defRPr sz="1050" b="1">
                <a:solidFill>
                  <a:srgbClr val="FFFFFF"/>
                </a:solidFill>
                <a:latin typeface="Roboto" panose="02000000000000000000" pitchFamily="2" charset="0"/>
                <a:ea typeface="Roboto" panose="02000000000000000000" pitchFamily="2" charset="0"/>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hf hdr="0" ftr="0" dt="0"/>
  <p:txStyles>
    <p:titleStyle>
      <a:lvl1pPr algn="l" defTabSz="457200" rtl="0" eaLnBrk="1" latinLnBrk="0" hangingPunct="1">
        <a:lnSpc>
          <a:spcPct val="90000"/>
        </a:lnSpc>
        <a:spcBef>
          <a:spcPct val="0"/>
        </a:spcBef>
        <a:buNone/>
        <a:defRPr sz="3600" b="1" kern="1200">
          <a:solidFill>
            <a:srgbClr val="0091B3"/>
          </a:solidFill>
          <a:latin typeface="Roboto" panose="02000000000000000000" pitchFamily="2" charset="0"/>
          <a:ea typeface="Roboto" panose="02000000000000000000" pitchFamily="2" charset="0"/>
          <a:cs typeface="Arial"/>
        </a:defRPr>
      </a:lvl1pPr>
    </p:titleStyle>
    <p:bodyStyle>
      <a:lvl1pPr marL="274320" indent="-274320" algn="l" defTabSz="457200" rtl="0" eaLnBrk="1" latinLnBrk="0" hangingPunct="1">
        <a:lnSpc>
          <a:spcPct val="90000"/>
        </a:lnSpc>
        <a:spcBef>
          <a:spcPct val="20000"/>
        </a:spcBef>
        <a:buClr>
          <a:srgbClr val="0091B3"/>
        </a:buClr>
        <a:buSzPct val="120000"/>
        <a:buFont typeface="ArialMT"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Arial"/>
        </a:defRPr>
      </a:lvl1pPr>
      <a:lvl2pPr marL="742950" indent="-285750" algn="l" defTabSz="457200" rtl="0" eaLnBrk="1" latinLnBrk="0" hangingPunct="1">
        <a:lnSpc>
          <a:spcPct val="90000"/>
        </a:lnSpc>
        <a:spcBef>
          <a:spcPct val="20000"/>
        </a:spcBef>
        <a:buClr>
          <a:srgbClr val="0091B3"/>
        </a:buClr>
        <a:buFont typeface="Wingdings" charset="2"/>
        <a:buChar char="§"/>
        <a:defRPr sz="2400" kern="1200">
          <a:solidFill>
            <a:schemeClr val="tx1">
              <a:lumMod val="75000"/>
              <a:lumOff val="25000"/>
            </a:schemeClr>
          </a:solidFill>
          <a:latin typeface="Roboto" panose="02000000000000000000" pitchFamily="2" charset="0"/>
          <a:ea typeface="Roboto" panose="02000000000000000000" pitchFamily="2" charset="0"/>
          <a:cs typeface="Arial"/>
        </a:defRPr>
      </a:lvl2pPr>
      <a:lvl3pPr marL="1143000" indent="-228600" algn="l" defTabSz="457200" rtl="0" eaLnBrk="1" latinLnBrk="0" hangingPunct="1">
        <a:lnSpc>
          <a:spcPct val="90000"/>
        </a:lnSpc>
        <a:spcBef>
          <a:spcPct val="20000"/>
        </a:spcBef>
        <a:buClr>
          <a:srgbClr val="0091B3"/>
        </a:buClr>
        <a:buFont typeface="Arial"/>
        <a:buChar char="•"/>
        <a:defRPr sz="2000" kern="1200">
          <a:solidFill>
            <a:schemeClr val="tx1">
              <a:lumMod val="75000"/>
              <a:lumOff val="25000"/>
            </a:schemeClr>
          </a:solidFill>
          <a:latin typeface="Roboto" panose="02000000000000000000" pitchFamily="2" charset="0"/>
          <a:ea typeface="Roboto" panose="02000000000000000000" pitchFamily="2" charset="0"/>
          <a:cs typeface="Arial"/>
        </a:defRPr>
      </a:lvl3pPr>
      <a:lvl4pPr marL="1600200" indent="-228600" algn="l" defTabSz="457200" rtl="0" eaLnBrk="1" latinLnBrk="0" hangingPunct="1">
        <a:lnSpc>
          <a:spcPct val="90000"/>
        </a:lnSpc>
        <a:spcBef>
          <a:spcPct val="20000"/>
        </a:spcBef>
        <a:buClr>
          <a:srgbClr val="0091B3"/>
        </a:buClr>
        <a:buFont typeface="Arial"/>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4pPr>
      <a:lvl5pPr marL="2057400" indent="-228600" algn="l" defTabSz="457200" rtl="0" eaLnBrk="1" latinLnBrk="0" hangingPunct="1">
        <a:lnSpc>
          <a:spcPct val="90000"/>
        </a:lnSpc>
        <a:spcBef>
          <a:spcPct val="20000"/>
        </a:spcBef>
        <a:buClr>
          <a:srgbClr val="0091B3"/>
        </a:buClr>
        <a:buFont typeface="Arial Unicode MS"/>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index.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dc.gov/sixeighteen/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13.tmp"/><Relationship Id="rId7"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4.tmp"/><Relationship Id="rId9" Type="http://schemas.openxmlformats.org/officeDocument/2006/relationships/image" Target="../media/image19.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mad-id.org/antimicrobial-stewardship-programs/" TargetMode="External"/><Relationship Id="rId3" Type="http://schemas.openxmlformats.org/officeDocument/2006/relationships/hyperlink" Target="https://memberstore.qualityforum.org/products/national-quality-partners-playbook%E2%84%A2-antibiotic-stewardship-in-post-acute-and-long-term-care" TargetMode="External"/><Relationship Id="rId7" Type="http://schemas.openxmlformats.org/officeDocument/2006/relationships/hyperlink" Target="https://www.proce.com/SIDP-LT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cdc.gov/antibiotic-use/core-elements/nursing-homes.html" TargetMode="External"/><Relationship Id="rId11" Type="http://schemas.openxmlformats.org/officeDocument/2006/relationships/hyperlink" Target="https://shea-online.org/index.php/practice-resources/priority-topics/antimicrobial-stewardship" TargetMode="External"/><Relationship Id="rId5" Type="http://schemas.openxmlformats.org/officeDocument/2006/relationships/hyperlink" Target="https://qsep.cms.gov/data/251/AntibioticStewardshipProgramResourcesCMS508.pdf" TargetMode="External"/><Relationship Id="rId10" Type="http://schemas.openxmlformats.org/officeDocument/2006/relationships/hyperlink" Target="https://www.idsociety.org/public-health/antimicrobial-resistance/antimicrobial-resistance/" TargetMode="External"/><Relationship Id="rId4" Type="http://schemas.openxmlformats.org/officeDocument/2006/relationships/hyperlink" Target="https://www.ahrq.gov/nhguide/index.html" TargetMode="External"/><Relationship Id="rId9" Type="http://schemas.openxmlformats.org/officeDocument/2006/relationships/hyperlink" Target="https://www.cdc.gov/antibiotic-use/week/index.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title"/>
          </p:nvPr>
        </p:nvSpPr>
        <p:spPr>
          <a:xfrm>
            <a:off x="3971623" y="2297585"/>
            <a:ext cx="4512501" cy="548329"/>
          </a:xfrm>
        </p:spPr>
        <p:txBody>
          <a:bodyPr>
            <a:normAutofit fontScale="90000"/>
          </a:bodyPr>
          <a:lstStyle/>
          <a:p>
            <a:r>
              <a:rPr lang="en-US" dirty="0"/>
              <a:t>Antibiotic Stewardship in   Long-Term Care</a:t>
            </a:r>
          </a:p>
        </p:txBody>
      </p:sp>
      <p:sp>
        <p:nvSpPr>
          <p:cNvPr id="6" name="Text Placeholder 5">
            <a:extLst>
              <a:ext uri="{FF2B5EF4-FFF2-40B4-BE49-F238E27FC236}">
                <a16:creationId xmlns:a16="http://schemas.microsoft.com/office/drawing/2014/main" id="{1E904034-35F8-4CDB-968D-D874E6BC2204}"/>
              </a:ext>
            </a:extLst>
          </p:cNvPr>
          <p:cNvSpPr>
            <a:spLocks noGrp="1"/>
          </p:cNvSpPr>
          <p:nvPr>
            <p:ph type="body" idx="1"/>
          </p:nvPr>
        </p:nvSpPr>
        <p:spPr>
          <a:xfrm>
            <a:off x="737865" y="4508375"/>
            <a:ext cx="7055800" cy="414500"/>
          </a:xfrm>
        </p:spPr>
        <p:txBody>
          <a:bodyPr>
            <a:noAutofit/>
          </a:bodyPr>
          <a:lstStyle/>
          <a:p>
            <a:pPr>
              <a:spcBef>
                <a:spcPts val="0"/>
              </a:spcBef>
            </a:pPr>
            <a:r>
              <a:rPr lang="en-US" sz="2000" dirty="0"/>
              <a:t>Kati Shihadeh, PharmD, BCIDP</a:t>
            </a:r>
          </a:p>
          <a:p>
            <a:pPr>
              <a:spcBef>
                <a:spcPts val="0"/>
              </a:spcBef>
            </a:pPr>
            <a:r>
              <a:rPr lang="en-US" sz="2000" dirty="0"/>
              <a:t>Infectious Diseases Pharmacy Specialist</a:t>
            </a:r>
          </a:p>
          <a:p>
            <a:pPr>
              <a:spcBef>
                <a:spcPts val="0"/>
              </a:spcBef>
            </a:pPr>
            <a:r>
              <a:rPr lang="en-US" sz="2000" dirty="0"/>
              <a:t>Denver Health Medical Center </a:t>
            </a:r>
          </a:p>
          <a:p>
            <a:pPr>
              <a:spcBef>
                <a:spcPts val="0"/>
              </a:spcBef>
            </a:pPr>
            <a:r>
              <a:rPr lang="en-US" sz="2000" dirty="0"/>
              <a:t> </a:t>
            </a:r>
          </a:p>
        </p:txBody>
      </p:sp>
    </p:spTree>
    <p:extLst>
      <p:ext uri="{BB962C8B-B14F-4D97-AF65-F5344CB8AC3E}">
        <p14:creationId xmlns:p14="http://schemas.microsoft.com/office/powerpoint/2010/main" val="197624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E1CC-6002-43EE-9F41-E6EA1EA2FA59}"/>
              </a:ext>
            </a:extLst>
          </p:cNvPr>
          <p:cNvSpPr>
            <a:spLocks noGrp="1"/>
          </p:cNvSpPr>
          <p:nvPr>
            <p:ph type="title"/>
          </p:nvPr>
        </p:nvSpPr>
        <p:spPr/>
        <p:txBody>
          <a:bodyPr>
            <a:normAutofit/>
          </a:bodyPr>
          <a:lstStyle/>
          <a:p>
            <a:r>
              <a:rPr lang="en-US" sz="3200" dirty="0"/>
              <a:t>Antibiotic Use</a:t>
            </a:r>
          </a:p>
        </p:txBody>
      </p:sp>
      <p:sp>
        <p:nvSpPr>
          <p:cNvPr id="4" name="Slide Number Placeholder 3">
            <a:extLst>
              <a:ext uri="{FF2B5EF4-FFF2-40B4-BE49-F238E27FC236}">
                <a16:creationId xmlns:a16="http://schemas.microsoft.com/office/drawing/2014/main" id="{5C809ED7-3A16-47E2-A699-98338AE84B10}"/>
              </a:ext>
            </a:extLst>
          </p:cNvPr>
          <p:cNvSpPr>
            <a:spLocks noGrp="1"/>
          </p:cNvSpPr>
          <p:nvPr>
            <p:ph type="sldNum" sz="quarter" idx="12"/>
          </p:nvPr>
        </p:nvSpPr>
        <p:spPr/>
        <p:txBody>
          <a:bodyPr/>
          <a:lstStyle/>
          <a:p>
            <a:fld id="{2066355A-084C-D24E-9AD2-7E4FC41EA627}" type="slidenum">
              <a:rPr lang="en-US" smtClean="0"/>
              <a:t>9</a:t>
            </a:fld>
            <a:endParaRPr lang="en-US"/>
          </a:p>
        </p:txBody>
      </p:sp>
      <p:sp>
        <p:nvSpPr>
          <p:cNvPr id="7" name="Content Placeholder 2">
            <a:extLst>
              <a:ext uri="{FF2B5EF4-FFF2-40B4-BE49-F238E27FC236}">
                <a16:creationId xmlns:a16="http://schemas.microsoft.com/office/drawing/2014/main" id="{D8BF08D0-112D-4EFB-BB5A-D16B60995DBF}"/>
              </a:ext>
            </a:extLst>
          </p:cNvPr>
          <p:cNvSpPr>
            <a:spLocks noGrp="1"/>
          </p:cNvSpPr>
          <p:nvPr>
            <p:ph idx="1"/>
          </p:nvPr>
        </p:nvSpPr>
        <p:spPr>
          <a:xfrm>
            <a:off x="448502" y="1280636"/>
            <a:ext cx="8229600" cy="3661826"/>
          </a:xfrm>
        </p:spPr>
        <p:txBody>
          <a:bodyPr>
            <a:normAutofit/>
          </a:bodyPr>
          <a:lstStyle/>
          <a:p>
            <a:r>
              <a:rPr lang="en-US" sz="2000" dirty="0"/>
              <a:t>20-50% of antibiotics prescribed in hospitals are inappropriate or unnecessary</a:t>
            </a:r>
          </a:p>
          <a:p>
            <a:r>
              <a:rPr lang="en-US" sz="2000" dirty="0"/>
              <a:t>30% of antibiotics prescribed in doctor’s offices and emergency departments are unnecessary</a:t>
            </a:r>
          </a:p>
          <a:p>
            <a:endParaRPr lang="en-US" sz="2000" dirty="0"/>
          </a:p>
          <a:p>
            <a:endParaRPr lang="en-US" sz="2000" dirty="0"/>
          </a:p>
        </p:txBody>
      </p:sp>
      <p:sp>
        <p:nvSpPr>
          <p:cNvPr id="5" name="TextBox 4">
            <a:extLst>
              <a:ext uri="{FF2B5EF4-FFF2-40B4-BE49-F238E27FC236}">
                <a16:creationId xmlns:a16="http://schemas.microsoft.com/office/drawing/2014/main" id="{F57226D8-0822-4499-9F9D-C7820F34D9B8}"/>
              </a:ext>
            </a:extLst>
          </p:cNvPr>
          <p:cNvSpPr txBox="1"/>
          <p:nvPr/>
        </p:nvSpPr>
        <p:spPr>
          <a:xfrm>
            <a:off x="4051005" y="4741151"/>
            <a:ext cx="5092995" cy="415498"/>
          </a:xfrm>
          <a:prstGeom prst="rect">
            <a:avLst/>
          </a:prstGeom>
          <a:noFill/>
        </p:spPr>
        <p:txBody>
          <a:bodyPr wrap="square" rtlCol="0">
            <a:spAutoFit/>
          </a:bodyPr>
          <a:lstStyle/>
          <a:p>
            <a:r>
              <a:rPr lang="en-US" sz="700" dirty="0">
                <a:hlinkClick r:id="rId3"/>
              </a:rPr>
              <a:t>Centers for Disease Control and Prevention</a:t>
            </a:r>
            <a:r>
              <a:rPr lang="en-US" sz="700" dirty="0"/>
              <a:t>, </a:t>
            </a:r>
            <a:r>
              <a:rPr lang="en-US" sz="700" dirty="0">
                <a:hlinkClick r:id="rId4"/>
              </a:rPr>
              <a:t>The 6|18 Initiative: Accelerating Evidence into Action</a:t>
            </a:r>
            <a:r>
              <a:rPr lang="en-US" sz="700" dirty="0"/>
              <a:t>. 2021. Available at:  </a:t>
            </a:r>
          </a:p>
          <a:p>
            <a:r>
              <a:rPr lang="en-US" sz="700" dirty="0"/>
              <a:t>https://www.cdc.gov/sixeighteen/hai/index.htm#:~:text=Many%20prescribed%20antibiotics%20are%20inappropriate%20or%20unnecessary%2C%20including%3A,in%20doctor%E2%80%99s%20offices%20and%20emergency%20departments%20are%20unnecessary</a:t>
            </a:r>
          </a:p>
        </p:txBody>
      </p:sp>
    </p:spTree>
    <p:extLst>
      <p:ext uri="{BB962C8B-B14F-4D97-AF65-F5344CB8AC3E}">
        <p14:creationId xmlns:p14="http://schemas.microsoft.com/office/powerpoint/2010/main" val="426801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0611-A41E-46C4-830B-6E76770E6588}"/>
              </a:ext>
            </a:extLst>
          </p:cNvPr>
          <p:cNvSpPr>
            <a:spLocks noGrp="1"/>
          </p:cNvSpPr>
          <p:nvPr>
            <p:ph type="title"/>
          </p:nvPr>
        </p:nvSpPr>
        <p:spPr/>
        <p:txBody>
          <a:bodyPr>
            <a:normAutofit/>
          </a:bodyPr>
          <a:lstStyle/>
          <a:p>
            <a:r>
              <a:rPr lang="en-US" sz="3200" dirty="0"/>
              <a:t>Polling Question #2</a:t>
            </a:r>
          </a:p>
        </p:txBody>
      </p:sp>
      <p:sp>
        <p:nvSpPr>
          <p:cNvPr id="3" name="Content Placeholder 2">
            <a:extLst>
              <a:ext uri="{FF2B5EF4-FFF2-40B4-BE49-F238E27FC236}">
                <a16:creationId xmlns:a16="http://schemas.microsoft.com/office/drawing/2014/main" id="{6D890C6F-272D-432C-B1FE-E79C3128F4B5}"/>
              </a:ext>
            </a:extLst>
          </p:cNvPr>
          <p:cNvSpPr>
            <a:spLocks noGrp="1"/>
          </p:cNvSpPr>
          <p:nvPr>
            <p:ph idx="1"/>
          </p:nvPr>
        </p:nvSpPr>
        <p:spPr/>
        <p:txBody>
          <a:bodyPr>
            <a:normAutofit/>
          </a:bodyPr>
          <a:lstStyle/>
          <a:p>
            <a:pPr marL="0" indent="0">
              <a:buNone/>
            </a:pPr>
            <a:r>
              <a:rPr lang="en-US" sz="2000" dirty="0"/>
              <a:t>What percent of nursing home residents receive an antibiotic in a year?</a:t>
            </a:r>
          </a:p>
          <a:p>
            <a:pPr marL="982980" lvl="1" indent="-514350">
              <a:buFont typeface="+mj-lt"/>
              <a:buAutoNum type="alphaUcPeriod"/>
            </a:pPr>
            <a:r>
              <a:rPr lang="en-US" sz="1800" dirty="0"/>
              <a:t>Up to 15%</a:t>
            </a:r>
          </a:p>
          <a:p>
            <a:pPr marL="982980" lvl="1" indent="-514350">
              <a:buFont typeface="+mj-lt"/>
              <a:buAutoNum type="alphaUcPeriod"/>
            </a:pPr>
            <a:r>
              <a:rPr lang="en-US" sz="1800" dirty="0"/>
              <a:t>Up to 30%</a:t>
            </a:r>
          </a:p>
          <a:p>
            <a:pPr marL="982980" lvl="1" indent="-514350">
              <a:buFont typeface="+mj-lt"/>
              <a:buAutoNum type="alphaUcPeriod"/>
            </a:pPr>
            <a:r>
              <a:rPr lang="en-US" sz="1800" dirty="0"/>
              <a:t>Up to 50%</a:t>
            </a:r>
          </a:p>
          <a:p>
            <a:pPr marL="982980" lvl="1" indent="-514350">
              <a:buFont typeface="+mj-lt"/>
              <a:buAutoNum type="alphaUcPeriod"/>
            </a:pPr>
            <a:r>
              <a:rPr lang="en-US" sz="1800" dirty="0"/>
              <a:t>Up to 70%</a:t>
            </a:r>
          </a:p>
          <a:p>
            <a:pPr marL="982980" lvl="1" indent="-514350">
              <a:buFont typeface="+mj-lt"/>
              <a:buAutoNum type="alphaUcPeriod"/>
            </a:pPr>
            <a:endParaRPr lang="en-US" sz="1800" dirty="0"/>
          </a:p>
          <a:p>
            <a:pPr marL="982980" lvl="1" indent="-514350">
              <a:buFont typeface="+mj-lt"/>
              <a:buAutoNum type="alphaUcPeriod"/>
            </a:pPr>
            <a:endParaRPr lang="en-US" sz="1800" dirty="0"/>
          </a:p>
        </p:txBody>
      </p:sp>
      <p:sp>
        <p:nvSpPr>
          <p:cNvPr id="4" name="Slide Number Placeholder 3">
            <a:extLst>
              <a:ext uri="{FF2B5EF4-FFF2-40B4-BE49-F238E27FC236}">
                <a16:creationId xmlns:a16="http://schemas.microsoft.com/office/drawing/2014/main" id="{99DC9066-82E7-4BC5-BD17-D571105818D7}"/>
              </a:ext>
            </a:extLst>
          </p:cNvPr>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74828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0611-A41E-46C4-830B-6E76770E6588}"/>
              </a:ext>
            </a:extLst>
          </p:cNvPr>
          <p:cNvSpPr>
            <a:spLocks noGrp="1"/>
          </p:cNvSpPr>
          <p:nvPr>
            <p:ph type="title"/>
          </p:nvPr>
        </p:nvSpPr>
        <p:spPr/>
        <p:txBody>
          <a:bodyPr>
            <a:normAutofit/>
          </a:bodyPr>
          <a:lstStyle/>
          <a:p>
            <a:r>
              <a:rPr lang="en-US" sz="3200" dirty="0"/>
              <a:t>Polling Question #3</a:t>
            </a:r>
          </a:p>
        </p:txBody>
      </p:sp>
      <p:sp>
        <p:nvSpPr>
          <p:cNvPr id="3" name="Content Placeholder 2">
            <a:extLst>
              <a:ext uri="{FF2B5EF4-FFF2-40B4-BE49-F238E27FC236}">
                <a16:creationId xmlns:a16="http://schemas.microsoft.com/office/drawing/2014/main" id="{6D890C6F-272D-432C-B1FE-E79C3128F4B5}"/>
              </a:ext>
            </a:extLst>
          </p:cNvPr>
          <p:cNvSpPr>
            <a:spLocks noGrp="1"/>
          </p:cNvSpPr>
          <p:nvPr>
            <p:ph idx="1"/>
          </p:nvPr>
        </p:nvSpPr>
        <p:spPr/>
        <p:txBody>
          <a:bodyPr>
            <a:normAutofit/>
          </a:bodyPr>
          <a:lstStyle/>
          <a:p>
            <a:pPr marL="0" indent="0">
              <a:buNone/>
            </a:pPr>
            <a:r>
              <a:rPr lang="en-US" sz="2000" dirty="0"/>
              <a:t>What percent of antibiotics prescribed to nursing home residents are prescribed incorrectly?</a:t>
            </a:r>
          </a:p>
          <a:p>
            <a:pPr marL="982980" lvl="1" indent="-514350">
              <a:buFont typeface="+mj-lt"/>
              <a:buAutoNum type="alphaUcPeriod"/>
            </a:pPr>
            <a:r>
              <a:rPr lang="en-US" sz="1800" dirty="0"/>
              <a:t>Up to 25%</a:t>
            </a:r>
          </a:p>
          <a:p>
            <a:pPr marL="982980" lvl="1" indent="-514350">
              <a:buFont typeface="+mj-lt"/>
              <a:buAutoNum type="alphaUcPeriod"/>
            </a:pPr>
            <a:r>
              <a:rPr lang="en-US" sz="1800" dirty="0"/>
              <a:t>Up to 50%</a:t>
            </a:r>
          </a:p>
          <a:p>
            <a:pPr marL="982980" lvl="1" indent="-514350">
              <a:buFont typeface="+mj-lt"/>
              <a:buAutoNum type="alphaUcPeriod"/>
            </a:pPr>
            <a:r>
              <a:rPr lang="en-US" sz="1800" dirty="0"/>
              <a:t>Up to 75%</a:t>
            </a:r>
          </a:p>
          <a:p>
            <a:pPr marL="982980" lvl="1" indent="-514350">
              <a:buFont typeface="+mj-lt"/>
              <a:buAutoNum type="alphaUcPeriod"/>
            </a:pPr>
            <a:r>
              <a:rPr lang="en-US" sz="1800" dirty="0"/>
              <a:t>Up to 90%</a:t>
            </a:r>
          </a:p>
          <a:p>
            <a:pPr marL="982980" lvl="1" indent="-514350">
              <a:buFont typeface="+mj-lt"/>
              <a:buAutoNum type="alphaUcPeriod"/>
            </a:pPr>
            <a:endParaRPr lang="en-US" sz="1800" dirty="0"/>
          </a:p>
          <a:p>
            <a:pPr marL="982980" lvl="1" indent="-514350">
              <a:buFont typeface="+mj-lt"/>
              <a:buAutoNum type="alphaUcPeriod"/>
            </a:pPr>
            <a:endParaRPr lang="en-US" sz="1800" dirty="0"/>
          </a:p>
        </p:txBody>
      </p:sp>
      <p:sp>
        <p:nvSpPr>
          <p:cNvPr id="4" name="Slide Number Placeholder 3">
            <a:extLst>
              <a:ext uri="{FF2B5EF4-FFF2-40B4-BE49-F238E27FC236}">
                <a16:creationId xmlns:a16="http://schemas.microsoft.com/office/drawing/2014/main" id="{99DC9066-82E7-4BC5-BD17-D571105818D7}"/>
              </a:ext>
            </a:extLst>
          </p:cNvPr>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68617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E1CC-6002-43EE-9F41-E6EA1EA2FA59}"/>
              </a:ext>
            </a:extLst>
          </p:cNvPr>
          <p:cNvSpPr>
            <a:spLocks noGrp="1"/>
          </p:cNvSpPr>
          <p:nvPr>
            <p:ph type="title"/>
          </p:nvPr>
        </p:nvSpPr>
        <p:spPr/>
        <p:txBody>
          <a:bodyPr>
            <a:normAutofit/>
          </a:bodyPr>
          <a:lstStyle/>
          <a:p>
            <a:r>
              <a:rPr lang="en-US" sz="3200" dirty="0"/>
              <a:t>Antibiotic Use in Nursing Homes</a:t>
            </a:r>
          </a:p>
        </p:txBody>
      </p:sp>
      <p:sp>
        <p:nvSpPr>
          <p:cNvPr id="4" name="Slide Number Placeholder 3">
            <a:extLst>
              <a:ext uri="{FF2B5EF4-FFF2-40B4-BE49-F238E27FC236}">
                <a16:creationId xmlns:a16="http://schemas.microsoft.com/office/drawing/2014/main" id="{5C809ED7-3A16-47E2-A699-98338AE84B10}"/>
              </a:ext>
            </a:extLst>
          </p:cNvPr>
          <p:cNvSpPr>
            <a:spLocks noGrp="1"/>
          </p:cNvSpPr>
          <p:nvPr>
            <p:ph type="sldNum" sz="quarter" idx="12"/>
          </p:nvPr>
        </p:nvSpPr>
        <p:spPr/>
        <p:txBody>
          <a:bodyPr/>
          <a:lstStyle/>
          <a:p>
            <a:fld id="{2066355A-084C-D24E-9AD2-7E4FC41EA627}" type="slidenum">
              <a:rPr lang="en-US" smtClean="0"/>
              <a:t>12</a:t>
            </a:fld>
            <a:endParaRPr lang="en-US"/>
          </a:p>
        </p:txBody>
      </p:sp>
      <p:pic>
        <p:nvPicPr>
          <p:cNvPr id="18" name="Picture 17" descr="Text&#10;&#10;Description automatically generated">
            <a:extLst>
              <a:ext uri="{FF2B5EF4-FFF2-40B4-BE49-F238E27FC236}">
                <a16:creationId xmlns:a16="http://schemas.microsoft.com/office/drawing/2014/main" id="{978B12D3-28DB-4B8B-B1F3-9FB12D050DD4}"/>
              </a:ext>
            </a:extLst>
          </p:cNvPr>
          <p:cNvPicPr>
            <a:picLocks noChangeAspect="1"/>
          </p:cNvPicPr>
          <p:nvPr/>
        </p:nvPicPr>
        <p:blipFill>
          <a:blip r:embed="rId3"/>
          <a:stretch>
            <a:fillRect/>
          </a:stretch>
        </p:blipFill>
        <p:spPr>
          <a:xfrm>
            <a:off x="2342151" y="1198485"/>
            <a:ext cx="4459699" cy="1373265"/>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B3966C47-5376-4B86-A05C-3C3408F1A2E4}"/>
              </a:ext>
            </a:extLst>
          </p:cNvPr>
          <p:cNvPicPr>
            <a:picLocks noChangeAspect="1"/>
          </p:cNvPicPr>
          <p:nvPr/>
        </p:nvPicPr>
        <p:blipFill>
          <a:blip r:embed="rId4"/>
          <a:stretch>
            <a:fillRect/>
          </a:stretch>
        </p:blipFill>
        <p:spPr>
          <a:xfrm>
            <a:off x="2342151" y="2571750"/>
            <a:ext cx="4459699" cy="1081271"/>
          </a:xfrm>
          <a:prstGeom prst="rect">
            <a:avLst/>
          </a:prstGeom>
        </p:spPr>
      </p:pic>
      <p:pic>
        <p:nvPicPr>
          <p:cNvPr id="22" name="Picture 21" descr="Text&#10;&#10;Description automatically generated with low confidence">
            <a:extLst>
              <a:ext uri="{FF2B5EF4-FFF2-40B4-BE49-F238E27FC236}">
                <a16:creationId xmlns:a16="http://schemas.microsoft.com/office/drawing/2014/main" id="{DE8A3841-2B1E-4DA7-BC67-794729B8FF32}"/>
              </a:ext>
            </a:extLst>
          </p:cNvPr>
          <p:cNvPicPr>
            <a:picLocks noChangeAspect="1"/>
          </p:cNvPicPr>
          <p:nvPr/>
        </p:nvPicPr>
        <p:blipFill>
          <a:blip r:embed="rId5"/>
          <a:stretch>
            <a:fillRect/>
          </a:stretch>
        </p:blipFill>
        <p:spPr>
          <a:xfrm>
            <a:off x="2342151" y="3653021"/>
            <a:ext cx="4459698" cy="1004515"/>
          </a:xfrm>
          <a:prstGeom prst="rect">
            <a:avLst/>
          </a:prstGeom>
        </p:spPr>
      </p:pic>
      <p:sp>
        <p:nvSpPr>
          <p:cNvPr id="23" name="Rectangle: Rounded Corners 22">
            <a:extLst>
              <a:ext uri="{FF2B5EF4-FFF2-40B4-BE49-F238E27FC236}">
                <a16:creationId xmlns:a16="http://schemas.microsoft.com/office/drawing/2014/main" id="{D18FC06C-14B6-40C4-9B3C-C8891142F4A1}"/>
              </a:ext>
            </a:extLst>
          </p:cNvPr>
          <p:cNvSpPr/>
          <p:nvPr/>
        </p:nvSpPr>
        <p:spPr>
          <a:xfrm>
            <a:off x="7146524" y="1447060"/>
            <a:ext cx="1548975" cy="26455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Antibiotics comprise ~40% of all NH prescriptions</a:t>
            </a:r>
          </a:p>
        </p:txBody>
      </p:sp>
      <p:sp>
        <p:nvSpPr>
          <p:cNvPr id="8" name="TextBox 7">
            <a:extLst>
              <a:ext uri="{FF2B5EF4-FFF2-40B4-BE49-F238E27FC236}">
                <a16:creationId xmlns:a16="http://schemas.microsoft.com/office/drawing/2014/main" id="{DD034083-8ACC-4D61-9106-74A8CFC79EEC}"/>
              </a:ext>
            </a:extLst>
          </p:cNvPr>
          <p:cNvSpPr txBox="1"/>
          <p:nvPr/>
        </p:nvSpPr>
        <p:spPr>
          <a:xfrm>
            <a:off x="4763386" y="4835323"/>
            <a:ext cx="4380613" cy="307777"/>
          </a:xfrm>
          <a:prstGeom prst="rect">
            <a:avLst/>
          </a:prstGeom>
          <a:noFill/>
        </p:spPr>
        <p:txBody>
          <a:bodyPr wrap="square" rtlCol="0">
            <a:spAutoFit/>
          </a:bodyPr>
          <a:lstStyle/>
          <a:p>
            <a:pPr algn="l"/>
            <a:r>
              <a:rPr lang="en-US" sz="700" b="0" i="0" u="none" strike="noStrike" baseline="0" dirty="0">
                <a:solidFill>
                  <a:srgbClr val="000000"/>
                </a:solidFill>
                <a:latin typeface="+mj-lt"/>
              </a:rPr>
              <a:t>Centers for Disease Control and Prevention. Antibiotic Use in Nursing Homes. Nov 5, 2013. Accessed May 27, 2016. </a:t>
            </a:r>
            <a:r>
              <a:rPr lang="en-US" sz="700" b="0" i="0" u="none" strike="noStrike" baseline="0" dirty="0">
                <a:solidFill>
                  <a:srgbClr val="215E9F"/>
                </a:solidFill>
                <a:latin typeface="+mj-lt"/>
              </a:rPr>
              <a:t>http://www.cdc.gov/getsmart/healthcare/learn-from-others/factsheets/nursing-homes.html</a:t>
            </a:r>
            <a:endParaRPr lang="en-US" sz="700" dirty="0">
              <a:latin typeface="+mj-lt"/>
            </a:endParaRPr>
          </a:p>
        </p:txBody>
      </p:sp>
    </p:spTree>
    <p:extLst>
      <p:ext uri="{BB962C8B-B14F-4D97-AF65-F5344CB8AC3E}">
        <p14:creationId xmlns:p14="http://schemas.microsoft.com/office/powerpoint/2010/main" val="82862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690D-5756-4853-9CAB-2EEA898C3702}"/>
              </a:ext>
            </a:extLst>
          </p:cNvPr>
          <p:cNvSpPr>
            <a:spLocks noGrp="1"/>
          </p:cNvSpPr>
          <p:nvPr>
            <p:ph type="title"/>
          </p:nvPr>
        </p:nvSpPr>
        <p:spPr/>
        <p:txBody>
          <a:bodyPr>
            <a:normAutofit/>
          </a:bodyPr>
          <a:lstStyle/>
          <a:p>
            <a:r>
              <a:rPr lang="en-US" sz="3200" dirty="0"/>
              <a:t>Risk Factors for Infections/Antibiotic Use</a:t>
            </a:r>
          </a:p>
        </p:txBody>
      </p:sp>
      <p:sp>
        <p:nvSpPr>
          <p:cNvPr id="3" name="Content Placeholder 2">
            <a:extLst>
              <a:ext uri="{FF2B5EF4-FFF2-40B4-BE49-F238E27FC236}">
                <a16:creationId xmlns:a16="http://schemas.microsoft.com/office/drawing/2014/main" id="{8C54A391-5EB4-4F01-9D61-A659F24C2D6B}"/>
              </a:ext>
            </a:extLst>
          </p:cNvPr>
          <p:cNvSpPr>
            <a:spLocks noGrp="1"/>
          </p:cNvSpPr>
          <p:nvPr>
            <p:ph idx="1"/>
          </p:nvPr>
        </p:nvSpPr>
        <p:spPr/>
        <p:txBody>
          <a:bodyPr>
            <a:normAutofit/>
          </a:bodyPr>
          <a:lstStyle/>
          <a:p>
            <a:r>
              <a:rPr lang="en-US" sz="2000" dirty="0"/>
              <a:t>Why do so many NH residents receive antibiotics?</a:t>
            </a:r>
          </a:p>
          <a:p>
            <a:pPr lvl="1"/>
            <a:r>
              <a:rPr lang="en-US" sz="1800" dirty="0"/>
              <a:t>Age-related</a:t>
            </a:r>
          </a:p>
          <a:p>
            <a:pPr lvl="2"/>
            <a:r>
              <a:rPr lang="en-US" sz="1600" dirty="0"/>
              <a:t>Co-morbidities</a:t>
            </a:r>
          </a:p>
          <a:p>
            <a:pPr lvl="2"/>
            <a:r>
              <a:rPr lang="en-US" sz="1600" dirty="0"/>
              <a:t>Functional impairments</a:t>
            </a:r>
          </a:p>
          <a:p>
            <a:pPr lvl="2"/>
            <a:r>
              <a:rPr lang="en-US" sz="1600" dirty="0"/>
              <a:t>Alterations to immune system</a:t>
            </a:r>
          </a:p>
          <a:p>
            <a:pPr lvl="2"/>
            <a:r>
              <a:rPr lang="en-US" sz="1600" dirty="0"/>
              <a:t>Invasive devices</a:t>
            </a:r>
          </a:p>
          <a:p>
            <a:pPr lvl="1"/>
            <a:r>
              <a:rPr lang="en-US" sz="1800" dirty="0"/>
              <a:t>Facility-related</a:t>
            </a:r>
          </a:p>
          <a:p>
            <a:pPr lvl="2"/>
            <a:r>
              <a:rPr lang="en-US" sz="1600" dirty="0"/>
              <a:t>Close-proximity living</a:t>
            </a:r>
          </a:p>
          <a:p>
            <a:pPr lvl="2"/>
            <a:r>
              <a:rPr lang="en-US" sz="1600" dirty="0"/>
              <a:t>Contact with staff and medical equipment</a:t>
            </a:r>
          </a:p>
        </p:txBody>
      </p:sp>
      <p:sp>
        <p:nvSpPr>
          <p:cNvPr id="4" name="Slide Number Placeholder 3">
            <a:extLst>
              <a:ext uri="{FF2B5EF4-FFF2-40B4-BE49-F238E27FC236}">
                <a16:creationId xmlns:a16="http://schemas.microsoft.com/office/drawing/2014/main" id="{BE9DE6E3-C644-49E2-95AD-D1432B7D9C98}"/>
              </a:ext>
            </a:extLst>
          </p:cNvPr>
          <p:cNvSpPr>
            <a:spLocks noGrp="1"/>
          </p:cNvSpPr>
          <p:nvPr>
            <p:ph type="sldNum" sz="quarter" idx="12"/>
          </p:nvPr>
        </p:nvSpPr>
        <p:spPr/>
        <p:txBody>
          <a:bodyPr/>
          <a:lstStyle/>
          <a:p>
            <a:fld id="{2066355A-084C-D24E-9AD2-7E4FC41EA627}" type="slidenum">
              <a:rPr lang="en-US" smtClean="0"/>
              <a:t>13</a:t>
            </a:fld>
            <a:endParaRPr lang="en-US"/>
          </a:p>
        </p:txBody>
      </p:sp>
    </p:spTree>
    <p:extLst>
      <p:ext uri="{BB962C8B-B14F-4D97-AF65-F5344CB8AC3E}">
        <p14:creationId xmlns:p14="http://schemas.microsoft.com/office/powerpoint/2010/main" val="31333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fontScale="90000"/>
          </a:bodyPr>
          <a:lstStyle/>
          <a:p>
            <a:r>
              <a:rPr lang="en-US" dirty="0"/>
              <a:t>Harms from Antibiotic Use in LTCF and NH</a:t>
            </a:r>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p:txBody>
          <a:bodyPr>
            <a:normAutofit/>
          </a:bodyPr>
          <a:lstStyle/>
          <a:p>
            <a:r>
              <a:rPr lang="en-US" sz="2000" dirty="0"/>
              <a:t>Adverse drug events (ADE)</a:t>
            </a:r>
          </a:p>
          <a:p>
            <a:r>
              <a:rPr lang="en-US" sz="2000" dirty="0"/>
              <a:t>Antibiotic-associated diarrhea and </a:t>
            </a:r>
            <a:r>
              <a:rPr lang="en-US" sz="2000" i="1" dirty="0"/>
              <a:t>C. difficile</a:t>
            </a:r>
          </a:p>
          <a:p>
            <a:r>
              <a:rPr lang="en-US" sz="2000" dirty="0"/>
              <a:t>Colonization and/or infection with antibiotic-resistant organism</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14</a:t>
            </a:fld>
            <a:endParaRPr lang="en-US"/>
          </a:p>
        </p:txBody>
      </p:sp>
      <p:sp>
        <p:nvSpPr>
          <p:cNvPr id="7" name="TextBox 6">
            <a:extLst>
              <a:ext uri="{FF2B5EF4-FFF2-40B4-BE49-F238E27FC236}">
                <a16:creationId xmlns:a16="http://schemas.microsoft.com/office/drawing/2014/main" id="{1455CB41-79ED-4E68-AA52-FA59D2E41783}"/>
              </a:ext>
            </a:extLst>
          </p:cNvPr>
          <p:cNvSpPr txBox="1"/>
          <p:nvPr/>
        </p:nvSpPr>
        <p:spPr>
          <a:xfrm>
            <a:off x="7240771" y="4915182"/>
            <a:ext cx="4965405" cy="200055"/>
          </a:xfrm>
          <a:prstGeom prst="rect">
            <a:avLst/>
          </a:prstGeom>
          <a:noFill/>
        </p:spPr>
        <p:txBody>
          <a:bodyPr wrap="square" rtlCol="0">
            <a:spAutoFit/>
          </a:bodyPr>
          <a:lstStyle/>
          <a:p>
            <a:pPr algn="l"/>
            <a:r>
              <a:rPr lang="en-US" sz="700" dirty="0"/>
              <a:t>Loeb MB, et al. </a:t>
            </a:r>
            <a:r>
              <a:rPr lang="en-US" sz="700" i="1" dirty="0"/>
              <a:t>Am J Epidemiol </a:t>
            </a:r>
            <a:r>
              <a:rPr lang="en-US" sz="700" dirty="0"/>
              <a:t>2003;157:40–47.</a:t>
            </a:r>
          </a:p>
        </p:txBody>
      </p:sp>
    </p:spTree>
    <p:extLst>
      <p:ext uri="{BB962C8B-B14F-4D97-AF65-F5344CB8AC3E}">
        <p14:creationId xmlns:p14="http://schemas.microsoft.com/office/powerpoint/2010/main" val="40064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a:bodyPr>
          <a:lstStyle/>
          <a:p>
            <a:r>
              <a:rPr lang="en-US" sz="3200" dirty="0"/>
              <a:t>Harms from Antibiotics - ADE</a:t>
            </a:r>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p:txBody>
          <a:bodyPr>
            <a:normAutofit/>
          </a:bodyPr>
          <a:lstStyle/>
          <a:p>
            <a:r>
              <a:rPr lang="en-US" sz="2000" dirty="0"/>
              <a:t>Allergic reactions</a:t>
            </a:r>
          </a:p>
          <a:p>
            <a:r>
              <a:rPr lang="en-US" sz="2000" dirty="0"/>
              <a:t>Drug-drug interactions</a:t>
            </a:r>
          </a:p>
          <a:p>
            <a:r>
              <a:rPr lang="en-US" sz="2000" dirty="0"/>
              <a:t>A study of 410 NH residents who had an ADE found antibiotics to be an independent risk factor for having an ADE [OR: 4.0 (2.5-6.2)] and a preventable ADE [OR: 3.0 (1.6-5.8)] when compared to controls</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15</a:t>
            </a:fld>
            <a:endParaRPr lang="en-US"/>
          </a:p>
        </p:txBody>
      </p:sp>
      <p:sp>
        <p:nvSpPr>
          <p:cNvPr id="7" name="TextBox 6">
            <a:extLst>
              <a:ext uri="{FF2B5EF4-FFF2-40B4-BE49-F238E27FC236}">
                <a16:creationId xmlns:a16="http://schemas.microsoft.com/office/drawing/2014/main" id="{97A345DA-4FFF-4621-BD45-B6C67C7A903E}"/>
              </a:ext>
            </a:extLst>
          </p:cNvPr>
          <p:cNvSpPr txBox="1"/>
          <p:nvPr/>
        </p:nvSpPr>
        <p:spPr>
          <a:xfrm>
            <a:off x="6889896" y="4915182"/>
            <a:ext cx="4965405" cy="200055"/>
          </a:xfrm>
          <a:prstGeom prst="rect">
            <a:avLst/>
          </a:prstGeom>
          <a:noFill/>
        </p:spPr>
        <p:txBody>
          <a:bodyPr wrap="square" rtlCol="0">
            <a:spAutoFit/>
          </a:bodyPr>
          <a:lstStyle/>
          <a:p>
            <a:r>
              <a:rPr lang="en-US" sz="700" dirty="0"/>
              <a:t>Field TS, et al. </a:t>
            </a:r>
            <a:r>
              <a:rPr lang="en-US" sz="700" i="1" dirty="0"/>
              <a:t>Arch Intern Med </a:t>
            </a:r>
            <a:r>
              <a:rPr lang="en-US" sz="700" i="0" dirty="0"/>
              <a:t>2001;161:1629-34.</a:t>
            </a:r>
            <a:endParaRPr lang="en-US" sz="700" dirty="0"/>
          </a:p>
        </p:txBody>
      </p:sp>
    </p:spTree>
    <p:extLst>
      <p:ext uri="{BB962C8B-B14F-4D97-AF65-F5344CB8AC3E}">
        <p14:creationId xmlns:p14="http://schemas.microsoft.com/office/powerpoint/2010/main" val="309650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a:bodyPr>
          <a:lstStyle/>
          <a:p>
            <a:r>
              <a:rPr lang="en-US" sz="3200" dirty="0"/>
              <a:t>Harms from Antibiotic Use – </a:t>
            </a:r>
            <a:r>
              <a:rPr lang="en-US" sz="3200" i="1" dirty="0"/>
              <a:t>C. difficile</a:t>
            </a:r>
            <a:endParaRPr lang="en-US" sz="3200" dirty="0"/>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p:txBody>
          <a:bodyPr>
            <a:normAutofit/>
          </a:bodyPr>
          <a:lstStyle/>
          <a:p>
            <a:pPr marL="0" indent="0">
              <a:buNone/>
            </a:pPr>
            <a:r>
              <a:rPr lang="en-US" sz="2000" u="sng" dirty="0"/>
              <a:t>Risk Factors for </a:t>
            </a:r>
            <a:r>
              <a:rPr lang="en-US" sz="2000" i="1" u="sng" dirty="0"/>
              <a:t>C. difficile </a:t>
            </a:r>
            <a:r>
              <a:rPr lang="en-US" sz="2000" u="sng" dirty="0"/>
              <a:t>in LTCF and NH</a:t>
            </a:r>
          </a:p>
          <a:p>
            <a:r>
              <a:rPr lang="en-US" sz="2000" dirty="0"/>
              <a:t>Advanced age</a:t>
            </a:r>
          </a:p>
          <a:p>
            <a:r>
              <a:rPr lang="en-US" sz="2000" dirty="0"/>
              <a:t>Antibiotic exposure</a:t>
            </a:r>
          </a:p>
          <a:p>
            <a:r>
              <a:rPr lang="en-US" sz="2000" dirty="0"/>
              <a:t>Hospitalizations/healthcare exposure</a:t>
            </a:r>
          </a:p>
          <a:p>
            <a:r>
              <a:rPr lang="en-US" sz="2000" dirty="0"/>
              <a:t>Extended length of stay</a:t>
            </a:r>
          </a:p>
          <a:p>
            <a:r>
              <a:rPr lang="en-US" sz="2000" dirty="0"/>
              <a:t>Underlying comorbid conditions</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16</a:t>
            </a:fld>
            <a:endParaRPr lang="en-US"/>
          </a:p>
        </p:txBody>
      </p:sp>
      <p:sp>
        <p:nvSpPr>
          <p:cNvPr id="7" name="TextBox 6">
            <a:extLst>
              <a:ext uri="{FF2B5EF4-FFF2-40B4-BE49-F238E27FC236}">
                <a16:creationId xmlns:a16="http://schemas.microsoft.com/office/drawing/2014/main" id="{B2FE6ACC-7862-4746-8A91-B47CAD66E6BC}"/>
              </a:ext>
            </a:extLst>
          </p:cNvPr>
          <p:cNvSpPr txBox="1"/>
          <p:nvPr/>
        </p:nvSpPr>
        <p:spPr>
          <a:xfrm>
            <a:off x="7432158" y="4965409"/>
            <a:ext cx="465705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err="1"/>
              <a:t>Simore</a:t>
            </a:r>
            <a:r>
              <a:rPr lang="en-US" sz="700" dirty="0"/>
              <a:t> AE. </a:t>
            </a:r>
            <a:r>
              <a:rPr lang="en-US" sz="700" i="1" dirty="0"/>
              <a:t>N </a:t>
            </a:r>
            <a:r>
              <a:rPr lang="en-US" sz="700" i="1" dirty="0" err="1"/>
              <a:t>Eng</a:t>
            </a:r>
            <a:r>
              <a:rPr lang="en-US" sz="700" i="1" dirty="0"/>
              <a:t> J Med </a:t>
            </a:r>
            <a:r>
              <a:rPr lang="en-US" sz="700" dirty="0"/>
              <a:t>2010; 58:1556</a:t>
            </a:r>
          </a:p>
        </p:txBody>
      </p:sp>
    </p:spTree>
    <p:extLst>
      <p:ext uri="{BB962C8B-B14F-4D97-AF65-F5344CB8AC3E}">
        <p14:creationId xmlns:p14="http://schemas.microsoft.com/office/powerpoint/2010/main" val="249377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227" y="814388"/>
            <a:ext cx="5882654" cy="124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3050" y="2263993"/>
            <a:ext cx="6057900" cy="1392689"/>
          </a:xfrm>
          <a:prstGeom prst="rect">
            <a:avLst/>
          </a:prstGeom>
          <a:noFill/>
        </p:spPr>
        <p:txBody>
          <a:bodyPr wrap="square" rtlCol="0">
            <a:spAutoFit/>
          </a:bodyPr>
          <a:lstStyle/>
          <a:p>
            <a:pPr marL="342900" indent="-342900">
              <a:buSzPct val="65000"/>
              <a:buFont typeface="Wingdings" pitchFamily="2" charset="2"/>
              <a:buChar char="q"/>
            </a:pPr>
            <a:r>
              <a:rPr lang="en-US" sz="2000" dirty="0"/>
              <a:t>112,800 nursing home-onset cases in 2012</a:t>
            </a:r>
          </a:p>
          <a:p>
            <a:pPr marL="685800" lvl="1" indent="-342900">
              <a:buFont typeface="Wingdings" pitchFamily="2" charset="2"/>
              <a:buChar char="§"/>
            </a:pPr>
            <a:r>
              <a:rPr lang="en-US" dirty="0"/>
              <a:t>28% hospitalized within 7 days of positive test</a:t>
            </a:r>
          </a:p>
          <a:p>
            <a:pPr marL="685800" lvl="1" indent="-342900">
              <a:buFont typeface="Wingdings" pitchFamily="2" charset="2"/>
              <a:buChar char="§"/>
            </a:pPr>
            <a:r>
              <a:rPr lang="en-US" dirty="0"/>
              <a:t>19% recurred within 60 days</a:t>
            </a:r>
          </a:p>
          <a:p>
            <a:pPr marL="685800" lvl="1" indent="-342900">
              <a:buFont typeface="Wingdings" pitchFamily="2" charset="2"/>
              <a:buChar char="§"/>
            </a:pPr>
            <a:r>
              <a:rPr lang="en-US" dirty="0"/>
              <a:t>8% died within 30 days</a:t>
            </a:r>
          </a:p>
          <a:p>
            <a:pPr marL="342900" indent="-342900">
              <a:buSzPct val="65000"/>
              <a:buFont typeface="Wingdings" pitchFamily="2" charset="2"/>
              <a:buChar char="q"/>
            </a:pPr>
            <a:endParaRPr lang="en-US" sz="1000" dirty="0"/>
          </a:p>
        </p:txBody>
      </p:sp>
      <p:sp>
        <p:nvSpPr>
          <p:cNvPr id="7" name="TextBox 6"/>
          <p:cNvSpPr txBox="1"/>
          <p:nvPr/>
        </p:nvSpPr>
        <p:spPr>
          <a:xfrm>
            <a:off x="7109469" y="4950712"/>
            <a:ext cx="2034531" cy="200055"/>
          </a:xfrm>
          <a:prstGeom prst="rect">
            <a:avLst/>
          </a:prstGeom>
          <a:noFill/>
        </p:spPr>
        <p:txBody>
          <a:bodyPr wrap="none" rtlCol="0">
            <a:spAutoFit/>
          </a:bodyPr>
          <a:lstStyle/>
          <a:p>
            <a:r>
              <a:rPr lang="en-US" sz="700" dirty="0">
                <a:solidFill>
                  <a:prstClr val="black"/>
                </a:solidFill>
              </a:rPr>
              <a:t>Hunter JC. </a:t>
            </a:r>
            <a:r>
              <a:rPr lang="en-US" sz="700" i="1" dirty="0"/>
              <a:t>Open Forum Infect Dis</a:t>
            </a:r>
            <a:r>
              <a:rPr lang="en-US" sz="700" dirty="0"/>
              <a:t>. 2016 Jan 18;3(1)</a:t>
            </a:r>
            <a:endParaRPr lang="en-US" sz="700" dirty="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827" y="336783"/>
            <a:ext cx="1545406" cy="44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00150" y="3621226"/>
            <a:ext cx="5773910" cy="707886"/>
          </a:xfrm>
          <a:prstGeom prst="rect">
            <a:avLst/>
          </a:prstGeom>
        </p:spPr>
        <p:txBody>
          <a:bodyPr wrap="square">
            <a:spAutoFit/>
          </a:bodyPr>
          <a:lstStyle/>
          <a:p>
            <a:pPr marL="600075" lvl="1" indent="-257175">
              <a:buSzPct val="65000"/>
              <a:buFont typeface="Wingdings" pitchFamily="2" charset="2"/>
              <a:buChar char="q"/>
            </a:pPr>
            <a:r>
              <a:rPr lang="en-US" sz="2000" dirty="0"/>
              <a:t>Case reviews: 76% received antibiotics within prior 12 weeks</a:t>
            </a:r>
          </a:p>
        </p:txBody>
      </p:sp>
    </p:spTree>
    <p:extLst>
      <p:ext uri="{BB962C8B-B14F-4D97-AF65-F5344CB8AC3E}">
        <p14:creationId xmlns:p14="http://schemas.microsoft.com/office/powerpoint/2010/main" val="425811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a:bodyPr>
          <a:lstStyle/>
          <a:p>
            <a:r>
              <a:rPr lang="en-US" sz="3200" dirty="0"/>
              <a:t>Harms from Antibiotic Use - Resistance</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18</a:t>
            </a:fld>
            <a:endParaRPr lang="en-US"/>
          </a:p>
        </p:txBody>
      </p:sp>
      <p:graphicFrame>
        <p:nvGraphicFramePr>
          <p:cNvPr id="5" name="Diagram 4">
            <a:extLst>
              <a:ext uri="{FF2B5EF4-FFF2-40B4-BE49-F238E27FC236}">
                <a16:creationId xmlns:a16="http://schemas.microsoft.com/office/drawing/2014/main" id="{8D3D987D-B41D-4809-A32E-21A678CE3277}"/>
              </a:ext>
            </a:extLst>
          </p:cNvPr>
          <p:cNvGraphicFramePr/>
          <p:nvPr>
            <p:extLst>
              <p:ext uri="{D42A27DB-BD31-4B8C-83A1-F6EECF244321}">
                <p14:modId xmlns:p14="http://schemas.microsoft.com/office/powerpoint/2010/main" val="3928905054"/>
              </p:ext>
            </p:extLst>
          </p:nvPr>
        </p:nvGraphicFramePr>
        <p:xfrm>
          <a:off x="1523999" y="1274198"/>
          <a:ext cx="6408145" cy="348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48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17F4-426C-43EA-A95A-BB868740CD4E}"/>
              </a:ext>
            </a:extLst>
          </p:cNvPr>
          <p:cNvSpPr>
            <a:spLocks noGrp="1"/>
          </p:cNvSpPr>
          <p:nvPr>
            <p:ph type="title"/>
          </p:nvPr>
        </p:nvSpPr>
        <p:spPr>
          <a:xfrm>
            <a:off x="448502" y="562707"/>
            <a:ext cx="8229600" cy="711491"/>
          </a:xfrm>
        </p:spPr>
        <p:txBody>
          <a:bodyPr>
            <a:normAutofit/>
          </a:bodyPr>
          <a:lstStyle/>
          <a:p>
            <a:r>
              <a:rPr lang="en-US" dirty="0"/>
              <a:t>DISCLOSURES</a:t>
            </a:r>
          </a:p>
        </p:txBody>
      </p:sp>
      <p:sp>
        <p:nvSpPr>
          <p:cNvPr id="3" name="Content Placeholder 2">
            <a:extLst>
              <a:ext uri="{FF2B5EF4-FFF2-40B4-BE49-F238E27FC236}">
                <a16:creationId xmlns:a16="http://schemas.microsoft.com/office/drawing/2014/main" id="{A4080A6D-1432-4033-8C93-A2822B1CDF0D}"/>
              </a:ext>
            </a:extLst>
          </p:cNvPr>
          <p:cNvSpPr>
            <a:spLocks noGrp="1"/>
          </p:cNvSpPr>
          <p:nvPr>
            <p:ph idx="1"/>
          </p:nvPr>
        </p:nvSpPr>
        <p:spPr>
          <a:xfrm>
            <a:off x="448502" y="1280636"/>
            <a:ext cx="8229600" cy="3661826"/>
          </a:xfrm>
        </p:spPr>
        <p:txBody>
          <a:bodyPr>
            <a:normAutofit fontScale="70000" lnSpcReduction="20000"/>
          </a:bodyPr>
          <a:lstStyle/>
          <a:p>
            <a:r>
              <a:rPr lang="en-US" dirty="0"/>
              <a:t>Dr. Kati Shihadeh has no relevant financial relationships with ineligible companies to disclose. </a:t>
            </a:r>
          </a:p>
          <a:p>
            <a:r>
              <a:rPr lang="en-US" dirty="0"/>
              <a:t>This continuing education activity is managed by Innovatix* and AffinityCE. Innovatix* is accredited by the Accreditation Council for Pharmacy Education as a provider of continuing pharmacy education.</a:t>
            </a:r>
          </a:p>
          <a:p>
            <a:r>
              <a:rPr lang="en-US" dirty="0"/>
              <a:t>Innovatix* and AffinityCE as well as planners and reviewers have no relevant financial relationships with ineligible companies to disclose. Neither Innovatix* nor Affinity CE support or endorse any product or service mentioned in this activity. Disclosure will be made when a product is discussed for an unapproved use.</a:t>
            </a:r>
          </a:p>
          <a:p>
            <a:r>
              <a:rPr lang="en-US" dirty="0"/>
              <a:t>The material presented for this session has been reviewed by the Innovatix* Institute CE Committee and AffinityCE and has been found to be free of any content influence or commercial bias.</a:t>
            </a:r>
          </a:p>
          <a:p>
            <a:r>
              <a:rPr lang="en-US" dirty="0"/>
              <a:t>Commercial Support was not received for this activity.</a:t>
            </a:r>
          </a:p>
        </p:txBody>
      </p:sp>
      <p:sp>
        <p:nvSpPr>
          <p:cNvPr id="4" name="Rectangle 3">
            <a:extLst>
              <a:ext uri="{FF2B5EF4-FFF2-40B4-BE49-F238E27FC236}">
                <a16:creationId xmlns:a16="http://schemas.microsoft.com/office/drawing/2014/main" id="{A69227EE-0BD4-4967-9200-344175328BF5}"/>
              </a:ext>
            </a:extLst>
          </p:cNvPr>
          <p:cNvSpPr/>
          <p:nvPr/>
        </p:nvSpPr>
        <p:spPr>
          <a:xfrm>
            <a:off x="1945957" y="4520665"/>
            <a:ext cx="5083493" cy="300082"/>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*Innovatix now operates under </a:t>
            </a:r>
            <a:r>
              <a:rPr lang="en-US" b="1" i="1" dirty="0"/>
              <a:t>Premier Alternate Site Programs</a:t>
            </a:r>
          </a:p>
        </p:txBody>
      </p:sp>
    </p:spTree>
    <p:extLst>
      <p:ext uri="{BB962C8B-B14F-4D97-AF65-F5344CB8AC3E}">
        <p14:creationId xmlns:p14="http://schemas.microsoft.com/office/powerpoint/2010/main" val="330321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0D68-343B-4FEC-B65A-09E1AB7F9039}"/>
              </a:ext>
            </a:extLst>
          </p:cNvPr>
          <p:cNvSpPr>
            <a:spLocks noGrp="1"/>
          </p:cNvSpPr>
          <p:nvPr>
            <p:ph type="title"/>
          </p:nvPr>
        </p:nvSpPr>
        <p:spPr/>
        <p:txBody>
          <a:bodyPr>
            <a:normAutofit/>
          </a:bodyPr>
          <a:lstStyle/>
          <a:p>
            <a:r>
              <a:rPr lang="en-US" sz="3200" dirty="0"/>
              <a:t>What is Antibiotic Stewardship?</a:t>
            </a:r>
          </a:p>
        </p:txBody>
      </p:sp>
      <p:sp>
        <p:nvSpPr>
          <p:cNvPr id="3" name="Content Placeholder 2">
            <a:extLst>
              <a:ext uri="{FF2B5EF4-FFF2-40B4-BE49-F238E27FC236}">
                <a16:creationId xmlns:a16="http://schemas.microsoft.com/office/drawing/2014/main" id="{6D179ED2-3692-4156-9279-9FAA1FBDDE6F}"/>
              </a:ext>
            </a:extLst>
          </p:cNvPr>
          <p:cNvSpPr>
            <a:spLocks noGrp="1"/>
          </p:cNvSpPr>
          <p:nvPr>
            <p:ph idx="1"/>
          </p:nvPr>
        </p:nvSpPr>
        <p:spPr/>
        <p:txBody>
          <a:bodyPr>
            <a:normAutofit/>
          </a:bodyPr>
          <a:lstStyle/>
          <a:p>
            <a:pPr>
              <a:buFont typeface="Wingdings" panose="05000000000000000000" pitchFamily="2" charset="2"/>
              <a:buChar char="§"/>
            </a:pPr>
            <a:r>
              <a:rPr lang="en-US" sz="2000" dirty="0"/>
              <a:t>Optimize treatment of infections while reducing adverse effects of antibiotics</a:t>
            </a:r>
          </a:p>
          <a:p>
            <a:pPr lvl="1">
              <a:buFont typeface="Wingdings" panose="05000000000000000000" pitchFamily="2" charset="2"/>
              <a:buChar char="Ø"/>
            </a:pPr>
            <a:r>
              <a:rPr lang="en-US" sz="1800" b="1" dirty="0"/>
              <a:t>Only use antibiotics when needed</a:t>
            </a:r>
          </a:p>
          <a:p>
            <a:pPr lvl="1">
              <a:buFont typeface="Wingdings" panose="05000000000000000000" pitchFamily="2" charset="2"/>
              <a:buChar char="Ø"/>
            </a:pPr>
            <a:r>
              <a:rPr lang="en-US" sz="1800" dirty="0"/>
              <a:t>Correct drug</a:t>
            </a:r>
          </a:p>
          <a:p>
            <a:pPr lvl="1">
              <a:buFont typeface="Wingdings" panose="05000000000000000000" pitchFamily="2" charset="2"/>
              <a:buChar char="Ø"/>
            </a:pPr>
            <a:r>
              <a:rPr lang="en-US" sz="1800" dirty="0"/>
              <a:t>Correct dose</a:t>
            </a:r>
          </a:p>
          <a:p>
            <a:pPr lvl="1">
              <a:buFont typeface="Wingdings" panose="05000000000000000000" pitchFamily="2" charset="2"/>
              <a:buChar char="Ø"/>
            </a:pPr>
            <a:r>
              <a:rPr lang="en-US" sz="1800" dirty="0"/>
              <a:t>Correct duration of therapy</a:t>
            </a:r>
          </a:p>
        </p:txBody>
      </p:sp>
      <p:sp>
        <p:nvSpPr>
          <p:cNvPr id="4" name="Slide Number Placeholder 3">
            <a:extLst>
              <a:ext uri="{FF2B5EF4-FFF2-40B4-BE49-F238E27FC236}">
                <a16:creationId xmlns:a16="http://schemas.microsoft.com/office/drawing/2014/main" id="{67C35A99-A017-4ACC-8226-B0EC1CD12C0B}"/>
              </a:ext>
            </a:extLst>
          </p:cNvPr>
          <p:cNvSpPr>
            <a:spLocks noGrp="1"/>
          </p:cNvSpPr>
          <p:nvPr>
            <p:ph type="sldNum" sz="quarter" idx="12"/>
          </p:nvPr>
        </p:nvSpPr>
        <p:spPr/>
        <p:txBody>
          <a:bodyPr/>
          <a:lstStyle/>
          <a:p>
            <a:fld id="{2066355A-084C-D24E-9AD2-7E4FC41EA627}" type="slidenum">
              <a:rPr lang="en-US" smtClean="0"/>
              <a:t>19</a:t>
            </a:fld>
            <a:endParaRPr lang="en-US"/>
          </a:p>
        </p:txBody>
      </p:sp>
    </p:spTree>
    <p:extLst>
      <p:ext uri="{BB962C8B-B14F-4D97-AF65-F5344CB8AC3E}">
        <p14:creationId xmlns:p14="http://schemas.microsoft.com/office/powerpoint/2010/main" val="13958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A06A-DACF-48BE-9152-8AC39FB79A36}"/>
              </a:ext>
            </a:extLst>
          </p:cNvPr>
          <p:cNvSpPr>
            <a:spLocks noGrp="1"/>
          </p:cNvSpPr>
          <p:nvPr>
            <p:ph type="title"/>
          </p:nvPr>
        </p:nvSpPr>
        <p:spPr/>
        <p:txBody>
          <a:bodyPr>
            <a:normAutofit fontScale="90000"/>
          </a:bodyPr>
          <a:lstStyle/>
          <a:p>
            <a:r>
              <a:rPr lang="en-US" dirty="0"/>
              <a:t>Where is Antibiotic Stewardship Needed? </a:t>
            </a:r>
          </a:p>
        </p:txBody>
      </p:sp>
      <p:sp>
        <p:nvSpPr>
          <p:cNvPr id="3" name="Content Placeholder 2">
            <a:extLst>
              <a:ext uri="{FF2B5EF4-FFF2-40B4-BE49-F238E27FC236}">
                <a16:creationId xmlns:a16="http://schemas.microsoft.com/office/drawing/2014/main" id="{2DAC8C65-40DC-4006-9037-9CB7E260719B}"/>
              </a:ext>
            </a:extLst>
          </p:cNvPr>
          <p:cNvSpPr>
            <a:spLocks noGrp="1"/>
          </p:cNvSpPr>
          <p:nvPr>
            <p:ph idx="1"/>
          </p:nvPr>
        </p:nvSpPr>
        <p:spPr>
          <a:xfrm>
            <a:off x="892385" y="1692876"/>
            <a:ext cx="2561028" cy="3249585"/>
          </a:xfrm>
        </p:spPr>
        <p:txBody>
          <a:bodyPr>
            <a:normAutofit/>
          </a:bodyPr>
          <a:lstStyle/>
          <a:p>
            <a:pPr marL="0" indent="0" algn="ctr">
              <a:buFont typeface="Arial" charset="0"/>
              <a:buNone/>
              <a:defRPr/>
            </a:pPr>
            <a:r>
              <a:rPr lang="en-US" altLang="en-US" sz="2400" dirty="0">
                <a:solidFill>
                  <a:schemeClr val="tx1">
                    <a:lumMod val="75000"/>
                    <a:lumOff val="25000"/>
                  </a:schemeClr>
                </a:solidFill>
              </a:rPr>
              <a:t>Antibiotic </a:t>
            </a:r>
          </a:p>
          <a:p>
            <a:pPr marL="0" indent="0" algn="ctr">
              <a:buFont typeface="Arial" charset="0"/>
              <a:buNone/>
              <a:defRPr/>
            </a:pPr>
            <a:r>
              <a:rPr lang="en-US" altLang="en-US" sz="2400" dirty="0">
                <a:solidFill>
                  <a:schemeClr val="tx1">
                    <a:lumMod val="75000"/>
                    <a:lumOff val="25000"/>
                  </a:schemeClr>
                </a:solidFill>
              </a:rPr>
              <a:t>Stewardship</a:t>
            </a:r>
          </a:p>
          <a:p>
            <a:pPr marL="0" indent="0" algn="ctr">
              <a:buFont typeface="Arial" charset="0"/>
              <a:buNone/>
              <a:defRPr/>
            </a:pPr>
            <a:r>
              <a:rPr lang="en-US" altLang="en-US" sz="2400" dirty="0">
                <a:solidFill>
                  <a:schemeClr val="tx1">
                    <a:lumMod val="75000"/>
                    <a:lumOff val="25000"/>
                  </a:schemeClr>
                </a:solidFill>
              </a:rPr>
              <a:t>Is</a:t>
            </a:r>
          </a:p>
          <a:p>
            <a:pPr marL="0" indent="0" algn="ctr">
              <a:buFont typeface="Arial" charset="0"/>
              <a:buNone/>
              <a:defRPr/>
            </a:pPr>
            <a:r>
              <a:rPr lang="en-US" altLang="en-US" sz="2400" dirty="0">
                <a:solidFill>
                  <a:schemeClr val="tx1">
                    <a:lumMod val="75000"/>
                    <a:lumOff val="25000"/>
                  </a:schemeClr>
                </a:solidFill>
              </a:rPr>
              <a:t>Important</a:t>
            </a:r>
          </a:p>
          <a:p>
            <a:pPr marL="0" indent="0" algn="ctr">
              <a:buFont typeface="Arial" charset="0"/>
              <a:buNone/>
              <a:defRPr/>
            </a:pPr>
            <a:r>
              <a:rPr lang="en-US" altLang="en-US" sz="2400" b="1" u="sng" dirty="0">
                <a:solidFill>
                  <a:schemeClr val="tx1">
                    <a:lumMod val="75000"/>
                    <a:lumOff val="25000"/>
                  </a:schemeClr>
                </a:solidFill>
              </a:rPr>
              <a:t>EVERYWHERE</a:t>
            </a:r>
          </a:p>
          <a:p>
            <a:endParaRPr lang="en-US" sz="2400" dirty="0"/>
          </a:p>
        </p:txBody>
      </p:sp>
      <p:sp>
        <p:nvSpPr>
          <p:cNvPr id="4" name="Slide Number Placeholder 3">
            <a:extLst>
              <a:ext uri="{FF2B5EF4-FFF2-40B4-BE49-F238E27FC236}">
                <a16:creationId xmlns:a16="http://schemas.microsoft.com/office/drawing/2014/main" id="{E58A9860-230C-4EAA-B725-2EDC23098390}"/>
              </a:ext>
            </a:extLst>
          </p:cNvPr>
          <p:cNvSpPr>
            <a:spLocks noGrp="1"/>
          </p:cNvSpPr>
          <p:nvPr>
            <p:ph type="sldNum" sz="quarter" idx="12"/>
          </p:nvPr>
        </p:nvSpPr>
        <p:spPr/>
        <p:txBody>
          <a:bodyPr/>
          <a:lstStyle/>
          <a:p>
            <a:fld id="{2066355A-084C-D24E-9AD2-7E4FC41EA627}" type="slidenum">
              <a:rPr lang="en-US" smtClean="0"/>
              <a:t>20</a:t>
            </a:fld>
            <a:endParaRPr lang="en-US"/>
          </a:p>
        </p:txBody>
      </p:sp>
      <p:pic>
        <p:nvPicPr>
          <p:cNvPr id="7" name="Picture 6" descr="Diagram, engineering drawing&#10;&#10;Description automatically generated">
            <a:extLst>
              <a:ext uri="{FF2B5EF4-FFF2-40B4-BE49-F238E27FC236}">
                <a16:creationId xmlns:a16="http://schemas.microsoft.com/office/drawing/2014/main" id="{9B7C07AB-8BDF-428D-919B-9849A2E7F13F}"/>
              </a:ext>
            </a:extLst>
          </p:cNvPr>
          <p:cNvPicPr>
            <a:picLocks noChangeAspect="1"/>
          </p:cNvPicPr>
          <p:nvPr/>
        </p:nvPicPr>
        <p:blipFill>
          <a:blip r:embed="rId3"/>
          <a:stretch>
            <a:fillRect/>
          </a:stretch>
        </p:blipFill>
        <p:spPr>
          <a:xfrm>
            <a:off x="4563302" y="1169166"/>
            <a:ext cx="3407350" cy="3577039"/>
          </a:xfrm>
          <a:prstGeom prst="rect">
            <a:avLst/>
          </a:prstGeom>
        </p:spPr>
      </p:pic>
      <p:sp>
        <p:nvSpPr>
          <p:cNvPr id="5" name="TextBox 4">
            <a:extLst>
              <a:ext uri="{FF2B5EF4-FFF2-40B4-BE49-F238E27FC236}">
                <a16:creationId xmlns:a16="http://schemas.microsoft.com/office/drawing/2014/main" id="{D4C6F78F-F474-4A92-A4F0-1A418A19BCC5}"/>
              </a:ext>
            </a:extLst>
          </p:cNvPr>
          <p:cNvSpPr txBox="1"/>
          <p:nvPr/>
        </p:nvSpPr>
        <p:spPr>
          <a:xfrm>
            <a:off x="4083909" y="4942461"/>
            <a:ext cx="5060092" cy="307777"/>
          </a:xfrm>
          <a:prstGeom prst="rect">
            <a:avLst/>
          </a:prstGeom>
          <a:noFill/>
        </p:spPr>
        <p:txBody>
          <a:bodyPr wrap="square" rtlCol="0">
            <a:spAutoFit/>
          </a:bodyPr>
          <a:lstStyle/>
          <a:p>
            <a:r>
              <a:rPr lang="en-US" sz="700" dirty="0"/>
              <a:t>CDC. Antibiotic Resistance Threats in the United States, 2019. Atlanta, GA: U.S. Department of Health and Human Services, CDC; 2019.</a:t>
            </a:r>
          </a:p>
          <a:p>
            <a:endParaRPr lang="en-US" sz="700" dirty="0"/>
          </a:p>
        </p:txBody>
      </p:sp>
    </p:spTree>
    <p:extLst>
      <p:ext uri="{BB962C8B-B14F-4D97-AF65-F5344CB8AC3E}">
        <p14:creationId xmlns:p14="http://schemas.microsoft.com/office/powerpoint/2010/main" val="144807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767D-AE37-4AFE-9542-59A686F4054D}"/>
              </a:ext>
            </a:extLst>
          </p:cNvPr>
          <p:cNvSpPr>
            <a:spLocks noGrp="1"/>
          </p:cNvSpPr>
          <p:nvPr>
            <p:ph type="title"/>
          </p:nvPr>
        </p:nvSpPr>
        <p:spPr/>
        <p:txBody>
          <a:bodyPr>
            <a:normAutofit fontScale="90000"/>
          </a:bodyPr>
          <a:lstStyle/>
          <a:p>
            <a:r>
              <a:rPr lang="en-US" dirty="0"/>
              <a:t>Centers for Medicare and Medicaid Services</a:t>
            </a:r>
          </a:p>
        </p:txBody>
      </p:sp>
      <p:sp>
        <p:nvSpPr>
          <p:cNvPr id="3" name="Content Placeholder 2">
            <a:extLst>
              <a:ext uri="{FF2B5EF4-FFF2-40B4-BE49-F238E27FC236}">
                <a16:creationId xmlns:a16="http://schemas.microsoft.com/office/drawing/2014/main" id="{DAFF6514-E6AD-4542-8668-390C467E27D9}"/>
              </a:ext>
            </a:extLst>
          </p:cNvPr>
          <p:cNvSpPr>
            <a:spLocks noGrp="1"/>
          </p:cNvSpPr>
          <p:nvPr>
            <p:ph idx="1"/>
          </p:nvPr>
        </p:nvSpPr>
        <p:spPr/>
        <p:txBody>
          <a:bodyPr>
            <a:normAutofit/>
          </a:bodyPr>
          <a:lstStyle/>
          <a:p>
            <a:r>
              <a:rPr lang="en-US" sz="2000" dirty="0"/>
              <a:t>September 2016 – LTCF are required to have an antimicrobial stewardship program (ASP)</a:t>
            </a:r>
          </a:p>
          <a:p>
            <a:pPr lvl="1"/>
            <a:r>
              <a:rPr lang="en-US" sz="1800" dirty="0"/>
              <a:t>In place by Nov 2017</a:t>
            </a:r>
          </a:p>
          <a:p>
            <a:pPr lvl="1"/>
            <a:r>
              <a:rPr lang="en-US" sz="1800" dirty="0"/>
              <a:t>ASP must include the use of antibiotic use protocols</a:t>
            </a:r>
          </a:p>
          <a:p>
            <a:pPr lvl="1"/>
            <a:r>
              <a:rPr lang="en-US" sz="1800" dirty="0"/>
              <a:t>ASP must include a system to monitor antibiotic use</a:t>
            </a:r>
          </a:p>
          <a:p>
            <a:pPr lvl="1"/>
            <a:r>
              <a:rPr lang="en-US" sz="1800" dirty="0"/>
              <a:t>Pharmacist will review medical chart during monthly drug regimen review when resident is receiving antibiotic</a:t>
            </a:r>
          </a:p>
        </p:txBody>
      </p:sp>
      <p:sp>
        <p:nvSpPr>
          <p:cNvPr id="4" name="Slide Number Placeholder 3">
            <a:extLst>
              <a:ext uri="{FF2B5EF4-FFF2-40B4-BE49-F238E27FC236}">
                <a16:creationId xmlns:a16="http://schemas.microsoft.com/office/drawing/2014/main" id="{A82CF387-A2D0-43D9-A6AB-62A21A433F02}"/>
              </a:ext>
            </a:extLst>
          </p:cNvPr>
          <p:cNvSpPr>
            <a:spLocks noGrp="1"/>
          </p:cNvSpPr>
          <p:nvPr>
            <p:ph type="sldNum" sz="quarter" idx="12"/>
          </p:nvPr>
        </p:nvSpPr>
        <p:spPr/>
        <p:txBody>
          <a:bodyPr/>
          <a:lstStyle/>
          <a:p>
            <a:fld id="{2066355A-084C-D24E-9AD2-7E4FC41EA627}" type="slidenum">
              <a:rPr lang="en-US" smtClean="0"/>
              <a:t>21</a:t>
            </a:fld>
            <a:endParaRPr lang="en-US"/>
          </a:p>
        </p:txBody>
      </p:sp>
      <p:sp>
        <p:nvSpPr>
          <p:cNvPr id="5" name="TextBox 4">
            <a:extLst>
              <a:ext uri="{FF2B5EF4-FFF2-40B4-BE49-F238E27FC236}">
                <a16:creationId xmlns:a16="http://schemas.microsoft.com/office/drawing/2014/main" id="{ECE6777C-8D3A-458F-AC7D-FA5F08D466C5}"/>
              </a:ext>
            </a:extLst>
          </p:cNvPr>
          <p:cNvSpPr txBox="1"/>
          <p:nvPr/>
        </p:nvSpPr>
        <p:spPr>
          <a:xfrm>
            <a:off x="5276003" y="4963434"/>
            <a:ext cx="3948517" cy="200055"/>
          </a:xfrm>
          <a:prstGeom prst="rect">
            <a:avLst/>
          </a:prstGeom>
          <a:noFill/>
        </p:spPr>
        <p:txBody>
          <a:bodyPr wrap="none" rtlCol="0">
            <a:spAutoFit/>
          </a:bodyPr>
          <a:lstStyle/>
          <a:p>
            <a:pPr algn="l"/>
            <a:r>
              <a:rPr lang="en-US" sz="700" i="0" u="none" strike="noStrike" baseline="0" dirty="0">
                <a:latin typeface="+mj-lt"/>
              </a:rPr>
              <a:t>Federal Register </a:t>
            </a:r>
            <a:r>
              <a:rPr lang="en-US" sz="700" b="0" i="0" u="none" strike="noStrike" baseline="0" dirty="0">
                <a:latin typeface="+mj-lt"/>
              </a:rPr>
              <a:t>/ Vol. 81, No. 192 / Tuesday, October 4, 2016 / Rules and Regulations. </a:t>
            </a:r>
            <a:r>
              <a:rPr lang="en-US" sz="700" b="0" i="0" u="none" strike="noStrike" baseline="0" dirty="0" err="1">
                <a:latin typeface="+mj-lt"/>
              </a:rPr>
              <a:t>Pg</a:t>
            </a:r>
            <a:r>
              <a:rPr lang="en-US" sz="700" b="0" i="0" u="none" strike="noStrike" baseline="0" dirty="0">
                <a:latin typeface="+mj-lt"/>
              </a:rPr>
              <a:t> 68688-68872</a:t>
            </a:r>
          </a:p>
        </p:txBody>
      </p:sp>
    </p:spTree>
    <p:extLst>
      <p:ext uri="{BB962C8B-B14F-4D97-AF65-F5344CB8AC3E}">
        <p14:creationId xmlns:p14="http://schemas.microsoft.com/office/powerpoint/2010/main" val="417865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4735-A2A7-4DF5-B48C-CDE811C4414D}"/>
              </a:ext>
            </a:extLst>
          </p:cNvPr>
          <p:cNvSpPr>
            <a:spLocks noGrp="1"/>
          </p:cNvSpPr>
          <p:nvPr>
            <p:ph type="title"/>
          </p:nvPr>
        </p:nvSpPr>
        <p:spPr/>
        <p:txBody>
          <a:bodyPr>
            <a:normAutofit/>
          </a:bodyPr>
          <a:lstStyle/>
          <a:p>
            <a:r>
              <a:rPr lang="en-US" sz="3200" dirty="0"/>
              <a:t>The Joint Commission</a:t>
            </a:r>
          </a:p>
        </p:txBody>
      </p:sp>
      <p:sp>
        <p:nvSpPr>
          <p:cNvPr id="3" name="Content Placeholder 2">
            <a:extLst>
              <a:ext uri="{FF2B5EF4-FFF2-40B4-BE49-F238E27FC236}">
                <a16:creationId xmlns:a16="http://schemas.microsoft.com/office/drawing/2014/main" id="{DA569D99-96FA-4420-AD20-A261AFB6B88C}"/>
              </a:ext>
            </a:extLst>
          </p:cNvPr>
          <p:cNvSpPr>
            <a:spLocks noGrp="1"/>
          </p:cNvSpPr>
          <p:nvPr>
            <p:ph idx="1"/>
          </p:nvPr>
        </p:nvSpPr>
        <p:spPr>
          <a:xfrm>
            <a:off x="448502" y="3138364"/>
            <a:ext cx="8229600" cy="1649385"/>
          </a:xfrm>
        </p:spPr>
        <p:txBody>
          <a:bodyPr>
            <a:normAutofit/>
          </a:bodyPr>
          <a:lstStyle/>
          <a:p>
            <a:endParaRPr lang="en-US" sz="2000" dirty="0"/>
          </a:p>
          <a:p>
            <a:r>
              <a:rPr lang="en-US" sz="1800" dirty="0"/>
              <a:t>Standard MM.09.01.01</a:t>
            </a:r>
          </a:p>
          <a:p>
            <a:pPr lvl="1"/>
            <a:r>
              <a:rPr lang="en-US" sz="1200" b="0" i="0" u="none" strike="noStrike" baseline="0" dirty="0"/>
              <a:t>The organization (hospitals, critical access hospitals, nursing care centers) has an antimicrobial stewardship program based on current scientific literature.</a:t>
            </a:r>
            <a:endParaRPr lang="en-US" sz="2000" dirty="0"/>
          </a:p>
        </p:txBody>
      </p:sp>
      <p:sp>
        <p:nvSpPr>
          <p:cNvPr id="4" name="Slide Number Placeholder 3">
            <a:extLst>
              <a:ext uri="{FF2B5EF4-FFF2-40B4-BE49-F238E27FC236}">
                <a16:creationId xmlns:a16="http://schemas.microsoft.com/office/drawing/2014/main" id="{48E26CEF-DAF6-4E55-B467-965054D418AD}"/>
              </a:ext>
            </a:extLst>
          </p:cNvPr>
          <p:cNvSpPr>
            <a:spLocks noGrp="1"/>
          </p:cNvSpPr>
          <p:nvPr>
            <p:ph type="sldNum" sz="quarter" idx="12"/>
          </p:nvPr>
        </p:nvSpPr>
        <p:spPr/>
        <p:txBody>
          <a:bodyPr/>
          <a:lstStyle/>
          <a:p>
            <a:fld id="{2066355A-084C-D24E-9AD2-7E4FC41EA627}" type="slidenum">
              <a:rPr lang="en-US" smtClean="0"/>
              <a:t>22</a:t>
            </a:fld>
            <a:endParaRPr lang="en-US"/>
          </a:p>
        </p:txBody>
      </p:sp>
      <p:pic>
        <p:nvPicPr>
          <p:cNvPr id="5" name="Picture 4">
            <a:extLst>
              <a:ext uri="{FF2B5EF4-FFF2-40B4-BE49-F238E27FC236}">
                <a16:creationId xmlns:a16="http://schemas.microsoft.com/office/drawing/2014/main" id="{827EDCF0-ED25-4B0D-8979-7CE580D06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22" t="50000" r="66765" b="31853"/>
          <a:stretch>
            <a:fillRect/>
          </a:stretch>
        </p:blipFill>
        <p:spPr bwMode="auto">
          <a:xfrm>
            <a:off x="448502" y="1456313"/>
            <a:ext cx="5779303" cy="151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55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4735-A2A7-4DF5-B48C-CDE811C4414D}"/>
              </a:ext>
            </a:extLst>
          </p:cNvPr>
          <p:cNvSpPr>
            <a:spLocks noGrp="1"/>
          </p:cNvSpPr>
          <p:nvPr>
            <p:ph type="title"/>
          </p:nvPr>
        </p:nvSpPr>
        <p:spPr/>
        <p:txBody>
          <a:bodyPr>
            <a:normAutofit fontScale="90000"/>
          </a:bodyPr>
          <a:lstStyle/>
          <a:p>
            <a:r>
              <a:rPr lang="en-US" dirty="0"/>
              <a:t>Joint Commission Elements of Performance</a:t>
            </a:r>
          </a:p>
        </p:txBody>
      </p:sp>
      <p:sp>
        <p:nvSpPr>
          <p:cNvPr id="3" name="Content Placeholder 2">
            <a:extLst>
              <a:ext uri="{FF2B5EF4-FFF2-40B4-BE49-F238E27FC236}">
                <a16:creationId xmlns:a16="http://schemas.microsoft.com/office/drawing/2014/main" id="{DA569D99-96FA-4420-AD20-A261AFB6B88C}"/>
              </a:ext>
            </a:extLst>
          </p:cNvPr>
          <p:cNvSpPr>
            <a:spLocks noGrp="1"/>
          </p:cNvSpPr>
          <p:nvPr>
            <p:ph idx="1"/>
          </p:nvPr>
        </p:nvSpPr>
        <p:spPr/>
        <p:txBody>
          <a:bodyPr>
            <a:normAutofit/>
          </a:bodyPr>
          <a:lstStyle/>
          <a:p>
            <a:pPr marL="514350" indent="-514350">
              <a:buFont typeface="+mj-lt"/>
              <a:buAutoNum type="arabicParenR"/>
            </a:pPr>
            <a:r>
              <a:rPr lang="en-US" sz="1800" dirty="0"/>
              <a:t>Leaders establish antimicrobial stewardship as an organizational priority</a:t>
            </a:r>
          </a:p>
          <a:p>
            <a:pPr marL="514350" indent="-514350">
              <a:buFont typeface="+mj-lt"/>
              <a:buAutoNum type="arabicParenR"/>
            </a:pPr>
            <a:endParaRPr lang="en-US" sz="1800" dirty="0"/>
          </a:p>
          <a:p>
            <a:pPr marL="514350" indent="-514350">
              <a:buFont typeface="+mj-lt"/>
              <a:buAutoNum type="arabicParenR"/>
            </a:pPr>
            <a:r>
              <a:rPr lang="en-US" sz="1800" dirty="0"/>
              <a:t>The organization educates staff and practitioners involved in antimicrobial ordering, dispensing, administration, and monitoring about antimicrobial resistance and antimicrobial stewardship practices</a:t>
            </a:r>
          </a:p>
        </p:txBody>
      </p:sp>
      <p:sp>
        <p:nvSpPr>
          <p:cNvPr id="4" name="Slide Number Placeholder 3">
            <a:extLst>
              <a:ext uri="{FF2B5EF4-FFF2-40B4-BE49-F238E27FC236}">
                <a16:creationId xmlns:a16="http://schemas.microsoft.com/office/drawing/2014/main" id="{48E26CEF-DAF6-4E55-B467-965054D418AD}"/>
              </a:ext>
            </a:extLst>
          </p:cNvPr>
          <p:cNvSpPr>
            <a:spLocks noGrp="1"/>
          </p:cNvSpPr>
          <p:nvPr>
            <p:ph type="sldNum" sz="quarter" idx="12"/>
          </p:nvPr>
        </p:nvSpPr>
        <p:spPr/>
        <p:txBody>
          <a:bodyPr/>
          <a:lstStyle/>
          <a:p>
            <a:fld id="{2066355A-084C-D24E-9AD2-7E4FC41EA627}" type="slidenum">
              <a:rPr lang="en-US" smtClean="0"/>
              <a:t>23</a:t>
            </a:fld>
            <a:endParaRPr lang="en-US"/>
          </a:p>
        </p:txBody>
      </p:sp>
    </p:spTree>
    <p:extLst>
      <p:ext uri="{BB962C8B-B14F-4D97-AF65-F5344CB8AC3E}">
        <p14:creationId xmlns:p14="http://schemas.microsoft.com/office/powerpoint/2010/main" val="208879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4735-A2A7-4DF5-B48C-CDE811C4414D}"/>
              </a:ext>
            </a:extLst>
          </p:cNvPr>
          <p:cNvSpPr>
            <a:spLocks noGrp="1"/>
          </p:cNvSpPr>
          <p:nvPr>
            <p:ph type="title"/>
          </p:nvPr>
        </p:nvSpPr>
        <p:spPr/>
        <p:txBody>
          <a:bodyPr>
            <a:normAutofit fontScale="90000"/>
          </a:bodyPr>
          <a:lstStyle/>
          <a:p>
            <a:r>
              <a:rPr lang="en-US" dirty="0"/>
              <a:t>Joint Commission Elements of Performance</a:t>
            </a:r>
          </a:p>
        </p:txBody>
      </p:sp>
      <p:sp>
        <p:nvSpPr>
          <p:cNvPr id="3" name="Content Placeholder 2">
            <a:extLst>
              <a:ext uri="{FF2B5EF4-FFF2-40B4-BE49-F238E27FC236}">
                <a16:creationId xmlns:a16="http://schemas.microsoft.com/office/drawing/2014/main" id="{DA569D99-96FA-4420-AD20-A261AFB6B88C}"/>
              </a:ext>
            </a:extLst>
          </p:cNvPr>
          <p:cNvSpPr>
            <a:spLocks noGrp="1"/>
          </p:cNvSpPr>
          <p:nvPr>
            <p:ph idx="1"/>
          </p:nvPr>
        </p:nvSpPr>
        <p:spPr/>
        <p:txBody>
          <a:bodyPr>
            <a:normAutofit/>
          </a:bodyPr>
          <a:lstStyle/>
          <a:p>
            <a:pPr marL="457200" indent="-457200">
              <a:buFont typeface="+mj-lt"/>
              <a:buAutoNum type="arabicParenR" startAt="3"/>
            </a:pPr>
            <a:r>
              <a:rPr lang="en-US" sz="1800" dirty="0"/>
              <a:t>The organization educates residents, and their families as needed, regarding the appropriate use of antibiotics</a:t>
            </a:r>
          </a:p>
          <a:p>
            <a:pPr marL="457200" indent="-457200">
              <a:buFont typeface="+mj-lt"/>
              <a:buAutoNum type="arabicParenR" startAt="3"/>
            </a:pPr>
            <a:endParaRPr lang="en-US" sz="1800" dirty="0"/>
          </a:p>
          <a:p>
            <a:pPr marL="457200" indent="-457200">
              <a:buFont typeface="+mj-lt"/>
              <a:buAutoNum type="arabicParenR" startAt="3"/>
            </a:pPr>
            <a:r>
              <a:rPr lang="en-US" sz="1800" dirty="0"/>
              <a:t>The organization has an antimicrobial stewardship multidisciplinary</a:t>
            </a:r>
          </a:p>
          <a:p>
            <a:pPr marL="0" indent="0">
              <a:buNone/>
            </a:pPr>
            <a:r>
              <a:rPr lang="en-US" sz="1800" dirty="0"/>
              <a:t>	team that includes the following members, when available:</a:t>
            </a:r>
          </a:p>
          <a:p>
            <a:pPr marL="925830" lvl="1" indent="-457200">
              <a:buFont typeface="+mj-lt"/>
              <a:buAutoNum type="alphaLcParenR"/>
            </a:pPr>
            <a:r>
              <a:rPr lang="en-US" sz="1400" dirty="0"/>
              <a:t>Infectious diseases physician</a:t>
            </a:r>
          </a:p>
          <a:p>
            <a:pPr marL="925830" lvl="1" indent="-457200">
              <a:buFont typeface="+mj-lt"/>
              <a:buAutoNum type="alphaLcParenR"/>
            </a:pPr>
            <a:r>
              <a:rPr lang="en-US" sz="1400" dirty="0"/>
              <a:t>Infection preventionist</a:t>
            </a:r>
          </a:p>
          <a:p>
            <a:pPr marL="925830" lvl="1" indent="-457200">
              <a:buFont typeface="+mj-lt"/>
              <a:buAutoNum type="alphaLcParenR"/>
            </a:pPr>
            <a:r>
              <a:rPr lang="en-US" sz="1400" dirty="0"/>
              <a:t>Pharmacist</a:t>
            </a:r>
          </a:p>
          <a:p>
            <a:pPr marL="925830" lvl="1" indent="-457200">
              <a:buFont typeface="+mj-lt"/>
              <a:buAutoNum type="alphaLcParenR"/>
            </a:pPr>
            <a:r>
              <a:rPr lang="en-US" sz="1400" dirty="0"/>
              <a:t>Practitioner</a:t>
            </a:r>
          </a:p>
          <a:p>
            <a:pPr marL="1325880" lvl="2" indent="-457200">
              <a:buFont typeface="+mj-lt"/>
              <a:buAutoNum type="arabicPeriod"/>
            </a:pPr>
            <a:endParaRPr lang="en-US" sz="1100" dirty="0"/>
          </a:p>
          <a:p>
            <a:pPr marL="457200" indent="-457200">
              <a:buFont typeface="+mj-lt"/>
              <a:buAutoNum type="arabicParenR" startAt="5"/>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48E26CEF-DAF6-4E55-B467-965054D418AD}"/>
              </a:ext>
            </a:extLst>
          </p:cNvPr>
          <p:cNvSpPr>
            <a:spLocks noGrp="1"/>
          </p:cNvSpPr>
          <p:nvPr>
            <p:ph type="sldNum" sz="quarter" idx="12"/>
          </p:nvPr>
        </p:nvSpPr>
        <p:spPr/>
        <p:txBody>
          <a:bodyPr/>
          <a:lstStyle/>
          <a:p>
            <a:fld id="{2066355A-084C-D24E-9AD2-7E4FC41EA627}" type="slidenum">
              <a:rPr lang="en-US" smtClean="0"/>
              <a:t>24</a:t>
            </a:fld>
            <a:endParaRPr lang="en-US"/>
          </a:p>
        </p:txBody>
      </p:sp>
    </p:spTree>
    <p:extLst>
      <p:ext uri="{BB962C8B-B14F-4D97-AF65-F5344CB8AC3E}">
        <p14:creationId xmlns:p14="http://schemas.microsoft.com/office/powerpoint/2010/main" val="2028869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4735-A2A7-4DF5-B48C-CDE811C4414D}"/>
              </a:ext>
            </a:extLst>
          </p:cNvPr>
          <p:cNvSpPr>
            <a:spLocks noGrp="1"/>
          </p:cNvSpPr>
          <p:nvPr>
            <p:ph type="title"/>
          </p:nvPr>
        </p:nvSpPr>
        <p:spPr/>
        <p:txBody>
          <a:bodyPr>
            <a:normAutofit fontScale="90000"/>
          </a:bodyPr>
          <a:lstStyle/>
          <a:p>
            <a:r>
              <a:rPr lang="en-US" dirty="0"/>
              <a:t>Joint Commission Elements of Performance</a:t>
            </a:r>
          </a:p>
        </p:txBody>
      </p:sp>
      <p:sp>
        <p:nvSpPr>
          <p:cNvPr id="3" name="Content Placeholder 2">
            <a:extLst>
              <a:ext uri="{FF2B5EF4-FFF2-40B4-BE49-F238E27FC236}">
                <a16:creationId xmlns:a16="http://schemas.microsoft.com/office/drawing/2014/main" id="{DA569D99-96FA-4420-AD20-A261AFB6B88C}"/>
              </a:ext>
            </a:extLst>
          </p:cNvPr>
          <p:cNvSpPr>
            <a:spLocks noGrp="1"/>
          </p:cNvSpPr>
          <p:nvPr>
            <p:ph idx="1"/>
          </p:nvPr>
        </p:nvSpPr>
        <p:spPr/>
        <p:txBody>
          <a:bodyPr>
            <a:normAutofit/>
          </a:bodyPr>
          <a:lstStyle/>
          <a:p>
            <a:pPr marL="514350" indent="-514350">
              <a:buFont typeface="+mj-lt"/>
              <a:buAutoNum type="arabicParenR" startAt="5"/>
            </a:pPr>
            <a:r>
              <a:rPr lang="en-US" sz="1800" dirty="0"/>
              <a:t>The organization’s antimicrobial stewardship program includes the following CDC core elements:</a:t>
            </a:r>
          </a:p>
          <a:p>
            <a:pPr marL="1376363" lvl="1" indent="-514350">
              <a:buFont typeface="+mj-lt"/>
              <a:buAutoNum type="alphaLcParenR"/>
            </a:pPr>
            <a:r>
              <a:rPr lang="en-US" sz="1400" dirty="0"/>
              <a:t>Leadership commitment</a:t>
            </a:r>
          </a:p>
          <a:p>
            <a:pPr marL="1376363" lvl="1" indent="-514350">
              <a:buFont typeface="+mj-lt"/>
              <a:buAutoNum type="alphaLcParenR"/>
            </a:pPr>
            <a:r>
              <a:rPr lang="en-US" sz="1400" dirty="0"/>
              <a:t>Accountability</a:t>
            </a:r>
          </a:p>
          <a:p>
            <a:pPr marL="1376363" lvl="1" indent="-514350">
              <a:buFont typeface="+mj-lt"/>
              <a:buAutoNum type="alphaLcParenR"/>
            </a:pPr>
            <a:r>
              <a:rPr lang="en-US" sz="1400" dirty="0"/>
              <a:t>Drug expertise</a:t>
            </a:r>
          </a:p>
          <a:p>
            <a:pPr marL="1376363" lvl="1" indent="-514350">
              <a:buFont typeface="+mj-lt"/>
              <a:buAutoNum type="alphaLcParenR"/>
            </a:pPr>
            <a:r>
              <a:rPr lang="en-US" sz="1400" dirty="0"/>
              <a:t>Action</a:t>
            </a:r>
          </a:p>
          <a:p>
            <a:pPr marL="1376363" lvl="1" indent="-514350">
              <a:buFont typeface="+mj-lt"/>
              <a:buAutoNum type="alphaLcParenR"/>
            </a:pPr>
            <a:r>
              <a:rPr lang="en-US" sz="1400" dirty="0"/>
              <a:t>Tracking</a:t>
            </a:r>
          </a:p>
          <a:p>
            <a:pPr marL="1376363" lvl="1" indent="-514350">
              <a:buFont typeface="+mj-lt"/>
              <a:buAutoNum type="alphaLcParenR"/>
            </a:pPr>
            <a:r>
              <a:rPr lang="en-US" sz="1400" dirty="0"/>
              <a:t>Reporting</a:t>
            </a:r>
          </a:p>
          <a:p>
            <a:pPr marL="1376363" lvl="1" indent="-514350">
              <a:buFont typeface="+mj-lt"/>
              <a:buAutoNum type="alphaLcParenR"/>
            </a:pPr>
            <a:r>
              <a:rPr lang="en-US" sz="1400" dirty="0"/>
              <a:t>Education</a:t>
            </a:r>
          </a:p>
        </p:txBody>
      </p:sp>
      <p:sp>
        <p:nvSpPr>
          <p:cNvPr id="4" name="Slide Number Placeholder 3">
            <a:extLst>
              <a:ext uri="{FF2B5EF4-FFF2-40B4-BE49-F238E27FC236}">
                <a16:creationId xmlns:a16="http://schemas.microsoft.com/office/drawing/2014/main" id="{48E26CEF-DAF6-4E55-B467-965054D418AD}"/>
              </a:ext>
            </a:extLst>
          </p:cNvPr>
          <p:cNvSpPr>
            <a:spLocks noGrp="1"/>
          </p:cNvSpPr>
          <p:nvPr>
            <p:ph type="sldNum" sz="quarter" idx="12"/>
          </p:nvPr>
        </p:nvSpPr>
        <p:spPr/>
        <p:txBody>
          <a:bodyPr/>
          <a:lstStyle/>
          <a:p>
            <a:fld id="{2066355A-084C-D24E-9AD2-7E4FC41EA627}" type="slidenum">
              <a:rPr lang="en-US" smtClean="0"/>
              <a:t>25</a:t>
            </a:fld>
            <a:endParaRPr lang="en-US"/>
          </a:p>
        </p:txBody>
      </p:sp>
    </p:spTree>
    <p:extLst>
      <p:ext uri="{BB962C8B-B14F-4D97-AF65-F5344CB8AC3E}">
        <p14:creationId xmlns:p14="http://schemas.microsoft.com/office/powerpoint/2010/main" val="421440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4735-A2A7-4DF5-B48C-CDE811C4414D}"/>
              </a:ext>
            </a:extLst>
          </p:cNvPr>
          <p:cNvSpPr>
            <a:spLocks noGrp="1"/>
          </p:cNvSpPr>
          <p:nvPr>
            <p:ph type="title"/>
          </p:nvPr>
        </p:nvSpPr>
        <p:spPr/>
        <p:txBody>
          <a:bodyPr>
            <a:normAutofit fontScale="90000"/>
          </a:bodyPr>
          <a:lstStyle/>
          <a:p>
            <a:r>
              <a:rPr lang="en-US" dirty="0"/>
              <a:t>Joint Commission Elements of Performance</a:t>
            </a:r>
          </a:p>
        </p:txBody>
      </p:sp>
      <p:sp>
        <p:nvSpPr>
          <p:cNvPr id="3" name="Content Placeholder 2">
            <a:extLst>
              <a:ext uri="{FF2B5EF4-FFF2-40B4-BE49-F238E27FC236}">
                <a16:creationId xmlns:a16="http://schemas.microsoft.com/office/drawing/2014/main" id="{DA569D99-96FA-4420-AD20-A261AFB6B88C}"/>
              </a:ext>
            </a:extLst>
          </p:cNvPr>
          <p:cNvSpPr>
            <a:spLocks noGrp="1"/>
          </p:cNvSpPr>
          <p:nvPr>
            <p:ph idx="1"/>
          </p:nvPr>
        </p:nvSpPr>
        <p:spPr>
          <a:xfrm>
            <a:off x="448501" y="1280636"/>
            <a:ext cx="8392757" cy="3661826"/>
          </a:xfrm>
        </p:spPr>
        <p:txBody>
          <a:bodyPr>
            <a:normAutofit/>
          </a:bodyPr>
          <a:lstStyle/>
          <a:p>
            <a:pPr marL="514350" indent="-514350">
              <a:buFont typeface="+mj-lt"/>
              <a:buAutoNum type="arabicParenR" startAt="6"/>
            </a:pPr>
            <a:r>
              <a:rPr lang="en-US" sz="1800" dirty="0"/>
              <a:t>The organization’s antimicrobial stewardship program uses organization-approved multidisciplinary protocols</a:t>
            </a:r>
          </a:p>
          <a:p>
            <a:pPr marL="468630" lvl="1" indent="0">
              <a:buNone/>
            </a:pPr>
            <a:r>
              <a:rPr lang="en-US" sz="1400" dirty="0"/>
              <a:t>	Examples: Formulary restrictions, plan for IV to PO conversions, treatment guidelines</a:t>
            </a:r>
          </a:p>
          <a:p>
            <a:pPr marL="514350" indent="-514350">
              <a:buFont typeface="+mj-lt"/>
              <a:buAutoNum type="arabicParenR" startAt="6"/>
            </a:pPr>
            <a:endParaRPr lang="en-US" sz="1800" dirty="0"/>
          </a:p>
          <a:p>
            <a:pPr marL="514350" indent="-514350">
              <a:buFont typeface="+mj-lt"/>
              <a:buAutoNum type="arabicParenR" startAt="6"/>
            </a:pPr>
            <a:r>
              <a:rPr lang="en-US" sz="1800" dirty="0"/>
              <a:t>The organization collects, analyzes, and reports data on its antimicrobial stewardship program</a:t>
            </a:r>
          </a:p>
          <a:p>
            <a:pPr marL="514350" indent="-514350">
              <a:buFont typeface="+mj-lt"/>
              <a:buAutoNum type="arabicParenR" startAt="6"/>
            </a:pPr>
            <a:endParaRPr lang="en-US" sz="1800" dirty="0"/>
          </a:p>
          <a:p>
            <a:pPr marL="514350" indent="-514350">
              <a:buFont typeface="+mj-lt"/>
              <a:buAutoNum type="arabicParenR" startAt="6"/>
            </a:pPr>
            <a:r>
              <a:rPr lang="en-US" sz="1800" dirty="0"/>
              <a:t>The organization takes action on improvement opportunities identified in its antimicrobial stewardship program.</a:t>
            </a:r>
          </a:p>
        </p:txBody>
      </p:sp>
      <p:sp>
        <p:nvSpPr>
          <p:cNvPr id="4" name="Slide Number Placeholder 3">
            <a:extLst>
              <a:ext uri="{FF2B5EF4-FFF2-40B4-BE49-F238E27FC236}">
                <a16:creationId xmlns:a16="http://schemas.microsoft.com/office/drawing/2014/main" id="{48E26CEF-DAF6-4E55-B467-965054D418AD}"/>
              </a:ext>
            </a:extLst>
          </p:cNvPr>
          <p:cNvSpPr>
            <a:spLocks noGrp="1"/>
          </p:cNvSpPr>
          <p:nvPr>
            <p:ph type="sldNum" sz="quarter" idx="12"/>
          </p:nvPr>
        </p:nvSpPr>
        <p:spPr/>
        <p:txBody>
          <a:bodyPr/>
          <a:lstStyle/>
          <a:p>
            <a:fld id="{2066355A-084C-D24E-9AD2-7E4FC41EA627}" type="slidenum">
              <a:rPr lang="en-US" smtClean="0"/>
              <a:t>26</a:t>
            </a:fld>
            <a:endParaRPr lang="en-US"/>
          </a:p>
        </p:txBody>
      </p:sp>
    </p:spTree>
    <p:extLst>
      <p:ext uri="{BB962C8B-B14F-4D97-AF65-F5344CB8AC3E}">
        <p14:creationId xmlns:p14="http://schemas.microsoft.com/office/powerpoint/2010/main" val="163278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6775-BD2F-4A0A-8B35-685D0F655BA5}"/>
              </a:ext>
            </a:extLst>
          </p:cNvPr>
          <p:cNvSpPr>
            <a:spLocks noGrp="1"/>
          </p:cNvSpPr>
          <p:nvPr>
            <p:ph type="title"/>
          </p:nvPr>
        </p:nvSpPr>
        <p:spPr/>
        <p:txBody>
          <a:bodyPr>
            <a:normAutofit/>
          </a:bodyPr>
          <a:lstStyle/>
          <a:p>
            <a:r>
              <a:rPr lang="en-US" sz="3200" dirty="0"/>
              <a:t>CDC Core Elements for Nursing Homes</a:t>
            </a:r>
          </a:p>
        </p:txBody>
      </p:sp>
      <p:sp>
        <p:nvSpPr>
          <p:cNvPr id="4" name="Slide Number Placeholder 3">
            <a:extLst>
              <a:ext uri="{FF2B5EF4-FFF2-40B4-BE49-F238E27FC236}">
                <a16:creationId xmlns:a16="http://schemas.microsoft.com/office/drawing/2014/main" id="{935813C8-FE21-4301-A03F-AF18C86FC147}"/>
              </a:ext>
            </a:extLst>
          </p:cNvPr>
          <p:cNvSpPr>
            <a:spLocks noGrp="1"/>
          </p:cNvSpPr>
          <p:nvPr>
            <p:ph type="sldNum" sz="quarter" idx="12"/>
          </p:nvPr>
        </p:nvSpPr>
        <p:spPr/>
        <p:txBody>
          <a:bodyPr/>
          <a:lstStyle/>
          <a:p>
            <a:fld id="{2066355A-084C-D24E-9AD2-7E4FC41EA627}" type="slidenum">
              <a:rPr lang="en-US" smtClean="0"/>
              <a:t>27</a:t>
            </a:fld>
            <a:endParaRPr lang="en-US"/>
          </a:p>
        </p:txBody>
      </p:sp>
      <p:pic>
        <p:nvPicPr>
          <p:cNvPr id="6" name="Picture 5" descr="Text&#10;&#10;Description automatically generated">
            <a:extLst>
              <a:ext uri="{FF2B5EF4-FFF2-40B4-BE49-F238E27FC236}">
                <a16:creationId xmlns:a16="http://schemas.microsoft.com/office/drawing/2014/main" id="{C9FE29A5-BBCE-4388-81FE-E26E4245F1F7}"/>
              </a:ext>
            </a:extLst>
          </p:cNvPr>
          <p:cNvPicPr>
            <a:picLocks noChangeAspect="1"/>
          </p:cNvPicPr>
          <p:nvPr/>
        </p:nvPicPr>
        <p:blipFill>
          <a:blip r:embed="rId3"/>
          <a:stretch>
            <a:fillRect/>
          </a:stretch>
        </p:blipFill>
        <p:spPr>
          <a:xfrm>
            <a:off x="1245703" y="1471419"/>
            <a:ext cx="3040643" cy="640135"/>
          </a:xfrm>
          <a:prstGeom prst="rect">
            <a:avLst/>
          </a:prstGeom>
        </p:spPr>
      </p:pic>
      <p:pic>
        <p:nvPicPr>
          <p:cNvPr id="8" name="Picture 7" descr="Text&#10;&#10;Description automatically generated">
            <a:extLst>
              <a:ext uri="{FF2B5EF4-FFF2-40B4-BE49-F238E27FC236}">
                <a16:creationId xmlns:a16="http://schemas.microsoft.com/office/drawing/2014/main" id="{299D62EC-8596-4561-9C69-90E46A641153}"/>
              </a:ext>
            </a:extLst>
          </p:cNvPr>
          <p:cNvPicPr>
            <a:picLocks noChangeAspect="1"/>
          </p:cNvPicPr>
          <p:nvPr/>
        </p:nvPicPr>
        <p:blipFill>
          <a:blip r:embed="rId4"/>
          <a:stretch>
            <a:fillRect/>
          </a:stretch>
        </p:blipFill>
        <p:spPr>
          <a:xfrm>
            <a:off x="1238082" y="2289576"/>
            <a:ext cx="3048264" cy="662997"/>
          </a:xfrm>
          <a:prstGeom prst="rect">
            <a:avLst/>
          </a:prstGeom>
        </p:spPr>
      </p:pic>
      <p:pic>
        <p:nvPicPr>
          <p:cNvPr id="10" name="Picture 9" descr="Text&#10;&#10;Description automatically generated">
            <a:extLst>
              <a:ext uri="{FF2B5EF4-FFF2-40B4-BE49-F238E27FC236}">
                <a16:creationId xmlns:a16="http://schemas.microsoft.com/office/drawing/2014/main" id="{37098D9B-A48B-438D-A1BF-52EE3A4AA83E}"/>
              </a:ext>
            </a:extLst>
          </p:cNvPr>
          <p:cNvPicPr>
            <a:picLocks noChangeAspect="1"/>
          </p:cNvPicPr>
          <p:nvPr/>
        </p:nvPicPr>
        <p:blipFill>
          <a:blip r:embed="rId5"/>
          <a:stretch>
            <a:fillRect/>
          </a:stretch>
        </p:blipFill>
        <p:spPr>
          <a:xfrm>
            <a:off x="1238081" y="3141879"/>
            <a:ext cx="3048264" cy="693480"/>
          </a:xfrm>
          <a:prstGeom prst="rect">
            <a:avLst/>
          </a:prstGeom>
        </p:spPr>
      </p:pic>
      <p:pic>
        <p:nvPicPr>
          <p:cNvPr id="12" name="Picture 11" descr="Text&#10;&#10;Description automatically generated">
            <a:extLst>
              <a:ext uri="{FF2B5EF4-FFF2-40B4-BE49-F238E27FC236}">
                <a16:creationId xmlns:a16="http://schemas.microsoft.com/office/drawing/2014/main" id="{53D3E58F-A239-4803-9F23-50B5D0B20191}"/>
              </a:ext>
            </a:extLst>
          </p:cNvPr>
          <p:cNvPicPr>
            <a:picLocks noChangeAspect="1"/>
          </p:cNvPicPr>
          <p:nvPr/>
        </p:nvPicPr>
        <p:blipFill>
          <a:blip r:embed="rId6"/>
          <a:stretch>
            <a:fillRect/>
          </a:stretch>
        </p:blipFill>
        <p:spPr>
          <a:xfrm>
            <a:off x="1238081" y="4024665"/>
            <a:ext cx="3033023" cy="632515"/>
          </a:xfrm>
          <a:prstGeom prst="rect">
            <a:avLst/>
          </a:prstGeom>
        </p:spPr>
      </p:pic>
      <p:pic>
        <p:nvPicPr>
          <p:cNvPr id="16" name="Picture 15" descr="Text&#10;&#10;Description automatically generated">
            <a:extLst>
              <a:ext uri="{FF2B5EF4-FFF2-40B4-BE49-F238E27FC236}">
                <a16:creationId xmlns:a16="http://schemas.microsoft.com/office/drawing/2014/main" id="{E4ACD480-BFB0-4A12-A08E-A5A23382BC8B}"/>
              </a:ext>
            </a:extLst>
          </p:cNvPr>
          <p:cNvPicPr>
            <a:picLocks noChangeAspect="1"/>
          </p:cNvPicPr>
          <p:nvPr/>
        </p:nvPicPr>
        <p:blipFill>
          <a:blip r:embed="rId7"/>
          <a:stretch>
            <a:fillRect/>
          </a:stretch>
        </p:blipFill>
        <p:spPr>
          <a:xfrm>
            <a:off x="4857655" y="1456911"/>
            <a:ext cx="3033023" cy="647756"/>
          </a:xfrm>
          <a:prstGeom prst="rect">
            <a:avLst/>
          </a:prstGeom>
        </p:spPr>
      </p:pic>
      <p:pic>
        <p:nvPicPr>
          <p:cNvPr id="18" name="Picture 17" descr="Text&#10;&#10;Description automatically generated">
            <a:extLst>
              <a:ext uri="{FF2B5EF4-FFF2-40B4-BE49-F238E27FC236}">
                <a16:creationId xmlns:a16="http://schemas.microsoft.com/office/drawing/2014/main" id="{1CCFF613-CCB6-4C39-ABC1-D50B388C1071}"/>
              </a:ext>
            </a:extLst>
          </p:cNvPr>
          <p:cNvPicPr>
            <a:picLocks noChangeAspect="1"/>
          </p:cNvPicPr>
          <p:nvPr/>
        </p:nvPicPr>
        <p:blipFill>
          <a:blip r:embed="rId8"/>
          <a:stretch>
            <a:fillRect/>
          </a:stretch>
        </p:blipFill>
        <p:spPr>
          <a:xfrm>
            <a:off x="4857655" y="2312438"/>
            <a:ext cx="3040643" cy="640135"/>
          </a:xfrm>
          <a:prstGeom prst="rect">
            <a:avLst/>
          </a:prstGeom>
        </p:spPr>
      </p:pic>
      <p:pic>
        <p:nvPicPr>
          <p:cNvPr id="24" name="Picture 23" descr="Text&#10;&#10;Description automatically generated">
            <a:extLst>
              <a:ext uri="{FF2B5EF4-FFF2-40B4-BE49-F238E27FC236}">
                <a16:creationId xmlns:a16="http://schemas.microsoft.com/office/drawing/2014/main" id="{F45AACA6-CBE8-4749-84AF-93CA356E6CA7}"/>
              </a:ext>
            </a:extLst>
          </p:cNvPr>
          <p:cNvPicPr>
            <a:picLocks noChangeAspect="1"/>
          </p:cNvPicPr>
          <p:nvPr/>
        </p:nvPicPr>
        <p:blipFill>
          <a:blip r:embed="rId9"/>
          <a:stretch>
            <a:fillRect/>
          </a:stretch>
        </p:blipFill>
        <p:spPr>
          <a:xfrm>
            <a:off x="4857655" y="3138068"/>
            <a:ext cx="3048264" cy="701101"/>
          </a:xfrm>
          <a:prstGeom prst="rect">
            <a:avLst/>
          </a:prstGeom>
        </p:spPr>
      </p:pic>
      <p:sp>
        <p:nvSpPr>
          <p:cNvPr id="11" name="TextBox 10">
            <a:extLst>
              <a:ext uri="{FF2B5EF4-FFF2-40B4-BE49-F238E27FC236}">
                <a16:creationId xmlns:a16="http://schemas.microsoft.com/office/drawing/2014/main" id="{824EB2AF-8281-4391-9458-218C1ABCEC5A}"/>
              </a:ext>
            </a:extLst>
          </p:cNvPr>
          <p:cNvSpPr txBox="1"/>
          <p:nvPr/>
        </p:nvSpPr>
        <p:spPr>
          <a:xfrm>
            <a:off x="3868009" y="4846486"/>
            <a:ext cx="5370381" cy="307777"/>
          </a:xfrm>
          <a:prstGeom prst="rect">
            <a:avLst/>
          </a:prstGeom>
          <a:noFill/>
        </p:spPr>
        <p:txBody>
          <a:bodyPr wrap="none" rtlCol="0">
            <a:spAutoFit/>
          </a:bodyPr>
          <a:lstStyle/>
          <a:p>
            <a:pPr algn="l"/>
            <a:r>
              <a:rPr lang="en-US" sz="700" i="0" u="none" strike="noStrike" baseline="0" dirty="0">
                <a:latin typeface="+mj-lt"/>
              </a:rPr>
              <a:t>CDC. The Core Elements of Antibiotic Stewardship for Nursing Homes. Atlanta, GA: US Department of Health and Human Services, CDC; 2015. </a:t>
            </a:r>
          </a:p>
          <a:p>
            <a:pPr algn="l"/>
            <a:r>
              <a:rPr lang="en-US" sz="700" i="0" u="none" strike="noStrike" baseline="0" dirty="0">
                <a:latin typeface="+mj-lt"/>
              </a:rPr>
              <a:t>Available at: http://www.cdc.gov/longtermcare/index.html</a:t>
            </a:r>
          </a:p>
        </p:txBody>
      </p:sp>
    </p:spTree>
    <p:extLst>
      <p:ext uri="{BB962C8B-B14F-4D97-AF65-F5344CB8AC3E}">
        <p14:creationId xmlns:p14="http://schemas.microsoft.com/office/powerpoint/2010/main" val="59751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normAutofit/>
          </a:bodyPr>
          <a:lstStyle/>
          <a:p>
            <a:r>
              <a:rPr lang="en-US" sz="3200" dirty="0"/>
              <a:t>Leadership Commitment</a:t>
            </a:r>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p:txBody>
          <a:bodyPr>
            <a:normAutofit/>
          </a:bodyPr>
          <a:lstStyle/>
          <a:p>
            <a:r>
              <a:rPr lang="en-US" sz="2000" dirty="0"/>
              <a:t>Demonstrate commitment to improving antibiotic use</a:t>
            </a:r>
          </a:p>
          <a:p>
            <a:pPr lvl="1"/>
            <a:r>
              <a:rPr lang="en-US" sz="1600" dirty="0"/>
              <a:t>Written statements</a:t>
            </a:r>
          </a:p>
          <a:p>
            <a:pPr lvl="1"/>
            <a:r>
              <a:rPr lang="en-US" sz="1600" dirty="0"/>
              <a:t>Include stewardship-related duties in job descriptions</a:t>
            </a:r>
          </a:p>
          <a:p>
            <a:pPr lvl="1"/>
            <a:r>
              <a:rPr lang="en-US" sz="1600" dirty="0"/>
              <a:t>Communicate expectations</a:t>
            </a:r>
          </a:p>
          <a:p>
            <a:pPr lvl="1"/>
            <a:r>
              <a:rPr lang="en-US" sz="1600" dirty="0"/>
              <a:t>Create a culture</a:t>
            </a:r>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28</a:t>
            </a:fld>
            <a:endParaRPr lang="en-US"/>
          </a:p>
        </p:txBody>
      </p:sp>
    </p:spTree>
    <p:extLst>
      <p:ext uri="{BB962C8B-B14F-4D97-AF65-F5344CB8AC3E}">
        <p14:creationId xmlns:p14="http://schemas.microsoft.com/office/powerpoint/2010/main" val="45465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6521-F78B-4F81-B000-E16B05E0F971}"/>
              </a:ext>
            </a:extLst>
          </p:cNvPr>
          <p:cNvSpPr>
            <a:spLocks noGrp="1"/>
          </p:cNvSpPr>
          <p:nvPr>
            <p:ph type="title"/>
          </p:nvPr>
        </p:nvSpPr>
        <p:spPr/>
        <p:txBody>
          <a:bodyPr>
            <a:normAutofit/>
          </a:bodyPr>
          <a:lstStyle/>
          <a:p>
            <a:r>
              <a:rPr lang="en-US" dirty="0"/>
              <a:t>Objectives</a:t>
            </a:r>
          </a:p>
        </p:txBody>
      </p:sp>
      <p:sp>
        <p:nvSpPr>
          <p:cNvPr id="3" name="Content Placeholder 2">
            <a:extLst>
              <a:ext uri="{FF2B5EF4-FFF2-40B4-BE49-F238E27FC236}">
                <a16:creationId xmlns:a16="http://schemas.microsoft.com/office/drawing/2014/main" id="{B00B1E3F-C497-45DE-866F-AC07869BE909}"/>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a:pPr>
            <a:r>
              <a:rPr lang="en-US" dirty="0">
                <a:effectLst/>
                <a:cs typeface="Times New Roman" panose="02020603050405020304" pitchFamily="18" charset="0"/>
              </a:rPr>
              <a:t>Recognize risk factors for and consequences of antibiotic resistance</a:t>
            </a:r>
          </a:p>
          <a:p>
            <a:pPr marL="342900" marR="0" lvl="0" indent="-342900">
              <a:spcBef>
                <a:spcPts val="0"/>
              </a:spcBef>
              <a:spcAft>
                <a:spcPts val="0"/>
              </a:spcAft>
              <a:buFont typeface="+mj-lt"/>
              <a:buAutoNum type="arabicPeriod"/>
            </a:pPr>
            <a:r>
              <a:rPr lang="en-US" dirty="0">
                <a:effectLst/>
                <a:cs typeface="Times New Roman" panose="02020603050405020304" pitchFamily="18" charset="0"/>
              </a:rPr>
              <a:t>Describe key principles and importance of antibiotic stewardship</a:t>
            </a:r>
          </a:p>
          <a:p>
            <a:pPr marL="342900" marR="0" lvl="0" indent="-342900">
              <a:spcBef>
                <a:spcPts val="0"/>
              </a:spcBef>
              <a:spcAft>
                <a:spcPts val="0"/>
              </a:spcAft>
              <a:buFont typeface="+mj-lt"/>
              <a:buAutoNum type="arabicPeriod"/>
            </a:pPr>
            <a:r>
              <a:rPr lang="en-US" dirty="0">
                <a:effectLst/>
                <a:cs typeface="Times New Roman" panose="02020603050405020304" pitchFamily="18" charset="0"/>
              </a:rPr>
              <a:t>Discuss regulatory requirements for antibiotic stewardship</a:t>
            </a:r>
          </a:p>
          <a:p>
            <a:pPr marL="342900" marR="0" lvl="0" indent="-342900">
              <a:spcBef>
                <a:spcPts val="0"/>
              </a:spcBef>
              <a:spcAft>
                <a:spcPts val="0"/>
              </a:spcAft>
              <a:buFont typeface="+mj-lt"/>
              <a:buAutoNum type="arabicPeriod"/>
            </a:pPr>
            <a:r>
              <a:rPr lang="en-US" dirty="0">
                <a:effectLst/>
                <a:cs typeface="Times New Roman" panose="02020603050405020304" pitchFamily="18" charset="0"/>
              </a:rPr>
              <a:t>State effective antibiotic stewardship interventions in long-term care facilities (LTCF) and nursing homes (NH)</a:t>
            </a:r>
          </a:p>
          <a:p>
            <a:endParaRPr lang="en-US" sz="3200" dirty="0"/>
          </a:p>
        </p:txBody>
      </p:sp>
      <p:sp>
        <p:nvSpPr>
          <p:cNvPr id="4" name="Slide Number Placeholder 3">
            <a:extLst>
              <a:ext uri="{FF2B5EF4-FFF2-40B4-BE49-F238E27FC236}">
                <a16:creationId xmlns:a16="http://schemas.microsoft.com/office/drawing/2014/main" id="{F3F1F315-945D-47B2-9871-A4392145DB67}"/>
              </a:ext>
            </a:extLst>
          </p:cNvPr>
          <p:cNvSpPr>
            <a:spLocks noGrp="1"/>
          </p:cNvSpPr>
          <p:nvPr>
            <p:ph type="sldNum" sz="quarter" idx="12"/>
          </p:nvPr>
        </p:nvSpPr>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348492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normAutofit/>
          </a:bodyPr>
          <a:lstStyle/>
          <a:p>
            <a:r>
              <a:rPr lang="en-US" sz="3200" dirty="0"/>
              <a:t>Accountability</a:t>
            </a:r>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a:xfrm>
            <a:off x="448502" y="1319825"/>
            <a:ext cx="8229600" cy="3661826"/>
          </a:xfrm>
        </p:spPr>
        <p:txBody>
          <a:bodyPr>
            <a:normAutofit/>
          </a:bodyPr>
          <a:lstStyle/>
          <a:p>
            <a:r>
              <a:rPr lang="en-US" sz="2000" dirty="0"/>
              <a:t>Empower the medical and nursing directors to set standards</a:t>
            </a:r>
          </a:p>
          <a:p>
            <a:pPr lvl="1"/>
            <a:r>
              <a:rPr lang="en-US" sz="1600" dirty="0"/>
              <a:t>Educate providers and nurses about stewardship policies and practices</a:t>
            </a:r>
          </a:p>
          <a:p>
            <a:pPr lvl="1"/>
            <a:r>
              <a:rPr lang="en-US" sz="1600" dirty="0"/>
              <a:t>Review antibiotic use data to ensure best practices</a:t>
            </a:r>
          </a:p>
          <a:p>
            <a:pPr lvl="1"/>
            <a:endParaRPr lang="en-US" sz="1600" dirty="0"/>
          </a:p>
          <a:p>
            <a:r>
              <a:rPr lang="en-US" sz="2000" dirty="0"/>
              <a:t>Engage consulting pharmacist</a:t>
            </a:r>
          </a:p>
          <a:p>
            <a:pPr lvl="1"/>
            <a:r>
              <a:rPr lang="en-US" sz="1600" dirty="0"/>
              <a:t>Medication regimen review</a:t>
            </a:r>
          </a:p>
          <a:p>
            <a:pPr lvl="1"/>
            <a:r>
              <a:rPr lang="en-US" sz="1600" dirty="0"/>
              <a:t>Report antibiotic use data</a:t>
            </a:r>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29</a:t>
            </a:fld>
            <a:endParaRPr lang="en-US"/>
          </a:p>
        </p:txBody>
      </p:sp>
    </p:spTree>
    <p:extLst>
      <p:ext uri="{BB962C8B-B14F-4D97-AF65-F5344CB8AC3E}">
        <p14:creationId xmlns:p14="http://schemas.microsoft.com/office/powerpoint/2010/main" val="1433996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normAutofit/>
          </a:bodyPr>
          <a:lstStyle/>
          <a:p>
            <a:r>
              <a:rPr lang="en-US" sz="3200" dirty="0"/>
              <a:t>Pharmacist Expertise</a:t>
            </a:r>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p:txBody>
          <a:bodyPr>
            <a:normAutofit/>
          </a:bodyPr>
          <a:lstStyle/>
          <a:p>
            <a:r>
              <a:rPr lang="en-US" sz="2000" dirty="0"/>
              <a:t>Work with consultant pharmacist</a:t>
            </a:r>
          </a:p>
          <a:p>
            <a:pPr lvl="1"/>
            <a:r>
              <a:rPr lang="en-US" sz="1600" dirty="0"/>
              <a:t>Provide support for ASP training (e.g. MAD-ID, SIDP)</a:t>
            </a:r>
          </a:p>
          <a:p>
            <a:endParaRPr lang="en-US" sz="2000" dirty="0"/>
          </a:p>
          <a:p>
            <a:r>
              <a:rPr lang="en-US" sz="2000" dirty="0"/>
              <a:t>Partner with ASP leads at hospitals</a:t>
            </a:r>
          </a:p>
          <a:p>
            <a:endParaRPr lang="en-US" sz="2000" dirty="0"/>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30</a:t>
            </a:fld>
            <a:endParaRPr lang="en-US"/>
          </a:p>
        </p:txBody>
      </p:sp>
    </p:spTree>
    <p:extLst>
      <p:ext uri="{BB962C8B-B14F-4D97-AF65-F5344CB8AC3E}">
        <p14:creationId xmlns:p14="http://schemas.microsoft.com/office/powerpoint/2010/main" val="2470295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normAutofit/>
          </a:bodyPr>
          <a:lstStyle/>
          <a:p>
            <a:r>
              <a:rPr lang="en-US" sz="3200" dirty="0"/>
              <a:t>Take Action</a:t>
            </a:r>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p:txBody>
          <a:bodyPr>
            <a:normAutofit/>
          </a:bodyPr>
          <a:lstStyle/>
          <a:p>
            <a:r>
              <a:rPr lang="en-US" sz="2000" dirty="0"/>
              <a:t>Implement policies that support optimal antibiotic use</a:t>
            </a:r>
          </a:p>
          <a:p>
            <a:pPr lvl="1"/>
            <a:r>
              <a:rPr lang="en-US" sz="1800" dirty="0"/>
              <a:t>Documentation of dose, duration, and indication</a:t>
            </a:r>
          </a:p>
          <a:p>
            <a:pPr lvl="1"/>
            <a:r>
              <a:rPr lang="en-US" sz="1800" dirty="0"/>
              <a:t>Establish best practices for microbiology tests</a:t>
            </a:r>
          </a:p>
          <a:p>
            <a:pPr lvl="2"/>
            <a:r>
              <a:rPr lang="en-US" sz="1600" dirty="0"/>
              <a:t>Don’t send urine culture or </a:t>
            </a:r>
            <a:r>
              <a:rPr lang="en-US" sz="1600" i="1" dirty="0"/>
              <a:t>C. difficile </a:t>
            </a:r>
            <a:r>
              <a:rPr lang="en-US" sz="1600" dirty="0"/>
              <a:t>stool tests to demonstrate “test of cure”</a:t>
            </a:r>
          </a:p>
          <a:p>
            <a:pPr lvl="2"/>
            <a:r>
              <a:rPr lang="en-US" sz="1600" dirty="0"/>
              <a:t>Superficial wound swabs are not helpful</a:t>
            </a:r>
          </a:p>
          <a:p>
            <a:pPr marL="457200" lvl="1" indent="0">
              <a:buNone/>
            </a:pPr>
            <a:endParaRPr lang="en-US" sz="1800" dirty="0"/>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31</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DBCDCC1E-8676-4503-83A8-7CD5E9847760}"/>
              </a:ext>
            </a:extLst>
          </p:cNvPr>
          <p:cNvPicPr>
            <a:picLocks noChangeAspect="1"/>
          </p:cNvPicPr>
          <p:nvPr/>
        </p:nvPicPr>
        <p:blipFill>
          <a:blip r:embed="rId3"/>
          <a:stretch>
            <a:fillRect/>
          </a:stretch>
        </p:blipFill>
        <p:spPr>
          <a:xfrm>
            <a:off x="2735847" y="3033621"/>
            <a:ext cx="3494299" cy="1478625"/>
          </a:xfrm>
          <a:prstGeom prst="rect">
            <a:avLst/>
          </a:prstGeom>
        </p:spPr>
      </p:pic>
      <p:sp>
        <p:nvSpPr>
          <p:cNvPr id="7" name="Rectangle: Rounded Corners 6">
            <a:extLst>
              <a:ext uri="{FF2B5EF4-FFF2-40B4-BE49-F238E27FC236}">
                <a16:creationId xmlns:a16="http://schemas.microsoft.com/office/drawing/2014/main" id="{BE25662A-C37B-4430-9FFA-C8BE104718FD}"/>
              </a:ext>
            </a:extLst>
          </p:cNvPr>
          <p:cNvSpPr/>
          <p:nvPr/>
        </p:nvSpPr>
        <p:spPr>
          <a:xfrm>
            <a:off x="448502" y="3386027"/>
            <a:ext cx="1921318" cy="9536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Prior to ordering a </a:t>
            </a:r>
            <a:r>
              <a:rPr lang="en-US" sz="1200" i="1" dirty="0"/>
              <a:t>C. diff </a:t>
            </a:r>
            <a:r>
              <a:rPr lang="en-US" sz="1200" dirty="0"/>
              <a:t>test, these questions must be answered</a:t>
            </a:r>
          </a:p>
        </p:txBody>
      </p:sp>
      <p:sp>
        <p:nvSpPr>
          <p:cNvPr id="8" name="Rectangle: Rounded Corners 7">
            <a:extLst>
              <a:ext uri="{FF2B5EF4-FFF2-40B4-BE49-F238E27FC236}">
                <a16:creationId xmlns:a16="http://schemas.microsoft.com/office/drawing/2014/main" id="{5C8AACCE-A717-45DB-A890-082E3150172A}"/>
              </a:ext>
            </a:extLst>
          </p:cNvPr>
          <p:cNvSpPr/>
          <p:nvPr/>
        </p:nvSpPr>
        <p:spPr>
          <a:xfrm>
            <a:off x="6659341" y="3386026"/>
            <a:ext cx="1921318" cy="9536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If a question is answered unfavorably, the test will not be ordered</a:t>
            </a:r>
          </a:p>
        </p:txBody>
      </p:sp>
    </p:spTree>
    <p:extLst>
      <p:ext uri="{BB962C8B-B14F-4D97-AF65-F5344CB8AC3E}">
        <p14:creationId xmlns:p14="http://schemas.microsoft.com/office/powerpoint/2010/main" val="4227071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58C-192B-4AC7-81B1-DF550D7D6AB4}"/>
              </a:ext>
            </a:extLst>
          </p:cNvPr>
          <p:cNvSpPr>
            <a:spLocks noGrp="1"/>
          </p:cNvSpPr>
          <p:nvPr>
            <p:ph type="title"/>
          </p:nvPr>
        </p:nvSpPr>
        <p:spPr/>
        <p:txBody>
          <a:bodyPr>
            <a:normAutofit/>
          </a:bodyPr>
          <a:lstStyle/>
          <a:p>
            <a:r>
              <a:rPr lang="en-US" sz="3200" dirty="0"/>
              <a:t>Take Action</a:t>
            </a:r>
          </a:p>
        </p:txBody>
      </p:sp>
      <p:sp>
        <p:nvSpPr>
          <p:cNvPr id="3" name="Content Placeholder 2">
            <a:extLst>
              <a:ext uri="{FF2B5EF4-FFF2-40B4-BE49-F238E27FC236}">
                <a16:creationId xmlns:a16="http://schemas.microsoft.com/office/drawing/2014/main" id="{3CBE7C43-7805-4B2A-AF9C-F8E457445213}"/>
              </a:ext>
            </a:extLst>
          </p:cNvPr>
          <p:cNvSpPr>
            <a:spLocks noGrp="1"/>
          </p:cNvSpPr>
          <p:nvPr>
            <p:ph idx="1"/>
          </p:nvPr>
        </p:nvSpPr>
        <p:spPr/>
        <p:txBody>
          <a:bodyPr>
            <a:normAutofit/>
          </a:bodyPr>
          <a:lstStyle/>
          <a:p>
            <a:r>
              <a:rPr lang="en-US" sz="2000" dirty="0"/>
              <a:t>Broad interventions to improve antibiotic use</a:t>
            </a:r>
          </a:p>
          <a:p>
            <a:pPr lvl="1"/>
            <a:r>
              <a:rPr lang="en-US" sz="1600" dirty="0"/>
              <a:t>Develop and implement algorithms for the assessment of residents suspected of having infection</a:t>
            </a:r>
          </a:p>
          <a:p>
            <a:pPr lvl="1"/>
            <a:r>
              <a:rPr lang="en-US" sz="1600" dirty="0"/>
              <a:t>Use a communication tool for residents suspected of having an infection</a:t>
            </a:r>
          </a:p>
          <a:p>
            <a:pPr lvl="1"/>
            <a:r>
              <a:rPr lang="en-US" sz="1600" dirty="0"/>
              <a:t>Antibiogram</a:t>
            </a:r>
          </a:p>
          <a:p>
            <a:pPr lvl="1"/>
            <a:r>
              <a:rPr lang="en-US" sz="1600" dirty="0"/>
              <a:t>Antibiotic Time Out</a:t>
            </a:r>
          </a:p>
          <a:p>
            <a:pPr lvl="1"/>
            <a:r>
              <a:rPr lang="en-US" sz="1600" dirty="0"/>
              <a:t>Focus on durations of therapy</a:t>
            </a:r>
          </a:p>
          <a:p>
            <a:pPr lvl="1"/>
            <a:endParaRPr lang="en-US" sz="1800" dirty="0"/>
          </a:p>
          <a:p>
            <a:endParaRPr lang="en-US" sz="2000" dirty="0"/>
          </a:p>
        </p:txBody>
      </p:sp>
      <p:sp>
        <p:nvSpPr>
          <p:cNvPr id="4" name="Slide Number Placeholder 3">
            <a:extLst>
              <a:ext uri="{FF2B5EF4-FFF2-40B4-BE49-F238E27FC236}">
                <a16:creationId xmlns:a16="http://schemas.microsoft.com/office/drawing/2014/main" id="{EF7E6848-137C-4285-8B74-6AB33820E90A}"/>
              </a:ext>
            </a:extLst>
          </p:cNvPr>
          <p:cNvSpPr>
            <a:spLocks noGrp="1"/>
          </p:cNvSpPr>
          <p:nvPr>
            <p:ph type="sldNum" sz="quarter" idx="12"/>
          </p:nvPr>
        </p:nvSpPr>
        <p:spPr/>
        <p:txBody>
          <a:bodyPr/>
          <a:lstStyle/>
          <a:p>
            <a:fld id="{2066355A-084C-D24E-9AD2-7E4FC41EA627}" type="slidenum">
              <a:rPr lang="en-US" smtClean="0"/>
              <a:t>32</a:t>
            </a:fld>
            <a:endParaRPr lang="en-US"/>
          </a:p>
        </p:txBody>
      </p:sp>
    </p:spTree>
    <p:extLst>
      <p:ext uri="{BB962C8B-B14F-4D97-AF65-F5344CB8AC3E}">
        <p14:creationId xmlns:p14="http://schemas.microsoft.com/office/powerpoint/2010/main" val="2381369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7EB36A1E-F5AF-4E7D-B4E1-CB36355356F6}"/>
              </a:ext>
            </a:extLst>
          </p:cNvPr>
          <p:cNvPicPr>
            <a:picLocks noGrp="1" noChangeAspect="1"/>
          </p:cNvPicPr>
          <p:nvPr>
            <p:ph idx="1"/>
          </p:nvPr>
        </p:nvPicPr>
        <p:blipFill>
          <a:blip r:embed="rId2"/>
          <a:stretch>
            <a:fillRect/>
          </a:stretch>
        </p:blipFill>
        <p:spPr>
          <a:xfrm>
            <a:off x="2784291" y="341313"/>
            <a:ext cx="3575419" cy="4751387"/>
          </a:xfrm>
          <a:noFill/>
        </p:spPr>
      </p:pic>
      <p:sp>
        <p:nvSpPr>
          <p:cNvPr id="4" name="Slide Number Placeholder 3" hidden="1">
            <a:extLst>
              <a:ext uri="{FF2B5EF4-FFF2-40B4-BE49-F238E27FC236}">
                <a16:creationId xmlns:a16="http://schemas.microsoft.com/office/drawing/2014/main" id="{EAF42161-4528-4B32-A01C-A638690DCCF8}"/>
              </a:ext>
            </a:extLst>
          </p:cNvPr>
          <p:cNvSpPr>
            <a:spLocks noGrp="1"/>
          </p:cNvSpPr>
          <p:nvPr>
            <p:ph type="sldNum" sz="quarter" idx="12"/>
          </p:nvPr>
        </p:nvSpPr>
        <p:spPr/>
        <p:txBody>
          <a:bodyPr/>
          <a:lstStyle/>
          <a:p>
            <a:pPr>
              <a:spcAft>
                <a:spcPts val="600"/>
              </a:spcAft>
            </a:pPr>
            <a:fld id="{2066355A-084C-D24E-9AD2-7E4FC41EA627}" type="slidenum">
              <a:rPr lang="en-US" smtClean="0"/>
              <a:pPr>
                <a:spcAft>
                  <a:spcPts val="600"/>
                </a:spcAft>
              </a:pPr>
              <a:t>33</a:t>
            </a:fld>
            <a:endParaRPr lang="en-US"/>
          </a:p>
        </p:txBody>
      </p:sp>
    </p:spTree>
    <p:extLst>
      <p:ext uri="{BB962C8B-B14F-4D97-AF65-F5344CB8AC3E}">
        <p14:creationId xmlns:p14="http://schemas.microsoft.com/office/powerpoint/2010/main" val="182995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4CBBA9-00D0-42F8-8DC2-7A2B8146A6DA}"/>
              </a:ext>
            </a:extLst>
          </p:cNvPr>
          <p:cNvSpPr>
            <a:spLocks noGrp="1"/>
          </p:cNvSpPr>
          <p:nvPr>
            <p:ph type="sldNum" sz="quarter" idx="12"/>
          </p:nvPr>
        </p:nvSpPr>
        <p:spPr/>
        <p:txBody>
          <a:bodyPr/>
          <a:lstStyle/>
          <a:p>
            <a:fld id="{2066355A-084C-D24E-9AD2-7E4FC41EA627}" type="slidenum">
              <a:rPr lang="en-US" smtClean="0"/>
              <a:t>34</a:t>
            </a:fld>
            <a:endParaRPr lang="en-US"/>
          </a:p>
        </p:txBody>
      </p:sp>
      <p:pic>
        <p:nvPicPr>
          <p:cNvPr id="5" name="Picture 4">
            <a:extLst>
              <a:ext uri="{FF2B5EF4-FFF2-40B4-BE49-F238E27FC236}">
                <a16:creationId xmlns:a16="http://schemas.microsoft.com/office/drawing/2014/main" id="{BE2033B9-B1F0-4FBB-8344-F39477B04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99" y="482426"/>
            <a:ext cx="3886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069C49A2-4737-434A-9ACB-A3D94D981497}"/>
              </a:ext>
            </a:extLst>
          </p:cNvPr>
          <p:cNvPicPr>
            <a:picLocks noChangeAspect="1"/>
          </p:cNvPicPr>
          <p:nvPr/>
        </p:nvPicPr>
        <p:blipFill>
          <a:blip r:embed="rId3"/>
          <a:stretch>
            <a:fillRect/>
          </a:stretch>
        </p:blipFill>
        <p:spPr>
          <a:xfrm>
            <a:off x="4504498" y="482425"/>
            <a:ext cx="4191000" cy="4648201"/>
          </a:xfrm>
          <a:prstGeom prst="rect">
            <a:avLst/>
          </a:prstGeom>
        </p:spPr>
      </p:pic>
    </p:spTree>
    <p:extLst>
      <p:ext uri="{BB962C8B-B14F-4D97-AF65-F5344CB8AC3E}">
        <p14:creationId xmlns:p14="http://schemas.microsoft.com/office/powerpoint/2010/main" val="2070360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58C-192B-4AC7-81B1-DF550D7D6AB4}"/>
              </a:ext>
            </a:extLst>
          </p:cNvPr>
          <p:cNvSpPr>
            <a:spLocks noGrp="1"/>
          </p:cNvSpPr>
          <p:nvPr>
            <p:ph type="title"/>
          </p:nvPr>
        </p:nvSpPr>
        <p:spPr>
          <a:xfrm>
            <a:off x="448502" y="562707"/>
            <a:ext cx="8229600" cy="711491"/>
          </a:xfrm>
        </p:spPr>
        <p:txBody>
          <a:bodyPr anchor="t">
            <a:normAutofit/>
          </a:bodyPr>
          <a:lstStyle/>
          <a:p>
            <a:r>
              <a:rPr lang="en-US" sz="3200" dirty="0"/>
              <a:t>Take Action</a:t>
            </a:r>
          </a:p>
        </p:txBody>
      </p:sp>
      <p:sp>
        <p:nvSpPr>
          <p:cNvPr id="3" name="Content Placeholder 2">
            <a:extLst>
              <a:ext uri="{FF2B5EF4-FFF2-40B4-BE49-F238E27FC236}">
                <a16:creationId xmlns:a16="http://schemas.microsoft.com/office/drawing/2014/main" id="{3CBE7C43-7805-4B2A-AF9C-F8E457445213}"/>
              </a:ext>
            </a:extLst>
          </p:cNvPr>
          <p:cNvSpPr>
            <a:spLocks noGrp="1"/>
          </p:cNvSpPr>
          <p:nvPr>
            <p:ph sz="half" idx="1"/>
          </p:nvPr>
        </p:nvSpPr>
        <p:spPr>
          <a:xfrm>
            <a:off x="383060" y="1749028"/>
            <a:ext cx="3749040" cy="3394472"/>
          </a:xfrm>
        </p:spPr>
        <p:txBody>
          <a:bodyPr>
            <a:normAutofit/>
          </a:bodyPr>
          <a:lstStyle/>
          <a:p>
            <a:r>
              <a:rPr lang="en-US" sz="1800" dirty="0">
                <a:solidFill>
                  <a:prstClr val="black">
                    <a:lumMod val="75000"/>
                    <a:lumOff val="25000"/>
                  </a:prstClr>
                </a:solidFill>
              </a:rPr>
              <a:t>Pharmacy interventions to improve antibiotic use</a:t>
            </a:r>
          </a:p>
          <a:p>
            <a:pPr lvl="1"/>
            <a:r>
              <a:rPr lang="en-US" sz="1600" dirty="0">
                <a:solidFill>
                  <a:prstClr val="black">
                    <a:lumMod val="75000"/>
                    <a:lumOff val="25000"/>
                  </a:prstClr>
                </a:solidFill>
              </a:rPr>
              <a:t>Review of antibiotic prescriptions</a:t>
            </a:r>
          </a:p>
          <a:p>
            <a:pPr lvl="1"/>
            <a:r>
              <a:rPr lang="en-US" sz="1600" dirty="0">
                <a:solidFill>
                  <a:prstClr val="black">
                    <a:lumMod val="75000"/>
                    <a:lumOff val="25000"/>
                  </a:prstClr>
                </a:solidFill>
              </a:rPr>
              <a:t>Establish standards on laboratory testing</a:t>
            </a:r>
          </a:p>
          <a:p>
            <a:pPr lvl="1"/>
            <a:r>
              <a:rPr lang="en-US" sz="1600" dirty="0">
                <a:solidFill>
                  <a:prstClr val="black">
                    <a:lumMod val="75000"/>
                    <a:lumOff val="25000"/>
                  </a:prstClr>
                </a:solidFill>
              </a:rPr>
              <a:t>Review microbiology results </a:t>
            </a:r>
          </a:p>
          <a:p>
            <a:endParaRPr lang="en-US" sz="1800" dirty="0">
              <a:solidFill>
                <a:prstClr val="black">
                  <a:lumMod val="75000"/>
                  <a:lumOff val="25000"/>
                </a:prstClr>
              </a:solidFill>
            </a:endParaRPr>
          </a:p>
        </p:txBody>
      </p:sp>
      <p:pic>
        <p:nvPicPr>
          <p:cNvPr id="5" name="Picture 3" descr="Table&#10;&#10;Description automatically generated">
            <a:extLst>
              <a:ext uri="{FF2B5EF4-FFF2-40B4-BE49-F238E27FC236}">
                <a16:creationId xmlns:a16="http://schemas.microsoft.com/office/drawing/2014/main" id="{61926612-CBD5-4F2F-859B-F341573C01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4938" y="874016"/>
            <a:ext cx="4737096" cy="3706777"/>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EF7E6848-137C-4285-8B74-6AB33820E90A}"/>
              </a:ext>
            </a:extLst>
          </p:cNvPr>
          <p:cNvSpPr>
            <a:spLocks noGrp="1"/>
          </p:cNvSpPr>
          <p:nvPr>
            <p:ph type="sldNum" sz="quarter" idx="12"/>
          </p:nvPr>
        </p:nvSpPr>
        <p:spPr>
          <a:xfrm>
            <a:off x="6553200" y="12874"/>
            <a:ext cx="2133600" cy="273844"/>
          </a:xfrm>
        </p:spPr>
        <p:txBody>
          <a:bodyPr anchor="ctr">
            <a:normAutofit/>
          </a:bodyPr>
          <a:lstStyle/>
          <a:p>
            <a:pPr>
              <a:spcAft>
                <a:spcPts val="600"/>
              </a:spcAft>
            </a:pPr>
            <a:fld id="{2066355A-084C-D24E-9AD2-7E4FC41EA627}" type="slidenum">
              <a:rPr lang="en-US" smtClean="0"/>
              <a:pPr>
                <a:spcAft>
                  <a:spcPts val="600"/>
                </a:spcAft>
              </a:pPr>
              <a:t>35</a:t>
            </a:fld>
            <a:endParaRPr lang="en-US"/>
          </a:p>
        </p:txBody>
      </p:sp>
    </p:spTree>
    <p:extLst>
      <p:ext uri="{BB962C8B-B14F-4D97-AF65-F5344CB8AC3E}">
        <p14:creationId xmlns:p14="http://schemas.microsoft.com/office/powerpoint/2010/main" val="306220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58C-192B-4AC7-81B1-DF550D7D6AB4}"/>
              </a:ext>
            </a:extLst>
          </p:cNvPr>
          <p:cNvSpPr>
            <a:spLocks noGrp="1"/>
          </p:cNvSpPr>
          <p:nvPr>
            <p:ph type="title"/>
          </p:nvPr>
        </p:nvSpPr>
        <p:spPr>
          <a:xfrm>
            <a:off x="448502" y="562707"/>
            <a:ext cx="8229600" cy="711491"/>
          </a:xfrm>
        </p:spPr>
        <p:txBody>
          <a:bodyPr anchor="t">
            <a:normAutofit/>
          </a:bodyPr>
          <a:lstStyle/>
          <a:p>
            <a:r>
              <a:rPr lang="en-US" dirty="0"/>
              <a:t>Take Action</a:t>
            </a:r>
          </a:p>
        </p:txBody>
      </p:sp>
      <p:sp>
        <p:nvSpPr>
          <p:cNvPr id="3" name="Content Placeholder 2">
            <a:extLst>
              <a:ext uri="{FF2B5EF4-FFF2-40B4-BE49-F238E27FC236}">
                <a16:creationId xmlns:a16="http://schemas.microsoft.com/office/drawing/2014/main" id="{3CBE7C43-7805-4B2A-AF9C-F8E457445213}"/>
              </a:ext>
            </a:extLst>
          </p:cNvPr>
          <p:cNvSpPr>
            <a:spLocks noGrp="1"/>
          </p:cNvSpPr>
          <p:nvPr>
            <p:ph sz="half" idx="2"/>
          </p:nvPr>
        </p:nvSpPr>
        <p:spPr>
          <a:xfrm>
            <a:off x="457200" y="1631156"/>
            <a:ext cx="4040188" cy="2963466"/>
          </a:xfrm>
        </p:spPr>
        <p:txBody>
          <a:bodyPr>
            <a:normAutofit/>
          </a:bodyPr>
          <a:lstStyle/>
          <a:p>
            <a:r>
              <a:rPr lang="en-US" sz="1800" dirty="0">
                <a:solidFill>
                  <a:prstClr val="black">
                    <a:lumMod val="75000"/>
                    <a:lumOff val="25000"/>
                  </a:prstClr>
                </a:solidFill>
              </a:rPr>
              <a:t>Infection and syndrome specific interventions to improve antibiotic use</a:t>
            </a:r>
          </a:p>
          <a:p>
            <a:pPr lvl="1"/>
            <a:r>
              <a:rPr lang="en-US" sz="1600" dirty="0">
                <a:solidFill>
                  <a:prstClr val="black">
                    <a:lumMod val="75000"/>
                    <a:lumOff val="25000"/>
                  </a:prstClr>
                </a:solidFill>
              </a:rPr>
              <a:t>Reduce antibiotic use in asymptomatic bacteriuria</a:t>
            </a:r>
          </a:p>
          <a:p>
            <a:pPr lvl="1"/>
            <a:r>
              <a:rPr lang="en-US" sz="1600" dirty="0">
                <a:solidFill>
                  <a:prstClr val="black">
                    <a:lumMod val="75000"/>
                    <a:lumOff val="25000"/>
                  </a:prstClr>
                </a:solidFill>
              </a:rPr>
              <a:t>Reduce antibiotic prophylaxis for prevention of UTI</a:t>
            </a:r>
          </a:p>
          <a:p>
            <a:pPr lvl="1"/>
            <a:endParaRPr lang="en-US" dirty="0">
              <a:solidFill>
                <a:prstClr val="black">
                  <a:lumMod val="75000"/>
                  <a:lumOff val="25000"/>
                </a:prstClr>
              </a:solidFill>
            </a:endParaRPr>
          </a:p>
          <a:p>
            <a:endParaRPr lang="en-US" sz="2000" dirty="0">
              <a:solidFill>
                <a:prstClr val="black">
                  <a:lumMod val="75000"/>
                  <a:lumOff val="25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0093E0CF-C854-4E74-A828-BAF52E4A7274}"/>
              </a:ext>
            </a:extLst>
          </p:cNvPr>
          <p:cNvPicPr>
            <a:picLocks noChangeAspect="1"/>
          </p:cNvPicPr>
          <p:nvPr/>
        </p:nvPicPr>
        <p:blipFill>
          <a:blip r:embed="rId3"/>
          <a:stretch>
            <a:fillRect/>
          </a:stretch>
        </p:blipFill>
        <p:spPr>
          <a:xfrm>
            <a:off x="5135880" y="430224"/>
            <a:ext cx="3464293" cy="4619058"/>
          </a:xfrm>
          <a:prstGeom prst="rect">
            <a:avLst/>
          </a:prstGeom>
          <a:noFill/>
        </p:spPr>
      </p:pic>
      <p:sp>
        <p:nvSpPr>
          <p:cNvPr id="4" name="Slide Number Placeholder 3">
            <a:extLst>
              <a:ext uri="{FF2B5EF4-FFF2-40B4-BE49-F238E27FC236}">
                <a16:creationId xmlns:a16="http://schemas.microsoft.com/office/drawing/2014/main" id="{EF7E6848-137C-4285-8B74-6AB33820E90A}"/>
              </a:ext>
            </a:extLst>
          </p:cNvPr>
          <p:cNvSpPr>
            <a:spLocks noGrp="1"/>
          </p:cNvSpPr>
          <p:nvPr>
            <p:ph type="sldNum" sz="quarter" idx="12"/>
          </p:nvPr>
        </p:nvSpPr>
        <p:spPr>
          <a:xfrm>
            <a:off x="6553200" y="12874"/>
            <a:ext cx="2133600" cy="273844"/>
          </a:xfrm>
        </p:spPr>
        <p:txBody>
          <a:bodyPr anchor="ctr">
            <a:normAutofit/>
          </a:bodyPr>
          <a:lstStyle/>
          <a:p>
            <a:pPr>
              <a:spcAft>
                <a:spcPts val="600"/>
              </a:spcAft>
            </a:pPr>
            <a:fld id="{2066355A-084C-D24E-9AD2-7E4FC41EA627}" type="slidenum">
              <a:rPr lang="en-US" smtClean="0"/>
              <a:pPr>
                <a:spcAft>
                  <a:spcPts val="600"/>
                </a:spcAft>
              </a:pPr>
              <a:t>36</a:t>
            </a:fld>
            <a:endParaRPr lang="en-US"/>
          </a:p>
        </p:txBody>
      </p:sp>
    </p:spTree>
    <p:extLst>
      <p:ext uri="{BB962C8B-B14F-4D97-AF65-F5344CB8AC3E}">
        <p14:creationId xmlns:p14="http://schemas.microsoft.com/office/powerpoint/2010/main" val="2990653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normAutofit/>
          </a:bodyPr>
          <a:lstStyle/>
          <a:p>
            <a:r>
              <a:rPr lang="en-US" sz="3200" dirty="0"/>
              <a:t>Tracking and Reporting Antibiotic Use</a:t>
            </a:r>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p:txBody>
          <a:bodyPr>
            <a:normAutofit/>
          </a:bodyPr>
          <a:lstStyle/>
          <a:p>
            <a:r>
              <a:rPr lang="en-US" sz="1800" dirty="0"/>
              <a:t>Process measures</a:t>
            </a:r>
          </a:p>
          <a:p>
            <a:pPr lvl="1"/>
            <a:r>
              <a:rPr lang="en-US" sz="1600" dirty="0"/>
              <a:t>Example: Proportion of antibiotic orders that had documented indication</a:t>
            </a:r>
          </a:p>
          <a:p>
            <a:r>
              <a:rPr lang="en-US" sz="1800" dirty="0"/>
              <a:t>Antibiotic use measures</a:t>
            </a:r>
          </a:p>
          <a:p>
            <a:pPr lvl="1"/>
            <a:r>
              <a:rPr lang="en-US" sz="1600" dirty="0"/>
              <a:t>Example: Days of therapy/1000 patient or resident days</a:t>
            </a:r>
          </a:p>
          <a:p>
            <a:r>
              <a:rPr lang="en-US" sz="1800" dirty="0"/>
              <a:t>Antibiotic outcome measures</a:t>
            </a:r>
          </a:p>
          <a:p>
            <a:pPr lvl="1"/>
            <a:r>
              <a:rPr lang="en-US" sz="1600" dirty="0"/>
              <a:t>Adverse events including CDI and antibiotic resistance</a:t>
            </a:r>
          </a:p>
          <a:p>
            <a:pPr lvl="1"/>
            <a:r>
              <a:rPr lang="en-US" sz="1600" dirty="0"/>
              <a:t>Cost</a:t>
            </a:r>
          </a:p>
          <a:p>
            <a:endParaRPr lang="en-US" sz="1800" dirty="0"/>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37</a:t>
            </a:fld>
            <a:endParaRPr lang="en-US"/>
          </a:p>
        </p:txBody>
      </p:sp>
    </p:spTree>
    <p:extLst>
      <p:ext uri="{BB962C8B-B14F-4D97-AF65-F5344CB8AC3E}">
        <p14:creationId xmlns:p14="http://schemas.microsoft.com/office/powerpoint/2010/main" val="3199662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5E8A-4280-42A9-8939-DAC8E89EED05}"/>
              </a:ext>
            </a:extLst>
          </p:cNvPr>
          <p:cNvSpPr>
            <a:spLocks noGrp="1"/>
          </p:cNvSpPr>
          <p:nvPr>
            <p:ph type="title"/>
          </p:nvPr>
        </p:nvSpPr>
        <p:spPr/>
        <p:txBody>
          <a:bodyPr/>
          <a:lstStyle/>
          <a:p>
            <a:r>
              <a:rPr lang="en-US" sz="3200" dirty="0"/>
              <a:t>Education</a:t>
            </a:r>
            <a:endParaRPr lang="en-US" dirty="0"/>
          </a:p>
        </p:txBody>
      </p:sp>
      <p:sp>
        <p:nvSpPr>
          <p:cNvPr id="3" name="Content Placeholder 2">
            <a:extLst>
              <a:ext uri="{FF2B5EF4-FFF2-40B4-BE49-F238E27FC236}">
                <a16:creationId xmlns:a16="http://schemas.microsoft.com/office/drawing/2014/main" id="{28A780ED-A67B-4415-8DDF-75D3CCA33ADC}"/>
              </a:ext>
            </a:extLst>
          </p:cNvPr>
          <p:cNvSpPr>
            <a:spLocks noGrp="1"/>
          </p:cNvSpPr>
          <p:nvPr>
            <p:ph idx="1"/>
          </p:nvPr>
        </p:nvSpPr>
        <p:spPr>
          <a:xfrm>
            <a:off x="770206" y="1146993"/>
            <a:ext cx="3603182" cy="3661826"/>
          </a:xfrm>
        </p:spPr>
        <p:txBody>
          <a:bodyPr>
            <a:normAutofit/>
          </a:bodyPr>
          <a:lstStyle/>
          <a:p>
            <a:r>
              <a:rPr lang="en-US" sz="1800" dirty="0"/>
              <a:t>Target providers, nurses, consulting pharmacists</a:t>
            </a:r>
          </a:p>
          <a:p>
            <a:r>
              <a:rPr lang="en-US" sz="1800" dirty="0"/>
              <a:t>Flyers, pocket-guides, newsletters, electronic communications</a:t>
            </a:r>
          </a:p>
          <a:p>
            <a:pPr lvl="1"/>
            <a:r>
              <a:rPr lang="en-US" sz="1600" dirty="0"/>
              <a:t>Face-to-face interactive sessions have strongest evidence</a:t>
            </a:r>
          </a:p>
          <a:p>
            <a:r>
              <a:rPr lang="en-US" sz="1800" dirty="0"/>
              <a:t>Provide feedback to providers</a:t>
            </a:r>
          </a:p>
          <a:p>
            <a:r>
              <a:rPr lang="en-US" sz="1800" dirty="0"/>
              <a:t>Engage residents and family members</a:t>
            </a:r>
          </a:p>
          <a:p>
            <a:pPr lvl="1"/>
            <a:endParaRPr lang="en-US" sz="1600" dirty="0"/>
          </a:p>
          <a:p>
            <a:endParaRPr lang="en-US" sz="1800" dirty="0"/>
          </a:p>
          <a:p>
            <a:endParaRPr lang="en-US" sz="1800" dirty="0"/>
          </a:p>
        </p:txBody>
      </p:sp>
      <p:sp>
        <p:nvSpPr>
          <p:cNvPr id="4" name="Slide Number Placeholder 3">
            <a:extLst>
              <a:ext uri="{FF2B5EF4-FFF2-40B4-BE49-F238E27FC236}">
                <a16:creationId xmlns:a16="http://schemas.microsoft.com/office/drawing/2014/main" id="{E7C33F89-CE2F-4BBC-8DDE-7500B27E6620}"/>
              </a:ext>
            </a:extLst>
          </p:cNvPr>
          <p:cNvSpPr>
            <a:spLocks noGrp="1"/>
          </p:cNvSpPr>
          <p:nvPr>
            <p:ph type="sldNum" sz="quarter" idx="12"/>
          </p:nvPr>
        </p:nvSpPr>
        <p:spPr/>
        <p:txBody>
          <a:bodyPr/>
          <a:lstStyle/>
          <a:p>
            <a:fld id="{2066355A-084C-D24E-9AD2-7E4FC41EA627}" type="slidenum">
              <a:rPr lang="en-US" smtClean="0"/>
              <a:t>38</a:t>
            </a:fld>
            <a:endParaRPr lang="en-US"/>
          </a:p>
        </p:txBody>
      </p:sp>
      <p:pic>
        <p:nvPicPr>
          <p:cNvPr id="6" name="Picture 5" descr="Diagram&#10;&#10;Description automatically generated">
            <a:extLst>
              <a:ext uri="{FF2B5EF4-FFF2-40B4-BE49-F238E27FC236}">
                <a16:creationId xmlns:a16="http://schemas.microsoft.com/office/drawing/2014/main" id="{23506857-8816-4F81-B8A5-5E60F94CA1F6}"/>
              </a:ext>
            </a:extLst>
          </p:cNvPr>
          <p:cNvPicPr>
            <a:picLocks noChangeAspect="1"/>
          </p:cNvPicPr>
          <p:nvPr/>
        </p:nvPicPr>
        <p:blipFill>
          <a:blip r:embed="rId3"/>
          <a:stretch>
            <a:fillRect/>
          </a:stretch>
        </p:blipFill>
        <p:spPr>
          <a:xfrm>
            <a:off x="4892285" y="425313"/>
            <a:ext cx="3481509" cy="4517149"/>
          </a:xfrm>
          <a:prstGeom prst="rect">
            <a:avLst/>
          </a:prstGeom>
        </p:spPr>
      </p:pic>
    </p:spTree>
    <p:extLst>
      <p:ext uri="{BB962C8B-B14F-4D97-AF65-F5344CB8AC3E}">
        <p14:creationId xmlns:p14="http://schemas.microsoft.com/office/powerpoint/2010/main" val="254666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a:bodyPr>
          <a:lstStyle/>
          <a:p>
            <a:r>
              <a:rPr lang="en-US" sz="3200" dirty="0"/>
              <a:t>Antibiotic Resistance</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3</a:t>
            </a:fld>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98C56C9F-606A-4F58-BE0A-C656AA7B61C5}"/>
              </a:ext>
            </a:extLst>
          </p:cNvPr>
          <p:cNvPicPr>
            <a:picLocks noChangeAspect="1"/>
          </p:cNvPicPr>
          <p:nvPr/>
        </p:nvPicPr>
        <p:blipFill rotWithShape="1">
          <a:blip r:embed="rId3"/>
          <a:srcRect l="22137" t="47182" r="39611" b="19064"/>
          <a:stretch/>
        </p:blipFill>
        <p:spPr>
          <a:xfrm>
            <a:off x="4429772" y="2124014"/>
            <a:ext cx="3921010" cy="1870937"/>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E537DE0D-50E5-4EC9-8FB5-4433602CD694}"/>
              </a:ext>
            </a:extLst>
          </p:cNvPr>
          <p:cNvPicPr>
            <a:picLocks noChangeAspect="1"/>
          </p:cNvPicPr>
          <p:nvPr/>
        </p:nvPicPr>
        <p:blipFill rotWithShape="1">
          <a:blip r:embed="rId4"/>
          <a:srcRect t="8817"/>
          <a:stretch/>
        </p:blipFill>
        <p:spPr>
          <a:xfrm>
            <a:off x="793218" y="1009801"/>
            <a:ext cx="3157345" cy="4099361"/>
          </a:xfrm>
          <a:prstGeom prst="rect">
            <a:avLst/>
          </a:prstGeom>
        </p:spPr>
      </p:pic>
      <p:sp>
        <p:nvSpPr>
          <p:cNvPr id="3" name="TextBox 2">
            <a:extLst>
              <a:ext uri="{FF2B5EF4-FFF2-40B4-BE49-F238E27FC236}">
                <a16:creationId xmlns:a16="http://schemas.microsoft.com/office/drawing/2014/main" id="{24FE1940-1840-4FD9-B27C-7048BFBD222F}"/>
              </a:ext>
            </a:extLst>
          </p:cNvPr>
          <p:cNvSpPr txBox="1"/>
          <p:nvPr/>
        </p:nvSpPr>
        <p:spPr>
          <a:xfrm>
            <a:off x="5222990" y="4844767"/>
            <a:ext cx="3921010" cy="307777"/>
          </a:xfrm>
          <a:prstGeom prst="rect">
            <a:avLst/>
          </a:prstGeom>
          <a:noFill/>
        </p:spPr>
        <p:txBody>
          <a:bodyPr wrap="square" rtlCol="0">
            <a:spAutoFit/>
          </a:bodyPr>
          <a:lstStyle/>
          <a:p>
            <a:r>
              <a:rPr lang="en-US" sz="700" dirty="0"/>
              <a:t>CDC. Antibiotic Resistance Threats in the United States, 2019. Atlanta, GA: U.S. Department of Health and Human Services, CDC; 2019.</a:t>
            </a:r>
          </a:p>
        </p:txBody>
      </p:sp>
    </p:spTree>
    <p:extLst>
      <p:ext uri="{BB962C8B-B14F-4D97-AF65-F5344CB8AC3E}">
        <p14:creationId xmlns:p14="http://schemas.microsoft.com/office/powerpoint/2010/main" val="695743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F0CB-464D-4864-9E66-3C8F0B68B165}"/>
              </a:ext>
            </a:extLst>
          </p:cNvPr>
          <p:cNvSpPr>
            <a:spLocks noGrp="1"/>
          </p:cNvSpPr>
          <p:nvPr>
            <p:ph type="title"/>
          </p:nvPr>
        </p:nvSpPr>
        <p:spPr/>
        <p:txBody>
          <a:bodyPr>
            <a:normAutofit/>
          </a:bodyPr>
          <a:lstStyle/>
          <a:p>
            <a:r>
              <a:rPr lang="en-US" sz="3200" dirty="0"/>
              <a:t>Antibiotic Challenges in Nursing Homes</a:t>
            </a:r>
          </a:p>
        </p:txBody>
      </p:sp>
      <p:sp>
        <p:nvSpPr>
          <p:cNvPr id="3" name="Content Placeholder 2">
            <a:extLst>
              <a:ext uri="{FF2B5EF4-FFF2-40B4-BE49-F238E27FC236}">
                <a16:creationId xmlns:a16="http://schemas.microsoft.com/office/drawing/2014/main" id="{1FF0D5E3-55C9-45A5-A85A-ED26FF5FC46D}"/>
              </a:ext>
            </a:extLst>
          </p:cNvPr>
          <p:cNvSpPr>
            <a:spLocks noGrp="1"/>
          </p:cNvSpPr>
          <p:nvPr>
            <p:ph idx="1"/>
          </p:nvPr>
        </p:nvSpPr>
        <p:spPr/>
        <p:txBody>
          <a:bodyPr>
            <a:normAutofit/>
          </a:bodyPr>
          <a:lstStyle/>
          <a:p>
            <a:r>
              <a:rPr lang="en-US" sz="1800" dirty="0"/>
              <a:t>Lack of funding and facility resources</a:t>
            </a:r>
          </a:p>
          <a:p>
            <a:r>
              <a:rPr lang="en-US" sz="1800" dirty="0"/>
              <a:t>Challenges associated with proper diagnosis and treatment </a:t>
            </a:r>
          </a:p>
          <a:p>
            <a:pPr lvl="1"/>
            <a:r>
              <a:rPr lang="en-US" sz="1600" dirty="0"/>
              <a:t>Prescribers rely on assessments made by someone else</a:t>
            </a:r>
          </a:p>
          <a:p>
            <a:pPr lvl="2"/>
            <a:r>
              <a:rPr lang="en-US" sz="1200" dirty="0"/>
              <a:t>67% were ordered via phone</a:t>
            </a:r>
          </a:p>
          <a:p>
            <a:pPr lvl="1"/>
            <a:r>
              <a:rPr lang="en-US" sz="1600" dirty="0"/>
              <a:t>Residents' ability to communicate symptoms</a:t>
            </a:r>
          </a:p>
          <a:p>
            <a:r>
              <a:rPr lang="en-US" sz="1800" dirty="0"/>
              <a:t>Limited documentation of rationale for antibiotics</a:t>
            </a:r>
          </a:p>
          <a:p>
            <a:pPr lvl="1"/>
            <a:r>
              <a:rPr lang="en-US" sz="1600" dirty="0"/>
              <a:t>43% of NH-initiated antibiotics had no documentation of infection</a:t>
            </a:r>
          </a:p>
          <a:p>
            <a:r>
              <a:rPr lang="en-US" sz="1800" dirty="0"/>
              <a:t>Lack of trained ID physicians and pharmacists</a:t>
            </a:r>
          </a:p>
          <a:p>
            <a:r>
              <a:rPr lang="en-US" sz="1800" dirty="0"/>
              <a:t>Difficulty obtaining and interpreting lab and diagnostic data</a:t>
            </a:r>
          </a:p>
          <a:p>
            <a:r>
              <a:rPr lang="en-US" sz="1800" dirty="0"/>
              <a:t>Resident, family, NH staff requests</a:t>
            </a:r>
          </a:p>
        </p:txBody>
      </p:sp>
      <p:sp>
        <p:nvSpPr>
          <p:cNvPr id="4" name="Slide Number Placeholder 3">
            <a:extLst>
              <a:ext uri="{FF2B5EF4-FFF2-40B4-BE49-F238E27FC236}">
                <a16:creationId xmlns:a16="http://schemas.microsoft.com/office/drawing/2014/main" id="{02227292-1E76-4CDE-8551-7F2423810621}"/>
              </a:ext>
            </a:extLst>
          </p:cNvPr>
          <p:cNvSpPr>
            <a:spLocks noGrp="1"/>
          </p:cNvSpPr>
          <p:nvPr>
            <p:ph type="sldNum" sz="quarter" idx="12"/>
          </p:nvPr>
        </p:nvSpPr>
        <p:spPr/>
        <p:txBody>
          <a:bodyPr/>
          <a:lstStyle/>
          <a:p>
            <a:fld id="{2066355A-084C-D24E-9AD2-7E4FC41EA627}" type="slidenum">
              <a:rPr lang="en-US" smtClean="0"/>
              <a:t>39</a:t>
            </a:fld>
            <a:endParaRPr lang="en-US"/>
          </a:p>
        </p:txBody>
      </p:sp>
      <p:sp>
        <p:nvSpPr>
          <p:cNvPr id="6" name="TextBox 5">
            <a:extLst>
              <a:ext uri="{FF2B5EF4-FFF2-40B4-BE49-F238E27FC236}">
                <a16:creationId xmlns:a16="http://schemas.microsoft.com/office/drawing/2014/main" id="{16769370-9FA7-49B8-B621-8FE3BB86A643}"/>
              </a:ext>
            </a:extLst>
          </p:cNvPr>
          <p:cNvSpPr txBox="1"/>
          <p:nvPr/>
        </p:nvSpPr>
        <p:spPr>
          <a:xfrm>
            <a:off x="7081284" y="4976737"/>
            <a:ext cx="4572000" cy="307777"/>
          </a:xfrm>
          <a:prstGeom prst="rect">
            <a:avLst/>
          </a:prstGeom>
          <a:noFill/>
        </p:spPr>
        <p:txBody>
          <a:bodyPr wrap="square">
            <a:spAutoFit/>
          </a:bodyPr>
          <a:lstStyle/>
          <a:p>
            <a:r>
              <a:rPr lang="fr-FR" sz="700" dirty="0"/>
              <a:t>Richards et al. J Am Med </a:t>
            </a:r>
            <a:r>
              <a:rPr lang="fr-FR" sz="700" dirty="0" err="1"/>
              <a:t>Dir</a:t>
            </a:r>
            <a:r>
              <a:rPr lang="fr-FR" sz="700" dirty="0"/>
              <a:t> Assoc 2005;6(2):109-12.</a:t>
            </a:r>
          </a:p>
          <a:p>
            <a:endParaRPr lang="en-US" sz="700" dirty="0"/>
          </a:p>
        </p:txBody>
      </p:sp>
    </p:spTree>
    <p:extLst>
      <p:ext uri="{BB962C8B-B14F-4D97-AF65-F5344CB8AC3E}">
        <p14:creationId xmlns:p14="http://schemas.microsoft.com/office/powerpoint/2010/main" val="363637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E150-2A1B-4D99-B1FE-D8E25DB3390F}"/>
              </a:ext>
            </a:extLst>
          </p:cNvPr>
          <p:cNvSpPr>
            <a:spLocks noGrp="1"/>
          </p:cNvSpPr>
          <p:nvPr>
            <p:ph type="title"/>
          </p:nvPr>
        </p:nvSpPr>
        <p:spPr/>
        <p:txBody>
          <a:bodyPr>
            <a:normAutofit/>
          </a:bodyPr>
          <a:lstStyle/>
          <a:p>
            <a:r>
              <a:rPr lang="en-US" sz="3200" dirty="0"/>
              <a:t>Effective interventions</a:t>
            </a:r>
          </a:p>
        </p:txBody>
      </p:sp>
      <p:sp>
        <p:nvSpPr>
          <p:cNvPr id="3" name="Content Placeholder 2">
            <a:extLst>
              <a:ext uri="{FF2B5EF4-FFF2-40B4-BE49-F238E27FC236}">
                <a16:creationId xmlns:a16="http://schemas.microsoft.com/office/drawing/2014/main" id="{096A0517-2E10-469B-BCD3-A6AA8994B89B}"/>
              </a:ext>
            </a:extLst>
          </p:cNvPr>
          <p:cNvSpPr>
            <a:spLocks noGrp="1"/>
          </p:cNvSpPr>
          <p:nvPr>
            <p:ph idx="1"/>
          </p:nvPr>
        </p:nvSpPr>
        <p:spPr/>
        <p:txBody>
          <a:bodyPr>
            <a:normAutofit/>
          </a:bodyPr>
          <a:lstStyle/>
          <a:p>
            <a:pPr marL="1008380" lvl="1" indent="-457200">
              <a:spcBef>
                <a:spcPts val="600"/>
              </a:spcBef>
              <a:buSzPct val="65000"/>
              <a:buFont typeface="Wingdings" pitchFamily="2" charset="2"/>
              <a:buChar char="q"/>
            </a:pPr>
            <a:r>
              <a:rPr lang="en-US" sz="1800" dirty="0">
                <a:solidFill>
                  <a:prstClr val="black"/>
                </a:solidFill>
                <a:cs typeface="Arial" charset="0"/>
              </a:rPr>
              <a:t>Diagnostic/treatment guidelines</a:t>
            </a:r>
          </a:p>
          <a:p>
            <a:pPr marL="1008380" lvl="1" indent="-457200">
              <a:spcBef>
                <a:spcPts val="600"/>
              </a:spcBef>
              <a:buSzPct val="65000"/>
              <a:buFont typeface="Wingdings" pitchFamily="2" charset="2"/>
              <a:buChar char="q"/>
            </a:pPr>
            <a:r>
              <a:rPr lang="en-US" sz="1800" dirty="0">
                <a:solidFill>
                  <a:prstClr val="black"/>
                </a:solidFill>
                <a:cs typeface="Arial" charset="0"/>
              </a:rPr>
              <a:t>Personalized feedback to providers on prescribing patterns</a:t>
            </a:r>
          </a:p>
          <a:p>
            <a:pPr marL="1008380" lvl="1" indent="-457200">
              <a:spcBef>
                <a:spcPts val="600"/>
              </a:spcBef>
              <a:buSzPct val="65000"/>
              <a:buFont typeface="Wingdings" pitchFamily="2" charset="2"/>
              <a:buChar char="q"/>
            </a:pPr>
            <a:r>
              <a:rPr lang="en-US" sz="1800" dirty="0">
                <a:solidFill>
                  <a:prstClr val="black"/>
                </a:solidFill>
                <a:cs typeface="Arial" charset="0"/>
              </a:rPr>
              <a:t>Education</a:t>
            </a:r>
          </a:p>
          <a:p>
            <a:pPr marL="1008380" lvl="1" indent="-457200">
              <a:spcBef>
                <a:spcPts val="600"/>
              </a:spcBef>
              <a:buSzPct val="65000"/>
              <a:buFont typeface="Wingdings" pitchFamily="2" charset="2"/>
              <a:buChar char="q"/>
            </a:pPr>
            <a:r>
              <a:rPr lang="en-US" sz="1800" dirty="0">
                <a:solidFill>
                  <a:prstClr val="black"/>
                </a:solidFill>
                <a:cs typeface="Arial" charset="0"/>
              </a:rPr>
              <a:t>Prospective audit with prescribing recommendations</a:t>
            </a:r>
          </a:p>
          <a:p>
            <a:pPr marL="1008380" lvl="1" indent="-457200">
              <a:spcBef>
                <a:spcPts val="600"/>
              </a:spcBef>
              <a:buSzPct val="65000"/>
              <a:buFont typeface="Wingdings" pitchFamily="2" charset="2"/>
              <a:buChar char="q"/>
            </a:pPr>
            <a:r>
              <a:rPr lang="en-US" sz="1800" dirty="0">
                <a:solidFill>
                  <a:prstClr val="black"/>
                </a:solidFill>
                <a:cs typeface="Arial" charset="0"/>
              </a:rPr>
              <a:t>Infectious Diseases consultation</a:t>
            </a:r>
          </a:p>
          <a:p>
            <a:pPr marL="1008380" lvl="1" indent="-457200">
              <a:spcBef>
                <a:spcPts val="600"/>
              </a:spcBef>
              <a:buSzPct val="65000"/>
              <a:buFont typeface="Wingdings" pitchFamily="2" charset="2"/>
              <a:buChar char="q"/>
            </a:pPr>
            <a:r>
              <a:rPr lang="en-US" sz="1800" dirty="0">
                <a:solidFill>
                  <a:prstClr val="black"/>
                </a:solidFill>
                <a:cs typeface="Arial" charset="0"/>
              </a:rPr>
              <a:t>Telemedicine</a:t>
            </a:r>
          </a:p>
          <a:p>
            <a:pPr marL="468630" lvl="1" indent="0">
              <a:buNone/>
            </a:pPr>
            <a:endParaRPr lang="en-US" sz="1800" dirty="0"/>
          </a:p>
        </p:txBody>
      </p:sp>
      <p:sp>
        <p:nvSpPr>
          <p:cNvPr id="4" name="Slide Number Placeholder 3">
            <a:extLst>
              <a:ext uri="{FF2B5EF4-FFF2-40B4-BE49-F238E27FC236}">
                <a16:creationId xmlns:a16="http://schemas.microsoft.com/office/drawing/2014/main" id="{DF38FA87-283B-4BC8-9F18-44C6D1538A87}"/>
              </a:ext>
            </a:extLst>
          </p:cNvPr>
          <p:cNvSpPr>
            <a:spLocks noGrp="1"/>
          </p:cNvSpPr>
          <p:nvPr>
            <p:ph type="sldNum" sz="quarter" idx="12"/>
          </p:nvPr>
        </p:nvSpPr>
        <p:spPr/>
        <p:txBody>
          <a:bodyPr/>
          <a:lstStyle/>
          <a:p>
            <a:fld id="{2066355A-084C-D24E-9AD2-7E4FC41EA627}" type="slidenum">
              <a:rPr lang="en-US" smtClean="0"/>
              <a:t>40</a:t>
            </a:fld>
            <a:endParaRPr lang="en-US"/>
          </a:p>
        </p:txBody>
      </p:sp>
      <p:sp>
        <p:nvSpPr>
          <p:cNvPr id="5" name="TextBox 4">
            <a:extLst>
              <a:ext uri="{FF2B5EF4-FFF2-40B4-BE49-F238E27FC236}">
                <a16:creationId xmlns:a16="http://schemas.microsoft.com/office/drawing/2014/main" id="{98E6BF20-9E84-4B8A-89A1-C03977916983}"/>
              </a:ext>
            </a:extLst>
          </p:cNvPr>
          <p:cNvSpPr txBox="1"/>
          <p:nvPr/>
        </p:nvSpPr>
        <p:spPr>
          <a:xfrm>
            <a:off x="7439687" y="4715128"/>
            <a:ext cx="1704313" cy="415498"/>
          </a:xfrm>
          <a:prstGeom prst="rect">
            <a:avLst/>
          </a:prstGeom>
          <a:noFill/>
        </p:spPr>
        <p:txBody>
          <a:bodyPr wrap="none" rtlCol="0">
            <a:spAutoFit/>
          </a:bodyPr>
          <a:lstStyle/>
          <a:p>
            <a:r>
              <a:rPr lang="en-US" sz="700" dirty="0"/>
              <a:t>Rhee S.  </a:t>
            </a:r>
            <a:r>
              <a:rPr lang="en-US" sz="700" i="1" dirty="0"/>
              <a:t>Infect Dis Clin N Am </a:t>
            </a:r>
            <a:r>
              <a:rPr lang="en-US" sz="700" dirty="0"/>
              <a:t>2014; 28:237</a:t>
            </a:r>
          </a:p>
          <a:p>
            <a:r>
              <a:rPr lang="en-US" sz="700" dirty="0" err="1"/>
              <a:t>Beaulac</a:t>
            </a:r>
            <a:r>
              <a:rPr lang="en-US" sz="700" dirty="0"/>
              <a:t> K. </a:t>
            </a:r>
            <a:r>
              <a:rPr lang="en-US" sz="700" i="1" dirty="0"/>
              <a:t>ICHE </a:t>
            </a:r>
            <a:r>
              <a:rPr lang="en-US" sz="700" dirty="0"/>
              <a:t>2016 ;37:433</a:t>
            </a:r>
          </a:p>
          <a:p>
            <a:r>
              <a:rPr lang="en-US" sz="700" dirty="0"/>
              <a:t>Jump RL.  </a:t>
            </a:r>
            <a:r>
              <a:rPr lang="en-US" sz="700" i="1" dirty="0"/>
              <a:t>ICHE</a:t>
            </a:r>
            <a:r>
              <a:rPr lang="en-US" sz="700" dirty="0"/>
              <a:t> 2012; 33:1185</a:t>
            </a:r>
          </a:p>
        </p:txBody>
      </p:sp>
    </p:spTree>
    <p:extLst>
      <p:ext uri="{BB962C8B-B14F-4D97-AF65-F5344CB8AC3E}">
        <p14:creationId xmlns:p14="http://schemas.microsoft.com/office/powerpoint/2010/main" val="684912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7E38-6567-4E1D-BB24-8FD3CEA7B4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5FA998-0189-4418-8BA4-E5A7CBD08423}"/>
              </a:ext>
            </a:extLst>
          </p:cNvPr>
          <p:cNvSpPr>
            <a:spLocks noGrp="1"/>
          </p:cNvSpPr>
          <p:nvPr>
            <p:ph idx="1"/>
          </p:nvPr>
        </p:nvSpPr>
        <p:spPr>
          <a:xfrm>
            <a:off x="448502" y="2688116"/>
            <a:ext cx="8588818" cy="2254346"/>
          </a:xfrm>
        </p:spPr>
        <p:txBody>
          <a:bodyPr>
            <a:normAutofit/>
          </a:bodyPr>
          <a:lstStyle/>
          <a:p>
            <a:r>
              <a:rPr lang="en-US" sz="1800" dirty="0"/>
              <a:t>25 nursing homes randomized to intervention or usual care</a:t>
            </a:r>
          </a:p>
          <a:p>
            <a:pPr lvl="1"/>
            <a:r>
              <a:rPr lang="en-US" sz="1600" dirty="0"/>
              <a:t>Intervention: webinar, pocket cards, order sets</a:t>
            </a:r>
          </a:p>
          <a:p>
            <a:r>
              <a:rPr lang="en-US" sz="1800" dirty="0"/>
              <a:t>21% reduction in inappropriate antibiotic prescribing</a:t>
            </a:r>
          </a:p>
          <a:p>
            <a:pPr lvl="1"/>
            <a:r>
              <a:rPr lang="en-US" sz="1600" dirty="0"/>
              <a:t>Statistically significant improvement in prescribed duration of therapy (p=0.039)</a:t>
            </a:r>
          </a:p>
        </p:txBody>
      </p:sp>
      <p:sp>
        <p:nvSpPr>
          <p:cNvPr id="4" name="Slide Number Placeholder 3">
            <a:extLst>
              <a:ext uri="{FF2B5EF4-FFF2-40B4-BE49-F238E27FC236}">
                <a16:creationId xmlns:a16="http://schemas.microsoft.com/office/drawing/2014/main" id="{AEBFD77A-BEFA-4DF7-8DC7-EDA555396365}"/>
              </a:ext>
            </a:extLst>
          </p:cNvPr>
          <p:cNvSpPr>
            <a:spLocks noGrp="1"/>
          </p:cNvSpPr>
          <p:nvPr>
            <p:ph type="sldNum" sz="quarter" idx="12"/>
          </p:nvPr>
        </p:nvSpPr>
        <p:spPr/>
        <p:txBody>
          <a:bodyPr/>
          <a:lstStyle/>
          <a:p>
            <a:fld id="{2066355A-084C-D24E-9AD2-7E4FC41EA627}" type="slidenum">
              <a:rPr lang="en-US" smtClean="0"/>
              <a:t>41</a:t>
            </a:fld>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B48B8DA8-7DFA-4C94-B586-D1CA69B5D877}"/>
              </a:ext>
            </a:extLst>
          </p:cNvPr>
          <p:cNvPicPr>
            <a:picLocks noChangeAspect="1"/>
          </p:cNvPicPr>
          <p:nvPr/>
        </p:nvPicPr>
        <p:blipFill>
          <a:blip r:embed="rId3"/>
          <a:stretch>
            <a:fillRect/>
          </a:stretch>
        </p:blipFill>
        <p:spPr>
          <a:xfrm>
            <a:off x="338749" y="410162"/>
            <a:ext cx="6321543" cy="1979451"/>
          </a:xfrm>
          <a:prstGeom prst="rect">
            <a:avLst/>
          </a:prstGeom>
        </p:spPr>
      </p:pic>
      <p:sp>
        <p:nvSpPr>
          <p:cNvPr id="7" name="TextBox 6">
            <a:extLst>
              <a:ext uri="{FF2B5EF4-FFF2-40B4-BE49-F238E27FC236}">
                <a16:creationId xmlns:a16="http://schemas.microsoft.com/office/drawing/2014/main" id="{D244725E-4B79-48F4-AF8E-1147946E8F5A}"/>
              </a:ext>
            </a:extLst>
          </p:cNvPr>
          <p:cNvSpPr txBox="1"/>
          <p:nvPr/>
        </p:nvSpPr>
        <p:spPr>
          <a:xfrm>
            <a:off x="7003752" y="4976236"/>
            <a:ext cx="2239716" cy="200055"/>
          </a:xfrm>
          <a:prstGeom prst="rect">
            <a:avLst/>
          </a:prstGeom>
          <a:noFill/>
        </p:spPr>
        <p:txBody>
          <a:bodyPr wrap="none" rtlCol="0">
            <a:spAutoFit/>
          </a:bodyPr>
          <a:lstStyle/>
          <a:p>
            <a:r>
              <a:rPr lang="en-US" sz="700" dirty="0">
                <a:latin typeface="+mj-lt"/>
              </a:rPr>
              <a:t>Hanlon JT, et al. </a:t>
            </a:r>
            <a:r>
              <a:rPr lang="nb-NO" sz="700" b="0" i="0" u="none" strike="noStrike" baseline="0" dirty="0">
                <a:solidFill>
                  <a:srgbClr val="000000"/>
                </a:solidFill>
                <a:latin typeface="+mj-lt"/>
              </a:rPr>
              <a:t>J Am Med Dir Assoc. 2021;22(1):173-77.</a:t>
            </a:r>
          </a:p>
        </p:txBody>
      </p:sp>
    </p:spTree>
    <p:extLst>
      <p:ext uri="{BB962C8B-B14F-4D97-AF65-F5344CB8AC3E}">
        <p14:creationId xmlns:p14="http://schemas.microsoft.com/office/powerpoint/2010/main" val="1516140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793B-1826-4595-A208-69CDD1B4726D}"/>
              </a:ext>
            </a:extLst>
          </p:cNvPr>
          <p:cNvSpPr>
            <a:spLocks noGrp="1"/>
          </p:cNvSpPr>
          <p:nvPr>
            <p:ph type="title"/>
          </p:nvPr>
        </p:nvSpPr>
        <p:spPr/>
        <p:txBody>
          <a:bodyPr>
            <a:normAutofit fontScale="90000"/>
          </a:bodyPr>
          <a:lstStyle/>
          <a:p>
            <a:r>
              <a:rPr lang="en-US" dirty="0"/>
              <a:t>Starting an Antibiotic Stewardship Program</a:t>
            </a:r>
          </a:p>
        </p:txBody>
      </p:sp>
      <p:sp>
        <p:nvSpPr>
          <p:cNvPr id="3" name="Content Placeholder 2">
            <a:extLst>
              <a:ext uri="{FF2B5EF4-FFF2-40B4-BE49-F238E27FC236}">
                <a16:creationId xmlns:a16="http://schemas.microsoft.com/office/drawing/2014/main" id="{465ADC07-D284-4123-8B72-C0AB07413B5B}"/>
              </a:ext>
            </a:extLst>
          </p:cNvPr>
          <p:cNvSpPr>
            <a:spLocks noGrp="1"/>
          </p:cNvSpPr>
          <p:nvPr>
            <p:ph idx="1"/>
          </p:nvPr>
        </p:nvSpPr>
        <p:spPr/>
        <p:txBody>
          <a:bodyPr>
            <a:normAutofit/>
          </a:bodyPr>
          <a:lstStyle/>
          <a:p>
            <a:r>
              <a:rPr lang="en-US" sz="1800" dirty="0"/>
              <a:t>Leader – motivated local champion is critical</a:t>
            </a:r>
          </a:p>
          <a:p>
            <a:r>
              <a:rPr lang="en-US" sz="1800" dirty="0"/>
              <a:t>Team members</a:t>
            </a:r>
          </a:p>
          <a:p>
            <a:pPr lvl="1"/>
            <a:r>
              <a:rPr lang="en-US" sz="1600" dirty="0"/>
              <a:t>Pharmacist</a:t>
            </a:r>
          </a:p>
          <a:p>
            <a:pPr lvl="1"/>
            <a:r>
              <a:rPr lang="en-US" sz="1600" dirty="0"/>
              <a:t>Medical staff representative</a:t>
            </a:r>
          </a:p>
          <a:p>
            <a:pPr lvl="1"/>
            <a:r>
              <a:rPr lang="en-US" sz="1600" dirty="0"/>
              <a:t>Nursing staff representative</a:t>
            </a:r>
          </a:p>
          <a:p>
            <a:pPr lvl="1"/>
            <a:r>
              <a:rPr lang="en-US" sz="1600" dirty="0"/>
              <a:t>Infection control</a:t>
            </a:r>
          </a:p>
          <a:p>
            <a:pPr lvl="1"/>
            <a:r>
              <a:rPr lang="en-US" sz="1600" dirty="0"/>
              <a:t>Administrative leadership</a:t>
            </a:r>
          </a:p>
          <a:p>
            <a:r>
              <a:rPr lang="en-US" sz="1800" dirty="0"/>
              <a:t>Adapt/implement strategies appropriate for:</a:t>
            </a:r>
          </a:p>
          <a:p>
            <a:pPr lvl="1"/>
            <a:r>
              <a:rPr lang="en-US" sz="1600" dirty="0"/>
              <a:t>Resources</a:t>
            </a:r>
          </a:p>
          <a:p>
            <a:pPr lvl="1"/>
            <a:r>
              <a:rPr lang="en-US" sz="1600" dirty="0"/>
              <a:t>Facility </a:t>
            </a:r>
          </a:p>
          <a:p>
            <a:pPr lvl="1"/>
            <a:r>
              <a:rPr lang="en-US" sz="1600" dirty="0"/>
              <a:t>Infection types</a:t>
            </a:r>
          </a:p>
          <a:p>
            <a:endParaRPr lang="en-US" sz="1800" dirty="0"/>
          </a:p>
        </p:txBody>
      </p:sp>
      <p:sp>
        <p:nvSpPr>
          <p:cNvPr id="4" name="Slide Number Placeholder 3">
            <a:extLst>
              <a:ext uri="{FF2B5EF4-FFF2-40B4-BE49-F238E27FC236}">
                <a16:creationId xmlns:a16="http://schemas.microsoft.com/office/drawing/2014/main" id="{1EC61FCA-F20A-42DF-A95A-61CBF8CF060E}"/>
              </a:ext>
            </a:extLst>
          </p:cNvPr>
          <p:cNvSpPr>
            <a:spLocks noGrp="1"/>
          </p:cNvSpPr>
          <p:nvPr>
            <p:ph type="sldNum" sz="quarter" idx="12"/>
          </p:nvPr>
        </p:nvSpPr>
        <p:spPr/>
        <p:txBody>
          <a:bodyPr/>
          <a:lstStyle/>
          <a:p>
            <a:fld id="{2066355A-084C-D24E-9AD2-7E4FC41EA627}" type="slidenum">
              <a:rPr lang="en-US" smtClean="0"/>
              <a:t>42</a:t>
            </a:fld>
            <a:endParaRPr lang="en-US"/>
          </a:p>
        </p:txBody>
      </p:sp>
    </p:spTree>
    <p:extLst>
      <p:ext uri="{BB962C8B-B14F-4D97-AF65-F5344CB8AC3E}">
        <p14:creationId xmlns:p14="http://schemas.microsoft.com/office/powerpoint/2010/main" val="3006300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793B-1826-4595-A208-69CDD1B4726D}"/>
              </a:ext>
            </a:extLst>
          </p:cNvPr>
          <p:cNvSpPr>
            <a:spLocks noGrp="1"/>
          </p:cNvSpPr>
          <p:nvPr>
            <p:ph type="title"/>
          </p:nvPr>
        </p:nvSpPr>
        <p:spPr/>
        <p:txBody>
          <a:bodyPr>
            <a:normAutofit fontScale="90000"/>
          </a:bodyPr>
          <a:lstStyle/>
          <a:p>
            <a:r>
              <a:rPr lang="en-US" dirty="0"/>
              <a:t>Starting an Antibiotic Stewardship Program</a:t>
            </a:r>
          </a:p>
        </p:txBody>
      </p:sp>
      <p:sp>
        <p:nvSpPr>
          <p:cNvPr id="3" name="Content Placeholder 2">
            <a:extLst>
              <a:ext uri="{FF2B5EF4-FFF2-40B4-BE49-F238E27FC236}">
                <a16:creationId xmlns:a16="http://schemas.microsoft.com/office/drawing/2014/main" id="{465ADC07-D284-4123-8B72-C0AB07413B5B}"/>
              </a:ext>
            </a:extLst>
          </p:cNvPr>
          <p:cNvSpPr>
            <a:spLocks noGrp="1"/>
          </p:cNvSpPr>
          <p:nvPr>
            <p:ph idx="1"/>
          </p:nvPr>
        </p:nvSpPr>
        <p:spPr/>
        <p:txBody>
          <a:bodyPr>
            <a:normAutofit/>
          </a:bodyPr>
          <a:lstStyle/>
          <a:p>
            <a:r>
              <a:rPr lang="en-US" sz="1800" dirty="0"/>
              <a:t>CDC Core Elements of Antibiotic Stewardship for Nursing Homes</a:t>
            </a:r>
          </a:p>
          <a:p>
            <a:pPr lvl="1"/>
            <a:r>
              <a:rPr lang="en-US" sz="1600" dirty="0"/>
              <a:t>Step-wise fashion – start with 1-2 activities and gradually add new strategies</a:t>
            </a:r>
          </a:p>
          <a:p>
            <a:pPr lvl="1"/>
            <a:r>
              <a:rPr lang="en-US" sz="1600" dirty="0"/>
              <a:t>Policies that support optimal antibiotic prescribing</a:t>
            </a:r>
          </a:p>
          <a:p>
            <a:pPr lvl="1"/>
            <a:r>
              <a:rPr lang="en-US" sz="1600" dirty="0"/>
              <a:t>Broad interventions</a:t>
            </a:r>
          </a:p>
          <a:p>
            <a:pPr lvl="1"/>
            <a:r>
              <a:rPr lang="en-US" sz="1600" dirty="0"/>
              <a:t>Pharmacy interventions</a:t>
            </a:r>
          </a:p>
          <a:p>
            <a:pPr lvl="1"/>
            <a:r>
              <a:rPr lang="en-US" sz="1600" dirty="0"/>
              <a:t>Infection specific interventions</a:t>
            </a:r>
          </a:p>
          <a:p>
            <a:endParaRPr lang="en-US" sz="1800" dirty="0"/>
          </a:p>
        </p:txBody>
      </p:sp>
      <p:sp>
        <p:nvSpPr>
          <p:cNvPr id="4" name="Slide Number Placeholder 3">
            <a:extLst>
              <a:ext uri="{FF2B5EF4-FFF2-40B4-BE49-F238E27FC236}">
                <a16:creationId xmlns:a16="http://schemas.microsoft.com/office/drawing/2014/main" id="{1EC61FCA-F20A-42DF-A95A-61CBF8CF060E}"/>
              </a:ext>
            </a:extLst>
          </p:cNvPr>
          <p:cNvSpPr>
            <a:spLocks noGrp="1"/>
          </p:cNvSpPr>
          <p:nvPr>
            <p:ph type="sldNum" sz="quarter" idx="12"/>
          </p:nvPr>
        </p:nvSpPr>
        <p:spPr/>
        <p:txBody>
          <a:bodyPr/>
          <a:lstStyle/>
          <a:p>
            <a:fld id="{2066355A-084C-D24E-9AD2-7E4FC41EA627}" type="slidenum">
              <a:rPr lang="en-US" smtClean="0"/>
              <a:t>43</a:t>
            </a:fld>
            <a:endParaRPr lang="en-US"/>
          </a:p>
        </p:txBody>
      </p:sp>
    </p:spTree>
    <p:extLst>
      <p:ext uri="{BB962C8B-B14F-4D97-AF65-F5344CB8AC3E}">
        <p14:creationId xmlns:p14="http://schemas.microsoft.com/office/powerpoint/2010/main" val="2069428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9784-3D77-4A4A-93F3-B38A140EB61F}"/>
              </a:ext>
            </a:extLst>
          </p:cNvPr>
          <p:cNvSpPr>
            <a:spLocks noGrp="1"/>
          </p:cNvSpPr>
          <p:nvPr>
            <p:ph type="title"/>
          </p:nvPr>
        </p:nvSpPr>
        <p:spPr/>
        <p:txBody>
          <a:bodyPr>
            <a:normAutofit/>
          </a:bodyPr>
          <a:lstStyle/>
          <a:p>
            <a:r>
              <a:rPr lang="en-US" sz="3200" dirty="0"/>
              <a:t>Sustainability of ASP in Nursing Home</a:t>
            </a:r>
          </a:p>
        </p:txBody>
      </p:sp>
      <p:sp>
        <p:nvSpPr>
          <p:cNvPr id="3" name="Content Placeholder 2">
            <a:extLst>
              <a:ext uri="{FF2B5EF4-FFF2-40B4-BE49-F238E27FC236}">
                <a16:creationId xmlns:a16="http://schemas.microsoft.com/office/drawing/2014/main" id="{A096B34C-B2CB-47DD-9CC8-68CC6FCA4FD7}"/>
              </a:ext>
            </a:extLst>
          </p:cNvPr>
          <p:cNvSpPr>
            <a:spLocks noGrp="1"/>
          </p:cNvSpPr>
          <p:nvPr>
            <p:ph idx="1"/>
          </p:nvPr>
        </p:nvSpPr>
        <p:spPr/>
        <p:txBody>
          <a:bodyPr>
            <a:normAutofit/>
          </a:bodyPr>
          <a:lstStyle/>
          <a:p>
            <a:r>
              <a:rPr lang="en-US" sz="1800" dirty="0"/>
              <a:t>Requires explicit, ongoing leadership support</a:t>
            </a:r>
          </a:p>
          <a:p>
            <a:r>
              <a:rPr lang="en-US" sz="1800" dirty="0"/>
              <a:t>Partnerships with an external antibiotic stewardship expert and fostering internal interprofessional collaborations</a:t>
            </a:r>
          </a:p>
          <a:p>
            <a:r>
              <a:rPr lang="en-US" sz="1800" dirty="0"/>
              <a:t>Consistent education and training for all staff</a:t>
            </a:r>
          </a:p>
        </p:txBody>
      </p:sp>
      <p:sp>
        <p:nvSpPr>
          <p:cNvPr id="4" name="Slide Number Placeholder 3">
            <a:extLst>
              <a:ext uri="{FF2B5EF4-FFF2-40B4-BE49-F238E27FC236}">
                <a16:creationId xmlns:a16="http://schemas.microsoft.com/office/drawing/2014/main" id="{B7D87A40-B04D-4ABA-A298-05567FB0C015}"/>
              </a:ext>
            </a:extLst>
          </p:cNvPr>
          <p:cNvSpPr>
            <a:spLocks noGrp="1"/>
          </p:cNvSpPr>
          <p:nvPr>
            <p:ph type="sldNum" sz="quarter" idx="12"/>
          </p:nvPr>
        </p:nvSpPr>
        <p:spPr/>
        <p:txBody>
          <a:bodyPr/>
          <a:lstStyle/>
          <a:p>
            <a:fld id="{2066355A-084C-D24E-9AD2-7E4FC41EA627}" type="slidenum">
              <a:rPr lang="en-US" smtClean="0"/>
              <a:t>44</a:t>
            </a:fld>
            <a:endParaRPr lang="en-US"/>
          </a:p>
        </p:txBody>
      </p:sp>
      <p:sp>
        <p:nvSpPr>
          <p:cNvPr id="6" name="TextBox 5">
            <a:extLst>
              <a:ext uri="{FF2B5EF4-FFF2-40B4-BE49-F238E27FC236}">
                <a16:creationId xmlns:a16="http://schemas.microsoft.com/office/drawing/2014/main" id="{A19D918D-B00D-4C65-9664-3B0430C04627}"/>
              </a:ext>
            </a:extLst>
          </p:cNvPr>
          <p:cNvSpPr txBox="1"/>
          <p:nvPr/>
        </p:nvSpPr>
        <p:spPr>
          <a:xfrm>
            <a:off x="7620000" y="4956440"/>
            <a:ext cx="1784335" cy="200055"/>
          </a:xfrm>
          <a:prstGeom prst="rect">
            <a:avLst/>
          </a:prstGeom>
          <a:noFill/>
        </p:spPr>
        <p:txBody>
          <a:bodyPr wrap="square">
            <a:spAutoFit/>
          </a:bodyPr>
          <a:lstStyle/>
          <a:p>
            <a:r>
              <a:rPr lang="en-US" sz="700" dirty="0"/>
              <a:t>Seshadri S, et al. ICHE 2021;42:440-47</a:t>
            </a:r>
          </a:p>
        </p:txBody>
      </p:sp>
    </p:spTree>
    <p:extLst>
      <p:ext uri="{BB962C8B-B14F-4D97-AF65-F5344CB8AC3E}">
        <p14:creationId xmlns:p14="http://schemas.microsoft.com/office/powerpoint/2010/main" val="427517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5234-7999-42BA-9EED-550864F5181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E2F5EC3-83D6-4B78-87D6-1D00C19332D4}"/>
              </a:ext>
            </a:extLst>
          </p:cNvPr>
          <p:cNvSpPr>
            <a:spLocks noGrp="1"/>
          </p:cNvSpPr>
          <p:nvPr>
            <p:ph idx="1"/>
          </p:nvPr>
        </p:nvSpPr>
        <p:spPr/>
        <p:txBody>
          <a:bodyPr>
            <a:normAutofit/>
          </a:bodyPr>
          <a:lstStyle/>
          <a:p>
            <a:r>
              <a:rPr lang="en-US" sz="1800" dirty="0"/>
              <a:t>Antibiotic resistance is a threat to our patients and residents in LTCF and NH</a:t>
            </a:r>
          </a:p>
          <a:p>
            <a:r>
              <a:rPr lang="en-US" sz="1800" dirty="0"/>
              <a:t>Antibiotic exposure is the greatest risk factor for antibiotic resistance</a:t>
            </a:r>
          </a:p>
          <a:p>
            <a:r>
              <a:rPr lang="en-US" sz="1800" dirty="0"/>
              <a:t>High rates of antibiotic misuse are seen in LTCF and NH</a:t>
            </a:r>
          </a:p>
          <a:p>
            <a:r>
              <a:rPr lang="en-US" sz="1800" dirty="0"/>
              <a:t>Implementation of antibiotic stewardship programs is a national priority in these settings</a:t>
            </a:r>
          </a:p>
          <a:p>
            <a:r>
              <a:rPr lang="en-US" sz="1800" dirty="0"/>
              <a:t>Start slowly – identify 1-2 opportunities to improve antibiotic use and measure the impact of those changes</a:t>
            </a:r>
          </a:p>
        </p:txBody>
      </p:sp>
      <p:sp>
        <p:nvSpPr>
          <p:cNvPr id="4" name="Slide Number Placeholder 3">
            <a:extLst>
              <a:ext uri="{FF2B5EF4-FFF2-40B4-BE49-F238E27FC236}">
                <a16:creationId xmlns:a16="http://schemas.microsoft.com/office/drawing/2014/main" id="{ACD3EBD7-F952-450A-A945-19200215E8DD}"/>
              </a:ext>
            </a:extLst>
          </p:cNvPr>
          <p:cNvSpPr>
            <a:spLocks noGrp="1"/>
          </p:cNvSpPr>
          <p:nvPr>
            <p:ph type="sldNum" sz="quarter" idx="12"/>
          </p:nvPr>
        </p:nvSpPr>
        <p:spPr/>
        <p:txBody>
          <a:bodyPr/>
          <a:lstStyle/>
          <a:p>
            <a:fld id="{2066355A-084C-D24E-9AD2-7E4FC41EA627}" type="slidenum">
              <a:rPr lang="en-US" smtClean="0"/>
              <a:t>45</a:t>
            </a:fld>
            <a:endParaRPr lang="en-US"/>
          </a:p>
        </p:txBody>
      </p:sp>
    </p:spTree>
    <p:extLst>
      <p:ext uri="{BB962C8B-B14F-4D97-AF65-F5344CB8AC3E}">
        <p14:creationId xmlns:p14="http://schemas.microsoft.com/office/powerpoint/2010/main" val="2156343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99A7-A523-4A8F-A0C8-47659CB4BD43}"/>
              </a:ext>
            </a:extLst>
          </p:cNvPr>
          <p:cNvSpPr>
            <a:spLocks noGrp="1"/>
          </p:cNvSpPr>
          <p:nvPr>
            <p:ph type="title"/>
          </p:nvPr>
        </p:nvSpPr>
        <p:spPr/>
        <p:txBody>
          <a:bodyPr/>
          <a:lstStyle/>
          <a:p>
            <a:r>
              <a:rPr lang="en-US" sz="3200" dirty="0"/>
              <a:t>Resources</a:t>
            </a:r>
            <a:endParaRPr lang="en-US" dirty="0"/>
          </a:p>
        </p:txBody>
      </p:sp>
      <p:sp>
        <p:nvSpPr>
          <p:cNvPr id="3" name="Content Placeholder 2">
            <a:extLst>
              <a:ext uri="{FF2B5EF4-FFF2-40B4-BE49-F238E27FC236}">
                <a16:creationId xmlns:a16="http://schemas.microsoft.com/office/drawing/2014/main" id="{F6D009AD-DE53-4D76-8212-77E41E5DB7BE}"/>
              </a:ext>
            </a:extLst>
          </p:cNvPr>
          <p:cNvSpPr>
            <a:spLocks noGrp="1"/>
          </p:cNvSpPr>
          <p:nvPr>
            <p:ph idx="1"/>
          </p:nvPr>
        </p:nvSpPr>
        <p:spPr/>
        <p:txBody>
          <a:bodyPr>
            <a:normAutofit fontScale="40000" lnSpcReduction="20000"/>
          </a:bodyPr>
          <a:lstStyle/>
          <a:p>
            <a:r>
              <a:rPr lang="en-US" b="1" dirty="0"/>
              <a:t>National Quality Partners Playbook™: Antibiotic Stewardship in Post-Acute and Long-Term Care - </a:t>
            </a:r>
            <a:r>
              <a:rPr lang="en-US" b="1" dirty="0">
                <a:hlinkClick r:id="rId3"/>
              </a:rPr>
              <a:t>https://memberstore.qualityforum.org/products/national-quality-partners-playbook%E2%84%A2-antibiotic-stewardship-in-post-acute-and-long-term-care</a:t>
            </a:r>
            <a:endParaRPr lang="en-US" b="1" dirty="0"/>
          </a:p>
          <a:p>
            <a:endParaRPr lang="en-US" b="1" dirty="0">
              <a:effectLst/>
            </a:endParaRPr>
          </a:p>
          <a:p>
            <a:r>
              <a:rPr lang="en-US" b="1" dirty="0">
                <a:effectLst/>
              </a:rPr>
              <a:t>AHRQ Nursing Home AMS Guide: </a:t>
            </a:r>
            <a:r>
              <a:rPr lang="en-US" b="1" dirty="0">
                <a:effectLst/>
                <a:hlinkClick r:id="rId4"/>
              </a:rPr>
              <a:t>https://www.ahrq.gov/nhguide/index.html</a:t>
            </a:r>
            <a:endParaRPr lang="en-US" b="1" dirty="0">
              <a:effectLst/>
            </a:endParaRPr>
          </a:p>
          <a:p>
            <a:endParaRPr lang="en-US" b="1" dirty="0"/>
          </a:p>
          <a:p>
            <a:r>
              <a:rPr lang="en-US" b="1" dirty="0"/>
              <a:t>AHRQ (Agency for Healthcare Research and Quality) </a:t>
            </a:r>
            <a:r>
              <a:rPr lang="en-US" b="1" i="1" dirty="0"/>
              <a:t>Nursing Home AMS Guide. </a:t>
            </a:r>
            <a:r>
              <a:rPr lang="en-US" b="1" i="0" dirty="0"/>
              <a:t>Examples: </a:t>
            </a:r>
            <a:r>
              <a:rPr lang="en-US" dirty="0">
                <a:hlinkClick r:id="rId5"/>
              </a:rPr>
              <a:t>https://qsep.cms.gov/data/251/AntibioticStewardshipProgramResourcesCMS508.pdf</a:t>
            </a:r>
            <a:endParaRPr lang="en-US" dirty="0"/>
          </a:p>
          <a:p>
            <a:endParaRPr lang="en-US" b="1" dirty="0"/>
          </a:p>
          <a:p>
            <a:r>
              <a:rPr lang="en-US" b="1" dirty="0"/>
              <a:t>Core Elements CDC</a:t>
            </a:r>
            <a:r>
              <a:rPr lang="en-US" dirty="0"/>
              <a:t>: </a:t>
            </a:r>
            <a:r>
              <a:rPr lang="en-US" dirty="0">
                <a:hlinkClick r:id="rId6"/>
              </a:rPr>
              <a:t>https://www.cdc.gov/antibiotic-use/core-elements/nursing-homes.html</a:t>
            </a:r>
            <a:endParaRPr lang="en-US" dirty="0"/>
          </a:p>
          <a:p>
            <a:endParaRPr lang="en-US" dirty="0"/>
          </a:p>
          <a:p>
            <a:r>
              <a:rPr lang="en-US" b="1" dirty="0"/>
              <a:t>AMS training courses and certificates: </a:t>
            </a:r>
          </a:p>
          <a:p>
            <a:pPr lvl="1"/>
            <a:r>
              <a:rPr lang="en-US" dirty="0"/>
              <a:t>SIDP - </a:t>
            </a:r>
            <a:r>
              <a:rPr lang="en-US" dirty="0">
                <a:hlinkClick r:id="rId7"/>
              </a:rPr>
              <a:t>https://www.proce.com/SIDP-LTC</a:t>
            </a:r>
            <a:r>
              <a:rPr lang="en-US" dirty="0"/>
              <a:t> </a:t>
            </a:r>
          </a:p>
          <a:p>
            <a:pPr lvl="1"/>
            <a:r>
              <a:rPr lang="en-US" dirty="0"/>
              <a:t>MAD-ID - </a:t>
            </a:r>
            <a:r>
              <a:rPr lang="en-US" dirty="0">
                <a:hlinkClick r:id="rId8"/>
              </a:rPr>
              <a:t>https://mad-id.org/antimicrobial-stewardship-programs/</a:t>
            </a:r>
            <a:endParaRPr lang="en-US" dirty="0"/>
          </a:p>
          <a:p>
            <a:endParaRPr lang="en-US" dirty="0"/>
          </a:p>
          <a:p>
            <a:r>
              <a:rPr lang="en-US" b="1" dirty="0"/>
              <a:t>CDC Be Antibiotics Aware </a:t>
            </a:r>
            <a:r>
              <a:rPr lang="en-US" dirty="0"/>
              <a:t>– </a:t>
            </a:r>
            <a:r>
              <a:rPr lang="en-US" dirty="0">
                <a:hlinkClick r:id="rId9"/>
              </a:rPr>
              <a:t>https://www.cdc.gov/antibiotic-use/week/index.html</a:t>
            </a:r>
            <a:endParaRPr lang="en-US" dirty="0"/>
          </a:p>
          <a:p>
            <a:endParaRPr lang="en-US" sz="2800" b="1" dirty="0">
              <a:latin typeface="Calibri" panose="020F0502020204030204" pitchFamily="34" charset="0"/>
            </a:endParaRPr>
          </a:p>
          <a:p>
            <a:r>
              <a:rPr lang="en-US" b="1" dirty="0"/>
              <a:t>Infectious Diseases Society of America -</a:t>
            </a:r>
          </a:p>
          <a:p>
            <a:pPr marL="0" indent="0">
              <a:buNone/>
            </a:pPr>
            <a:r>
              <a:rPr lang="en-US" dirty="0"/>
              <a:t>        </a:t>
            </a:r>
            <a:r>
              <a:rPr lang="en-US" dirty="0">
                <a:hlinkClick r:id="rId10"/>
              </a:rPr>
              <a:t>https://www.idsociety.org/public-health/antimicrobial-resistance/antimicrobial-resistance/</a:t>
            </a:r>
            <a:endParaRPr lang="en-US" dirty="0"/>
          </a:p>
          <a:p>
            <a:pPr marL="0" indent="0">
              <a:buNone/>
            </a:pPr>
            <a:endParaRPr lang="en-US" sz="2800" b="1" dirty="0">
              <a:latin typeface="Calibri" panose="020F0502020204030204" pitchFamily="34" charset="0"/>
            </a:endParaRPr>
          </a:p>
          <a:p>
            <a:r>
              <a:rPr lang="en-US" b="1" dirty="0"/>
              <a:t>Society for Healthcare Epidemiology of America (SHEA)</a:t>
            </a:r>
          </a:p>
          <a:p>
            <a:pPr marL="0" indent="0">
              <a:buNone/>
            </a:pPr>
            <a:r>
              <a:rPr lang="en-US" dirty="0"/>
              <a:t>        </a:t>
            </a:r>
            <a:r>
              <a:rPr lang="en-US" dirty="0">
                <a:hlinkClick r:id="rId11"/>
              </a:rPr>
              <a:t>https://shea-online.org/index.php/practice-resources/priority-topics/antimicrobial-stewardship</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294DE8F-1F29-4B67-B58E-CF9338E3E283}"/>
              </a:ext>
            </a:extLst>
          </p:cNvPr>
          <p:cNvSpPr>
            <a:spLocks noGrp="1"/>
          </p:cNvSpPr>
          <p:nvPr>
            <p:ph type="sldNum" sz="quarter" idx="12"/>
          </p:nvPr>
        </p:nvSpPr>
        <p:spPr/>
        <p:txBody>
          <a:bodyPr/>
          <a:lstStyle/>
          <a:p>
            <a:fld id="{2066355A-084C-D24E-9AD2-7E4FC41EA627}" type="slidenum">
              <a:rPr lang="en-US" smtClean="0"/>
              <a:t>46</a:t>
            </a:fld>
            <a:endParaRPr lang="en-US"/>
          </a:p>
        </p:txBody>
      </p:sp>
    </p:spTree>
    <p:extLst>
      <p:ext uri="{BB962C8B-B14F-4D97-AF65-F5344CB8AC3E}">
        <p14:creationId xmlns:p14="http://schemas.microsoft.com/office/powerpoint/2010/main" val="1955841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title"/>
          </p:nvPr>
        </p:nvSpPr>
        <p:spPr>
          <a:xfrm>
            <a:off x="3971623" y="2297585"/>
            <a:ext cx="4512501" cy="548329"/>
          </a:xfrm>
        </p:spPr>
        <p:txBody>
          <a:bodyPr>
            <a:normAutofit fontScale="90000"/>
          </a:bodyPr>
          <a:lstStyle/>
          <a:p>
            <a:r>
              <a:rPr lang="en-US" dirty="0"/>
              <a:t>Antibiotic Stewardship in   Long-Term Care</a:t>
            </a:r>
          </a:p>
        </p:txBody>
      </p:sp>
      <p:sp>
        <p:nvSpPr>
          <p:cNvPr id="6" name="Text Placeholder 5">
            <a:extLst>
              <a:ext uri="{FF2B5EF4-FFF2-40B4-BE49-F238E27FC236}">
                <a16:creationId xmlns:a16="http://schemas.microsoft.com/office/drawing/2014/main" id="{1E904034-35F8-4CDB-968D-D874E6BC2204}"/>
              </a:ext>
            </a:extLst>
          </p:cNvPr>
          <p:cNvSpPr>
            <a:spLocks noGrp="1"/>
          </p:cNvSpPr>
          <p:nvPr>
            <p:ph type="body" idx="1"/>
          </p:nvPr>
        </p:nvSpPr>
        <p:spPr>
          <a:xfrm>
            <a:off x="737865" y="4508375"/>
            <a:ext cx="7055800" cy="414500"/>
          </a:xfrm>
        </p:spPr>
        <p:txBody>
          <a:bodyPr>
            <a:noAutofit/>
          </a:bodyPr>
          <a:lstStyle/>
          <a:p>
            <a:pPr>
              <a:spcBef>
                <a:spcPts val="0"/>
              </a:spcBef>
            </a:pPr>
            <a:r>
              <a:rPr lang="en-US" sz="2000" dirty="0"/>
              <a:t>Kati Shihadeh, PharmD, BCIDP</a:t>
            </a:r>
          </a:p>
          <a:p>
            <a:pPr>
              <a:spcBef>
                <a:spcPts val="0"/>
              </a:spcBef>
            </a:pPr>
            <a:r>
              <a:rPr lang="en-US" sz="2000" dirty="0"/>
              <a:t>Infectious Diseases Pharmacy Specialist</a:t>
            </a:r>
          </a:p>
          <a:p>
            <a:pPr>
              <a:spcBef>
                <a:spcPts val="0"/>
              </a:spcBef>
            </a:pPr>
            <a:r>
              <a:rPr lang="en-US" sz="2000" dirty="0"/>
              <a:t>Denver Health Medical Center </a:t>
            </a:r>
          </a:p>
          <a:p>
            <a:pPr>
              <a:spcBef>
                <a:spcPts val="0"/>
              </a:spcBef>
            </a:pPr>
            <a:r>
              <a:rPr lang="en-US" sz="2000" dirty="0"/>
              <a:t> </a:t>
            </a:r>
          </a:p>
        </p:txBody>
      </p:sp>
    </p:spTree>
    <p:extLst>
      <p:ext uri="{BB962C8B-B14F-4D97-AF65-F5344CB8AC3E}">
        <p14:creationId xmlns:p14="http://schemas.microsoft.com/office/powerpoint/2010/main" val="357970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a:bodyPr>
          <a:lstStyle/>
          <a:p>
            <a:r>
              <a:rPr lang="en-US" sz="3200" dirty="0"/>
              <a:t>Antibiotic Resistance in LTCF and NH</a:t>
            </a:r>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p:txBody>
          <a:bodyPr>
            <a:normAutofit/>
          </a:bodyPr>
          <a:lstStyle/>
          <a:p>
            <a:r>
              <a:rPr lang="en-US" sz="1800" dirty="0"/>
              <a:t>1.8 – 3.6 million infections in NH residents/year</a:t>
            </a:r>
          </a:p>
          <a:p>
            <a:pPr lvl="1"/>
            <a:r>
              <a:rPr lang="en-US" sz="1600" dirty="0"/>
              <a:t>150,000 hospitalizations &amp; 388,000 deaths</a:t>
            </a:r>
          </a:p>
          <a:p>
            <a:endParaRPr lang="en-US" sz="1800" dirty="0"/>
          </a:p>
          <a:p>
            <a:r>
              <a:rPr lang="en-US" sz="1800" dirty="0"/>
              <a:t>Multiple studies have assessed rates of colonization of methicillin-resistant </a:t>
            </a:r>
            <a:r>
              <a:rPr lang="en-US" sz="1800" i="1" dirty="0"/>
              <a:t>Staphylococcus aureus </a:t>
            </a:r>
            <a:r>
              <a:rPr lang="en-US" sz="1800" dirty="0"/>
              <a:t>(MRSA), MDR Gram-negatives, vancomycin-resistant Enterococcus (VRE) of persons in LTCF</a:t>
            </a:r>
          </a:p>
          <a:p>
            <a:pPr lvl="1"/>
            <a:r>
              <a:rPr lang="en-US" sz="1600" dirty="0"/>
              <a:t>43% of persons in LTCF colonized with MRSA, MDRGN, or VRE</a:t>
            </a:r>
          </a:p>
          <a:p>
            <a:pPr lvl="1"/>
            <a:r>
              <a:rPr lang="en-US" sz="1600" dirty="0"/>
              <a:t>39% acquired resistant organism from LTCF</a:t>
            </a:r>
          </a:p>
          <a:p>
            <a:pPr lvl="1"/>
            <a:endParaRPr lang="en-US" sz="1600" dirty="0"/>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4</a:t>
            </a:fld>
            <a:endParaRPr lang="en-US"/>
          </a:p>
        </p:txBody>
      </p:sp>
      <p:sp>
        <p:nvSpPr>
          <p:cNvPr id="5" name="TextBox 4">
            <a:extLst>
              <a:ext uri="{FF2B5EF4-FFF2-40B4-BE49-F238E27FC236}">
                <a16:creationId xmlns:a16="http://schemas.microsoft.com/office/drawing/2014/main" id="{6DEEA0FC-CC7A-4726-A3D7-92DCD3D1548D}"/>
              </a:ext>
            </a:extLst>
          </p:cNvPr>
          <p:cNvSpPr txBox="1"/>
          <p:nvPr/>
        </p:nvSpPr>
        <p:spPr>
          <a:xfrm>
            <a:off x="7240772" y="4844767"/>
            <a:ext cx="2222205" cy="415498"/>
          </a:xfrm>
          <a:prstGeom prst="rect">
            <a:avLst/>
          </a:prstGeom>
          <a:noFill/>
        </p:spPr>
        <p:txBody>
          <a:bodyPr wrap="square" rtlCol="0">
            <a:spAutoFit/>
          </a:bodyPr>
          <a:lstStyle/>
          <a:p>
            <a:r>
              <a:rPr lang="en-US" sz="700" dirty="0">
                <a:latin typeface="+mj-lt"/>
              </a:rPr>
              <a:t>Castle NG, et al. </a:t>
            </a:r>
            <a:r>
              <a:rPr lang="en-US" sz="700" i="1" dirty="0">
                <a:latin typeface="+mj-lt"/>
              </a:rPr>
              <a:t>Am J Infect Control</a:t>
            </a:r>
            <a:r>
              <a:rPr lang="en-US" sz="700" dirty="0">
                <a:latin typeface="+mj-lt"/>
              </a:rPr>
              <a:t> 2012;39:4</a:t>
            </a:r>
          </a:p>
          <a:p>
            <a:r>
              <a:rPr lang="it-IT" sz="700" b="0" i="0" u="none" strike="noStrike" baseline="0" dirty="0">
                <a:latin typeface="+mj-lt"/>
              </a:rPr>
              <a:t>van Buul LW, et al. </a:t>
            </a:r>
            <a:r>
              <a:rPr lang="it-IT" sz="700" b="0" i="1" u="none" strike="noStrike" baseline="0" dirty="0">
                <a:latin typeface="+mj-lt"/>
              </a:rPr>
              <a:t>JAMDA</a:t>
            </a:r>
            <a:r>
              <a:rPr lang="it-IT" sz="700" b="0" i="0" u="none" strike="noStrike" baseline="0" dirty="0">
                <a:latin typeface="+mj-lt"/>
              </a:rPr>
              <a:t> 2012;13:568.e1-13</a:t>
            </a:r>
            <a:endParaRPr lang="en-US" sz="700" dirty="0">
              <a:latin typeface="+mj-lt"/>
            </a:endParaRPr>
          </a:p>
          <a:p>
            <a:endParaRPr lang="en-US" sz="600" dirty="0">
              <a:latin typeface="+mj-lt"/>
            </a:endParaRPr>
          </a:p>
        </p:txBody>
      </p:sp>
    </p:spTree>
    <p:extLst>
      <p:ext uri="{BB962C8B-B14F-4D97-AF65-F5344CB8AC3E}">
        <p14:creationId xmlns:p14="http://schemas.microsoft.com/office/powerpoint/2010/main" val="129445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fontScale="90000"/>
          </a:bodyPr>
          <a:lstStyle/>
          <a:p>
            <a:r>
              <a:rPr lang="en-US" dirty="0"/>
              <a:t>Antibiotic Resistance = Worse Outcomes</a:t>
            </a:r>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p:txBody>
          <a:bodyPr>
            <a:normAutofit/>
          </a:bodyPr>
          <a:lstStyle/>
          <a:p>
            <a:r>
              <a:rPr lang="en-US" sz="2000" dirty="0"/>
              <a:t>Mortality risk associated with MRSA bacteremia vs MSSA bacteremia: OR 1.93; p &lt; 0.001</a:t>
            </a:r>
          </a:p>
          <a:p>
            <a:endParaRPr lang="en-US" sz="2000" dirty="0"/>
          </a:p>
          <a:p>
            <a:r>
              <a:rPr lang="en-US" sz="2000" dirty="0"/>
              <a:t>VRE bacteremia vs VSE associated with   hospital LOS and mortality</a:t>
            </a:r>
          </a:p>
          <a:p>
            <a:endParaRPr lang="en-US" sz="2000" dirty="0"/>
          </a:p>
          <a:p>
            <a:r>
              <a:rPr lang="en-US" sz="2000" dirty="0"/>
              <a:t>Colonization with resistant bacteria in patients with cirrhosis    hospitalization and mortality</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5</a:t>
            </a:fld>
            <a:endParaRPr lang="en-US"/>
          </a:p>
        </p:txBody>
      </p:sp>
      <p:sp>
        <p:nvSpPr>
          <p:cNvPr id="5" name="Arrow: Down 4">
            <a:extLst>
              <a:ext uri="{FF2B5EF4-FFF2-40B4-BE49-F238E27FC236}">
                <a16:creationId xmlns:a16="http://schemas.microsoft.com/office/drawing/2014/main" id="{5F7AAA68-A25F-4535-8DCD-3468D6260A8E}"/>
              </a:ext>
            </a:extLst>
          </p:cNvPr>
          <p:cNvSpPr/>
          <p:nvPr/>
        </p:nvSpPr>
        <p:spPr>
          <a:xfrm rot="10800000">
            <a:off x="7551420" y="2823205"/>
            <a:ext cx="137160" cy="2998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132E540C-4AE1-45B6-A0F3-0C4E9D7E3A78}"/>
              </a:ext>
            </a:extLst>
          </p:cNvPr>
          <p:cNvSpPr/>
          <p:nvPr/>
        </p:nvSpPr>
        <p:spPr>
          <a:xfrm rot="10800000">
            <a:off x="5242818" y="2122038"/>
            <a:ext cx="137160" cy="29980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E1F96D-E2CB-4E09-AE57-5D41760CBD7E}"/>
              </a:ext>
            </a:extLst>
          </p:cNvPr>
          <p:cNvSpPr txBox="1"/>
          <p:nvPr/>
        </p:nvSpPr>
        <p:spPr>
          <a:xfrm>
            <a:off x="6408950" y="4741151"/>
            <a:ext cx="3487479" cy="415498"/>
          </a:xfrm>
          <a:prstGeom prst="rect">
            <a:avLst/>
          </a:prstGeom>
          <a:noFill/>
        </p:spPr>
        <p:txBody>
          <a:bodyPr wrap="square" rtlCol="0">
            <a:spAutoFit/>
          </a:bodyPr>
          <a:lstStyle/>
          <a:p>
            <a:r>
              <a:rPr lang="fr-FR" sz="700" dirty="0" err="1">
                <a:latin typeface="+mj-lt"/>
              </a:rPr>
              <a:t>Cosgrove</a:t>
            </a:r>
            <a:r>
              <a:rPr lang="fr-FR" sz="700" dirty="0">
                <a:latin typeface="+mj-lt"/>
              </a:rPr>
              <a:t> SE, et al. </a:t>
            </a:r>
            <a:r>
              <a:rPr lang="fr-FR" sz="700" i="1" dirty="0">
                <a:latin typeface="+mj-lt"/>
              </a:rPr>
              <a:t>Clin Infect Dis </a:t>
            </a:r>
            <a:r>
              <a:rPr lang="fr-FR" sz="700" i="0" dirty="0">
                <a:latin typeface="+mj-lt"/>
              </a:rPr>
              <a:t>2003:</a:t>
            </a:r>
            <a:r>
              <a:rPr lang="fr-FR" sz="700" dirty="0">
                <a:latin typeface="+mj-lt"/>
              </a:rPr>
              <a:t>36(1):53–59.</a:t>
            </a:r>
          </a:p>
          <a:p>
            <a:r>
              <a:rPr lang="en-US" sz="700" b="0" i="0" dirty="0" err="1">
                <a:solidFill>
                  <a:srgbClr val="323232"/>
                </a:solidFill>
                <a:effectLst/>
                <a:latin typeface="+mj-lt"/>
              </a:rPr>
              <a:t>Shamsaddini</a:t>
            </a:r>
            <a:r>
              <a:rPr lang="en-US" sz="700" b="0" i="0" dirty="0">
                <a:solidFill>
                  <a:srgbClr val="323232"/>
                </a:solidFill>
                <a:effectLst/>
                <a:latin typeface="+mj-lt"/>
              </a:rPr>
              <a:t> A, et al. </a:t>
            </a:r>
            <a:r>
              <a:rPr lang="en-US" sz="700" b="0" i="1" dirty="0">
                <a:solidFill>
                  <a:srgbClr val="323232"/>
                </a:solidFill>
                <a:effectLst/>
                <a:latin typeface="+mj-lt"/>
              </a:rPr>
              <a:t>Gastroenterology </a:t>
            </a:r>
            <a:r>
              <a:rPr lang="en-US" sz="700" b="0" i="0" dirty="0">
                <a:solidFill>
                  <a:srgbClr val="323232"/>
                </a:solidFill>
                <a:effectLst/>
                <a:latin typeface="+mj-lt"/>
              </a:rPr>
              <a:t>2021;161:508-21</a:t>
            </a:r>
            <a:endParaRPr lang="fr-FR" sz="700" dirty="0">
              <a:latin typeface="+mj-lt"/>
            </a:endParaRPr>
          </a:p>
          <a:p>
            <a:r>
              <a:rPr lang="en-US" sz="700" dirty="0" err="1">
                <a:latin typeface="+mj-lt"/>
              </a:rPr>
              <a:t>Prematunge</a:t>
            </a:r>
            <a:r>
              <a:rPr lang="en-US" sz="700" dirty="0">
                <a:latin typeface="+mj-lt"/>
              </a:rPr>
              <a:t> C et al. </a:t>
            </a:r>
            <a:r>
              <a:rPr lang="en-US" sz="700" i="1" dirty="0">
                <a:latin typeface="+mj-lt"/>
              </a:rPr>
              <a:t>Infect. Control Hosp. Epidemiol </a:t>
            </a:r>
            <a:r>
              <a:rPr lang="en-US" sz="700" dirty="0">
                <a:latin typeface="+mj-lt"/>
              </a:rPr>
              <a:t>2016;37(1):26-35.</a:t>
            </a:r>
            <a:endParaRPr lang="en-US" sz="600" dirty="0">
              <a:latin typeface="+mj-lt"/>
            </a:endParaRPr>
          </a:p>
        </p:txBody>
      </p:sp>
    </p:spTree>
    <p:extLst>
      <p:ext uri="{BB962C8B-B14F-4D97-AF65-F5344CB8AC3E}">
        <p14:creationId xmlns:p14="http://schemas.microsoft.com/office/powerpoint/2010/main" val="120176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fontScale="90000"/>
          </a:bodyPr>
          <a:lstStyle/>
          <a:p>
            <a:r>
              <a:rPr lang="en-US" dirty="0"/>
              <a:t>Antibiotic Resistance = Worse Outcomes</a:t>
            </a:r>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6</a:t>
            </a:fld>
            <a:endParaRPr lang="en-US"/>
          </a:p>
        </p:txBody>
      </p:sp>
      <p:graphicFrame>
        <p:nvGraphicFramePr>
          <p:cNvPr id="12" name="Content Placeholder 11">
            <a:extLst>
              <a:ext uri="{FF2B5EF4-FFF2-40B4-BE49-F238E27FC236}">
                <a16:creationId xmlns:a16="http://schemas.microsoft.com/office/drawing/2014/main" id="{804181B3-38E7-423B-AC67-F71CD7C761D0}"/>
              </a:ext>
            </a:extLst>
          </p:cNvPr>
          <p:cNvGraphicFramePr>
            <a:graphicFrameLocks noGrp="1"/>
          </p:cNvGraphicFramePr>
          <p:nvPr>
            <p:ph idx="1"/>
            <p:extLst>
              <p:ext uri="{D42A27DB-BD31-4B8C-83A1-F6EECF244321}">
                <p14:modId xmlns:p14="http://schemas.microsoft.com/office/powerpoint/2010/main" val="2791239246"/>
              </p:ext>
            </p:extLst>
          </p:nvPr>
        </p:nvGraphicFramePr>
        <p:xfrm>
          <a:off x="1519766" y="1981532"/>
          <a:ext cx="6087072" cy="267531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FC50C55E-F80C-438E-A9E0-92B78678C892}"/>
              </a:ext>
            </a:extLst>
          </p:cNvPr>
          <p:cNvSpPr/>
          <p:nvPr/>
        </p:nvSpPr>
        <p:spPr>
          <a:xfrm>
            <a:off x="4256903" y="2483707"/>
            <a:ext cx="1470993" cy="43253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dirty="0"/>
              <a:t>p&lt;0.001</a:t>
            </a:r>
          </a:p>
          <a:p>
            <a:pPr algn="ctr"/>
            <a:r>
              <a:rPr lang="en-US" sz="1100" dirty="0"/>
              <a:t>OR 3.71 (1.97-7.01)</a:t>
            </a:r>
          </a:p>
        </p:txBody>
      </p:sp>
      <p:sp>
        <p:nvSpPr>
          <p:cNvPr id="15" name="TextBox 14">
            <a:extLst>
              <a:ext uri="{FF2B5EF4-FFF2-40B4-BE49-F238E27FC236}">
                <a16:creationId xmlns:a16="http://schemas.microsoft.com/office/drawing/2014/main" id="{23C110D6-E99D-42D2-AC27-54070FBC7742}"/>
              </a:ext>
            </a:extLst>
          </p:cNvPr>
          <p:cNvSpPr txBox="1"/>
          <p:nvPr/>
        </p:nvSpPr>
        <p:spPr>
          <a:xfrm>
            <a:off x="1384029" y="1056758"/>
            <a:ext cx="6375943" cy="646331"/>
          </a:xfrm>
          <a:prstGeom prst="rect">
            <a:avLst/>
          </a:prstGeom>
          <a:noFill/>
        </p:spPr>
        <p:txBody>
          <a:bodyPr wrap="square" rtlCol="0">
            <a:spAutoFit/>
          </a:bodyPr>
          <a:lstStyle/>
          <a:p>
            <a:pPr algn="ctr"/>
            <a:r>
              <a:rPr lang="en-US" dirty="0"/>
              <a:t>Risk of death with carbapenem-resistant vs carbapenem-susceptible </a:t>
            </a:r>
            <a:r>
              <a:rPr lang="en-US" i="1" dirty="0"/>
              <a:t>Klebsiella pneumoniae </a:t>
            </a:r>
            <a:r>
              <a:rPr lang="en-US" dirty="0"/>
              <a:t>bacteria </a:t>
            </a:r>
          </a:p>
        </p:txBody>
      </p:sp>
      <p:sp>
        <p:nvSpPr>
          <p:cNvPr id="7" name="TextBox 6">
            <a:extLst>
              <a:ext uri="{FF2B5EF4-FFF2-40B4-BE49-F238E27FC236}">
                <a16:creationId xmlns:a16="http://schemas.microsoft.com/office/drawing/2014/main" id="{2EE076C8-FB96-4A0E-92A5-C231841DBA2C}"/>
              </a:ext>
            </a:extLst>
          </p:cNvPr>
          <p:cNvSpPr txBox="1"/>
          <p:nvPr/>
        </p:nvSpPr>
        <p:spPr>
          <a:xfrm>
            <a:off x="6706662" y="4943445"/>
            <a:ext cx="3487479" cy="200055"/>
          </a:xfrm>
          <a:prstGeom prst="rect">
            <a:avLst/>
          </a:prstGeom>
          <a:noFill/>
        </p:spPr>
        <p:txBody>
          <a:bodyPr wrap="square" rtlCol="0">
            <a:spAutoFit/>
          </a:bodyPr>
          <a:lstStyle/>
          <a:p>
            <a:r>
              <a:rPr lang="en-US" sz="700" dirty="0"/>
              <a:t>Patel et al. </a:t>
            </a:r>
            <a:r>
              <a:rPr lang="en-US" sz="700" i="1" dirty="0"/>
              <a:t>Infect Control Hosp Epidemiol </a:t>
            </a:r>
            <a:r>
              <a:rPr lang="en-US" sz="700" dirty="0"/>
              <a:t>2008;29:1099-1106</a:t>
            </a:r>
          </a:p>
        </p:txBody>
      </p:sp>
    </p:spTree>
    <p:extLst>
      <p:ext uri="{BB962C8B-B14F-4D97-AF65-F5344CB8AC3E}">
        <p14:creationId xmlns:p14="http://schemas.microsoft.com/office/powerpoint/2010/main" val="254725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0611-A41E-46C4-830B-6E76770E6588}"/>
              </a:ext>
            </a:extLst>
          </p:cNvPr>
          <p:cNvSpPr>
            <a:spLocks noGrp="1"/>
          </p:cNvSpPr>
          <p:nvPr>
            <p:ph type="title"/>
          </p:nvPr>
        </p:nvSpPr>
        <p:spPr/>
        <p:txBody>
          <a:bodyPr>
            <a:normAutofit/>
          </a:bodyPr>
          <a:lstStyle/>
          <a:p>
            <a:r>
              <a:rPr lang="en-US" sz="3200" dirty="0"/>
              <a:t>Polling Question #1</a:t>
            </a:r>
          </a:p>
        </p:txBody>
      </p:sp>
      <p:sp>
        <p:nvSpPr>
          <p:cNvPr id="3" name="Content Placeholder 2">
            <a:extLst>
              <a:ext uri="{FF2B5EF4-FFF2-40B4-BE49-F238E27FC236}">
                <a16:creationId xmlns:a16="http://schemas.microsoft.com/office/drawing/2014/main" id="{6D890C6F-272D-432C-B1FE-E79C3128F4B5}"/>
              </a:ext>
            </a:extLst>
          </p:cNvPr>
          <p:cNvSpPr>
            <a:spLocks noGrp="1"/>
          </p:cNvSpPr>
          <p:nvPr>
            <p:ph idx="1"/>
          </p:nvPr>
        </p:nvSpPr>
        <p:spPr/>
        <p:txBody>
          <a:bodyPr>
            <a:normAutofit/>
          </a:bodyPr>
          <a:lstStyle/>
          <a:p>
            <a:pPr marL="0" indent="0">
              <a:buNone/>
            </a:pPr>
            <a:r>
              <a:rPr lang="en-US" sz="2000" dirty="0"/>
              <a:t>What is the biggest risk factor for persons at a LTCF or NH to be colonized or infected with a resistant organism?</a:t>
            </a:r>
          </a:p>
          <a:p>
            <a:pPr marL="982980" lvl="1" indent="-514350">
              <a:buFont typeface="+mj-lt"/>
              <a:buAutoNum type="alphaUcPeriod"/>
            </a:pPr>
            <a:r>
              <a:rPr lang="en-US" sz="1800" dirty="0"/>
              <a:t>Age</a:t>
            </a:r>
          </a:p>
          <a:p>
            <a:pPr marL="982980" lvl="1" indent="-514350">
              <a:buFont typeface="+mj-lt"/>
              <a:buAutoNum type="alphaUcPeriod"/>
            </a:pPr>
            <a:r>
              <a:rPr lang="en-US" sz="1800" dirty="0"/>
              <a:t>Antibiotic exposure</a:t>
            </a:r>
          </a:p>
          <a:p>
            <a:pPr marL="982980" lvl="1" indent="-514350">
              <a:buFont typeface="+mj-lt"/>
              <a:buAutoNum type="alphaUcPeriod"/>
            </a:pPr>
            <a:r>
              <a:rPr lang="en-US" sz="1800" dirty="0"/>
              <a:t>Invasive devices</a:t>
            </a:r>
          </a:p>
          <a:p>
            <a:pPr marL="982980" lvl="1" indent="-514350">
              <a:buFont typeface="+mj-lt"/>
              <a:buAutoNum type="alphaUcPeriod"/>
            </a:pPr>
            <a:r>
              <a:rPr lang="en-US" sz="1800" dirty="0"/>
              <a:t>Decubitus ulcer or open wounds</a:t>
            </a:r>
          </a:p>
          <a:p>
            <a:pPr marL="982980" lvl="1" indent="-514350">
              <a:buFont typeface="+mj-lt"/>
              <a:buAutoNum type="alphaUcPeriod"/>
            </a:pPr>
            <a:endParaRPr lang="en-US" sz="1800" dirty="0"/>
          </a:p>
          <a:p>
            <a:pPr marL="982980" lvl="1" indent="-514350">
              <a:buFont typeface="+mj-lt"/>
              <a:buAutoNum type="alphaUcPeriod"/>
            </a:pPr>
            <a:endParaRPr lang="en-US" sz="1800" dirty="0"/>
          </a:p>
        </p:txBody>
      </p:sp>
      <p:sp>
        <p:nvSpPr>
          <p:cNvPr id="4" name="Slide Number Placeholder 3">
            <a:extLst>
              <a:ext uri="{FF2B5EF4-FFF2-40B4-BE49-F238E27FC236}">
                <a16:creationId xmlns:a16="http://schemas.microsoft.com/office/drawing/2014/main" id="{99DC9066-82E7-4BC5-BD17-D571105818D7}"/>
              </a:ext>
            </a:extLst>
          </p:cNvPr>
          <p:cNvSpPr>
            <a:spLocks noGrp="1"/>
          </p:cNvSpPr>
          <p:nvPr>
            <p:ph type="sldNum" sz="quarter" idx="12"/>
          </p:nvPr>
        </p:nvSpPr>
        <p:spPr/>
        <p:txBody>
          <a:bodyPr/>
          <a:lstStyle/>
          <a:p>
            <a:fld id="{2066355A-084C-D24E-9AD2-7E4FC41EA627}" type="slidenum">
              <a:rPr lang="en-US" smtClean="0"/>
              <a:t>7</a:t>
            </a:fld>
            <a:endParaRPr lang="en-US"/>
          </a:p>
        </p:txBody>
      </p:sp>
    </p:spTree>
    <p:extLst>
      <p:ext uri="{BB962C8B-B14F-4D97-AF65-F5344CB8AC3E}">
        <p14:creationId xmlns:p14="http://schemas.microsoft.com/office/powerpoint/2010/main" val="177887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E19E-70DA-45ED-B4F9-BD315F21829E}"/>
              </a:ext>
            </a:extLst>
          </p:cNvPr>
          <p:cNvSpPr>
            <a:spLocks noGrp="1"/>
          </p:cNvSpPr>
          <p:nvPr>
            <p:ph type="title"/>
          </p:nvPr>
        </p:nvSpPr>
        <p:spPr/>
        <p:txBody>
          <a:bodyPr>
            <a:normAutofit fontScale="90000"/>
          </a:bodyPr>
          <a:lstStyle/>
          <a:p>
            <a:r>
              <a:rPr lang="en-US" dirty="0"/>
              <a:t>Antibiotic Exposure </a:t>
            </a:r>
            <a:r>
              <a:rPr lang="en-US" dirty="0">
                <a:sym typeface="Wingdings" panose="05000000000000000000" pitchFamily="2" charset="2"/>
              </a:rPr>
              <a:t> Antibiotic Resistance</a:t>
            </a:r>
            <a:endParaRPr lang="en-US" dirty="0"/>
          </a:p>
        </p:txBody>
      </p:sp>
      <p:sp>
        <p:nvSpPr>
          <p:cNvPr id="3" name="Content Placeholder 2">
            <a:extLst>
              <a:ext uri="{FF2B5EF4-FFF2-40B4-BE49-F238E27FC236}">
                <a16:creationId xmlns:a16="http://schemas.microsoft.com/office/drawing/2014/main" id="{FC3A6523-24BD-44AF-801A-81FB54DE10FE}"/>
              </a:ext>
            </a:extLst>
          </p:cNvPr>
          <p:cNvSpPr>
            <a:spLocks noGrp="1"/>
          </p:cNvSpPr>
          <p:nvPr>
            <p:ph idx="1"/>
          </p:nvPr>
        </p:nvSpPr>
        <p:spPr>
          <a:xfrm>
            <a:off x="457200" y="3025163"/>
            <a:ext cx="8229600" cy="1073160"/>
          </a:xfrm>
        </p:spPr>
        <p:txBody>
          <a:bodyPr>
            <a:normAutofit/>
          </a:bodyPr>
          <a:lstStyle/>
          <a:p>
            <a:r>
              <a:rPr lang="en-US" sz="1800" dirty="0"/>
              <a:t>TMP/SMX and fluoroquinolone exposure </a:t>
            </a:r>
            <a:r>
              <a:rPr lang="en-US" sz="1800" dirty="0">
                <a:sym typeface="Wingdings" panose="05000000000000000000" pitchFamily="2" charset="2"/>
              </a:rPr>
              <a:t> independent risk factors for resistance of these antibiotics in Enterobacterales and </a:t>
            </a:r>
            <a:r>
              <a:rPr lang="en-US" sz="1800" i="1" dirty="0">
                <a:sym typeface="Wingdings" panose="05000000000000000000" pitchFamily="2" charset="2"/>
              </a:rPr>
              <a:t>P. aeruginosa</a:t>
            </a:r>
            <a:endParaRPr lang="en-US" sz="1800" dirty="0"/>
          </a:p>
        </p:txBody>
      </p:sp>
      <p:sp>
        <p:nvSpPr>
          <p:cNvPr id="4" name="Slide Number Placeholder 3">
            <a:extLst>
              <a:ext uri="{FF2B5EF4-FFF2-40B4-BE49-F238E27FC236}">
                <a16:creationId xmlns:a16="http://schemas.microsoft.com/office/drawing/2014/main" id="{32FFDC7F-87AE-47F0-B768-C60AE89B4F7E}"/>
              </a:ext>
            </a:extLst>
          </p:cNvPr>
          <p:cNvSpPr>
            <a:spLocks noGrp="1"/>
          </p:cNvSpPr>
          <p:nvPr>
            <p:ph type="sldNum" sz="quarter" idx="12"/>
          </p:nvPr>
        </p:nvSpPr>
        <p:spPr/>
        <p:txBody>
          <a:bodyPr/>
          <a:lstStyle/>
          <a:p>
            <a:fld id="{2066355A-084C-D24E-9AD2-7E4FC41EA627}" type="slidenum">
              <a:rPr lang="en-US" smtClean="0"/>
              <a:t>8</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2017EB1A-350B-4BD1-9EB8-801E90AA7BCC}"/>
              </a:ext>
            </a:extLst>
          </p:cNvPr>
          <p:cNvPicPr>
            <a:picLocks noChangeAspect="1"/>
          </p:cNvPicPr>
          <p:nvPr/>
        </p:nvPicPr>
        <p:blipFill rotWithShape="1">
          <a:blip r:embed="rId3"/>
          <a:srcRect b="43727"/>
          <a:stretch/>
        </p:blipFill>
        <p:spPr>
          <a:xfrm>
            <a:off x="457200" y="1372385"/>
            <a:ext cx="6328437" cy="1282680"/>
          </a:xfrm>
          <a:prstGeom prst="rect">
            <a:avLst/>
          </a:prstGeom>
        </p:spPr>
      </p:pic>
      <p:sp>
        <p:nvSpPr>
          <p:cNvPr id="7" name="TextBox 6">
            <a:extLst>
              <a:ext uri="{FF2B5EF4-FFF2-40B4-BE49-F238E27FC236}">
                <a16:creationId xmlns:a16="http://schemas.microsoft.com/office/drawing/2014/main" id="{AAC7FDB1-E399-4E90-BDD6-9A2E9B7A0A9B}"/>
              </a:ext>
            </a:extLst>
          </p:cNvPr>
          <p:cNvSpPr txBox="1"/>
          <p:nvPr/>
        </p:nvSpPr>
        <p:spPr>
          <a:xfrm>
            <a:off x="6653499" y="4631685"/>
            <a:ext cx="3487479" cy="523220"/>
          </a:xfrm>
          <a:prstGeom prst="rect">
            <a:avLst/>
          </a:prstGeom>
          <a:noFill/>
        </p:spPr>
        <p:txBody>
          <a:bodyPr wrap="square" rtlCol="0">
            <a:spAutoFit/>
          </a:bodyPr>
          <a:lstStyle/>
          <a:p>
            <a:r>
              <a:rPr lang="en-US" sz="700" dirty="0"/>
              <a:t>Patel G, et al. </a:t>
            </a:r>
            <a:r>
              <a:rPr lang="en-US" sz="700" i="1" dirty="0"/>
              <a:t>Infect Control Hosp Epidemiol </a:t>
            </a:r>
            <a:r>
              <a:rPr lang="en-US" sz="700" i="0" dirty="0"/>
              <a:t>2008;29:1099-1066.</a:t>
            </a:r>
          </a:p>
          <a:p>
            <a:r>
              <a:rPr lang="en-US" sz="700" i="0" dirty="0" err="1"/>
              <a:t>Zaoutis</a:t>
            </a:r>
            <a:r>
              <a:rPr lang="en-US" sz="700" i="0" dirty="0"/>
              <a:t> TE, et al. </a:t>
            </a:r>
            <a:r>
              <a:rPr lang="en-US" sz="700" i="1" dirty="0"/>
              <a:t>Pediatrics </a:t>
            </a:r>
            <a:r>
              <a:rPr lang="en-US" sz="700" i="0" dirty="0"/>
              <a:t>2005;114:942-9.</a:t>
            </a:r>
          </a:p>
          <a:p>
            <a:r>
              <a:rPr lang="en-US" sz="700" i="0" dirty="0"/>
              <a:t>Talon D, et al. </a:t>
            </a:r>
            <a:r>
              <a:rPr lang="en-US" sz="700" i="1" dirty="0"/>
              <a:t>Clin Microbiol Infect </a:t>
            </a:r>
            <a:r>
              <a:rPr lang="en-US" sz="700" i="0" dirty="0"/>
              <a:t>2000;6:376-84.</a:t>
            </a:r>
          </a:p>
          <a:p>
            <a:r>
              <a:rPr lang="en-US" sz="700" dirty="0"/>
              <a:t>Loeb MB, et al. </a:t>
            </a:r>
            <a:r>
              <a:rPr lang="en-US" sz="700" i="1" dirty="0"/>
              <a:t>Am J Epidemiol </a:t>
            </a:r>
            <a:r>
              <a:rPr lang="en-US" sz="700" dirty="0"/>
              <a:t>2003;157:40–47. </a:t>
            </a:r>
          </a:p>
        </p:txBody>
      </p:sp>
    </p:spTree>
    <p:extLst>
      <p:ext uri="{BB962C8B-B14F-4D97-AF65-F5344CB8AC3E}">
        <p14:creationId xmlns:p14="http://schemas.microsoft.com/office/powerpoint/2010/main" val="3021371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2017_Template" id="{7AF00BB5-2924-4CB2-962C-97E8F25C2228}" vid="{7A45FF41-6E51-4EC1-879C-BA547F4B6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NM2017_Template</Template>
  <TotalTime>2647</TotalTime>
  <Words>7951</Words>
  <Application>Microsoft Office PowerPoint</Application>
  <PresentationFormat>On-screen Show (16:9)</PresentationFormat>
  <Paragraphs>565</Paragraphs>
  <Slides>48</Slides>
  <Notes>40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48</vt:i4>
      </vt:variant>
    </vt:vector>
  </HeadingPairs>
  <TitlesOfParts>
    <vt:vector size="68" baseType="lpstr">
      <vt:lpstr>AdvOT863180fb</vt:lpstr>
      <vt:lpstr>AdvOTb92eb7df.I</vt:lpstr>
      <vt:lpstr>AdvPS44A44B</vt:lpstr>
      <vt:lpstr>AGaramondPro-Regular</vt:lpstr>
      <vt:lpstr>Arial</vt:lpstr>
      <vt:lpstr>Arial Unicode MS</vt:lpstr>
      <vt:lpstr>ArialMT</vt:lpstr>
      <vt:lpstr>azo-sans-web</vt:lpstr>
      <vt:lpstr>Calibri</vt:lpstr>
      <vt:lpstr>HelveticaNeueLT Std</vt:lpstr>
      <vt:lpstr>HelveticaNeueLT Std Cn</vt:lpstr>
      <vt:lpstr>Melior</vt:lpstr>
      <vt:lpstr>Melior-Bold</vt:lpstr>
      <vt:lpstr>Open Sans</vt:lpstr>
      <vt:lpstr>Roboto</vt:lpstr>
      <vt:lpstr>Roboto Slab</vt:lpstr>
      <vt:lpstr>Times New Roman</vt:lpstr>
      <vt:lpstr>Wingdings</vt:lpstr>
      <vt:lpstr>ZapfDingbats</vt:lpstr>
      <vt:lpstr>Office Theme</vt:lpstr>
      <vt:lpstr>Antibiotic Stewardship in   Long-Term Care</vt:lpstr>
      <vt:lpstr>DISCLOSURES</vt:lpstr>
      <vt:lpstr>Objectives</vt:lpstr>
      <vt:lpstr>Antibiotic Resistance</vt:lpstr>
      <vt:lpstr>Antibiotic Resistance in LTCF and NH</vt:lpstr>
      <vt:lpstr>Antibiotic Resistance = Worse Outcomes</vt:lpstr>
      <vt:lpstr>Antibiotic Resistance = Worse Outcomes</vt:lpstr>
      <vt:lpstr>Polling Question #1</vt:lpstr>
      <vt:lpstr>Antibiotic Exposure  Antibiotic Resistance</vt:lpstr>
      <vt:lpstr>Antibiotic Use</vt:lpstr>
      <vt:lpstr>Polling Question #2</vt:lpstr>
      <vt:lpstr>Polling Question #3</vt:lpstr>
      <vt:lpstr>Antibiotic Use in Nursing Homes</vt:lpstr>
      <vt:lpstr>Risk Factors for Infections/Antibiotic Use</vt:lpstr>
      <vt:lpstr>Harms from Antibiotic Use in LTCF and NH</vt:lpstr>
      <vt:lpstr>Harms from Antibiotics - ADE</vt:lpstr>
      <vt:lpstr>Harms from Antibiotic Use – C. difficile</vt:lpstr>
      <vt:lpstr>PowerPoint Presentation</vt:lpstr>
      <vt:lpstr>Harms from Antibiotic Use - Resistance</vt:lpstr>
      <vt:lpstr>What is Antibiotic Stewardship?</vt:lpstr>
      <vt:lpstr>Where is Antibiotic Stewardship Needed? </vt:lpstr>
      <vt:lpstr>Centers for Medicare and Medicaid Services</vt:lpstr>
      <vt:lpstr>The Joint Commission</vt:lpstr>
      <vt:lpstr>Joint Commission Elements of Performance</vt:lpstr>
      <vt:lpstr>Joint Commission Elements of Performance</vt:lpstr>
      <vt:lpstr>Joint Commission Elements of Performance</vt:lpstr>
      <vt:lpstr>Joint Commission Elements of Performance</vt:lpstr>
      <vt:lpstr>CDC Core Elements for Nursing Homes</vt:lpstr>
      <vt:lpstr>Leadership Commitment</vt:lpstr>
      <vt:lpstr>Accountability</vt:lpstr>
      <vt:lpstr>Pharmacist Expertise</vt:lpstr>
      <vt:lpstr>Take Action</vt:lpstr>
      <vt:lpstr>Take Action</vt:lpstr>
      <vt:lpstr>PowerPoint Presentation</vt:lpstr>
      <vt:lpstr>PowerPoint Presentation</vt:lpstr>
      <vt:lpstr>Take Action</vt:lpstr>
      <vt:lpstr>Take Action</vt:lpstr>
      <vt:lpstr>Tracking and Reporting Antibiotic Use</vt:lpstr>
      <vt:lpstr>Education</vt:lpstr>
      <vt:lpstr>Antibiotic Challenges in Nursing Homes</vt:lpstr>
      <vt:lpstr>Effective interventions</vt:lpstr>
      <vt:lpstr>PowerPoint Presentation</vt:lpstr>
      <vt:lpstr>Starting an Antibiotic Stewardship Program</vt:lpstr>
      <vt:lpstr>Starting an Antibiotic Stewardship Program</vt:lpstr>
      <vt:lpstr>Sustainability of ASP in Nursing Home</vt:lpstr>
      <vt:lpstr>Summary</vt:lpstr>
      <vt:lpstr>Resources</vt:lpstr>
      <vt:lpstr>Antibiotic Stewardship in   Long-Term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jennygirlie fisher</dc:creator>
  <cp:lastModifiedBy>Davydov, Liya</cp:lastModifiedBy>
  <cp:revision>58</cp:revision>
  <dcterms:created xsi:type="dcterms:W3CDTF">2018-08-09T03:42:31Z</dcterms:created>
  <dcterms:modified xsi:type="dcterms:W3CDTF">2021-11-23T00:08:32Z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MSIP_Label_d706494a-bfc2-4f46-ab17-24d8fac696a6_Enabled">
    <vt:lpwstr>true</vt:lpwstr>
  </property>
  <property fmtid="{D5CDD505-2E9C-101B-9397-08002B2CF9AE}" pid="4" name="MSIP_Label_d706494a-bfc2-4f46-ab17-24d8fac696a6_SetDate">
    <vt:lpwstr>2021-11-22T23:53:13Z</vt:lpwstr>
  </property>
  <property fmtid="{D5CDD505-2E9C-101B-9397-08002B2CF9AE}" pid="5" name="MSIP_Label_d706494a-bfc2-4f46-ab17-24d8fac696a6_Method">
    <vt:lpwstr>Standard</vt:lpwstr>
  </property>
  <property fmtid="{D5CDD505-2E9C-101B-9397-08002B2CF9AE}" pid="6" name="MSIP_Label_d706494a-bfc2-4f46-ab17-24d8fac696a6_Name">
    <vt:lpwstr>Public2</vt:lpwstr>
  </property>
  <property fmtid="{D5CDD505-2E9C-101B-9397-08002B2CF9AE}" pid="7" name="MSIP_Label_d706494a-bfc2-4f46-ab17-24d8fac696a6_SiteId">
    <vt:lpwstr>b110eddf-23ae-457c-a6f3-734d592b2847</vt:lpwstr>
  </property>
  <property fmtid="{D5CDD505-2E9C-101B-9397-08002B2CF9AE}" pid="8" name="MSIP_Label_d706494a-bfc2-4f46-ab17-24d8fac696a6_ActionId">
    <vt:lpwstr>1c81b93e-242e-4c5a-bd0d-73a9cf8acec4</vt:lpwstr>
  </property>
  <property fmtid="{D5CDD505-2E9C-101B-9397-08002B2CF9AE}" pid="9" name="MSIP_Label_d706494a-bfc2-4f46-ab17-24d8fac696a6_ContentBits">
    <vt:lpwstr>0</vt:lpwstr>
  </property>
</Properties>
</file>