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4.xml" ContentType="application/vnd.openxmlformats-officedocument.drawingml.chart+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93455" r:id="rId4"/>
  </p:sldMasterIdLst>
  <p:notesMasterIdLst>
    <p:notesMasterId r:id="rId51"/>
  </p:notesMasterIdLst>
  <p:handoutMasterIdLst>
    <p:handoutMasterId r:id="rId52"/>
  </p:handoutMasterIdLst>
  <p:sldIdLst>
    <p:sldId id="258" r:id="rId5"/>
    <p:sldId id="1385" r:id="rId6"/>
    <p:sldId id="257" r:id="rId7"/>
    <p:sldId id="1586" r:id="rId8"/>
    <p:sldId id="575" r:id="rId9"/>
    <p:sldId id="1587" r:id="rId10"/>
    <p:sldId id="12809" r:id="rId11"/>
    <p:sldId id="284" r:id="rId12"/>
    <p:sldId id="380" r:id="rId13"/>
    <p:sldId id="12822" r:id="rId14"/>
    <p:sldId id="270" r:id="rId15"/>
    <p:sldId id="289" r:id="rId16"/>
    <p:sldId id="462" r:id="rId17"/>
    <p:sldId id="12810" r:id="rId18"/>
    <p:sldId id="292" r:id="rId19"/>
    <p:sldId id="590" r:id="rId20"/>
    <p:sldId id="1590" r:id="rId21"/>
    <p:sldId id="1739" r:id="rId22"/>
    <p:sldId id="1603" r:id="rId23"/>
    <p:sldId id="1383" r:id="rId24"/>
    <p:sldId id="1591" r:id="rId25"/>
    <p:sldId id="1598" r:id="rId26"/>
    <p:sldId id="12797" r:id="rId27"/>
    <p:sldId id="1037" r:id="rId28"/>
    <p:sldId id="12814" r:id="rId29"/>
    <p:sldId id="355" r:id="rId30"/>
    <p:sldId id="12807" r:id="rId31"/>
    <p:sldId id="12821" r:id="rId32"/>
    <p:sldId id="12811" r:id="rId33"/>
    <p:sldId id="1593" r:id="rId34"/>
    <p:sldId id="12792" r:id="rId35"/>
    <p:sldId id="1307" r:id="rId36"/>
    <p:sldId id="1308" r:id="rId37"/>
    <p:sldId id="1200" r:id="rId38"/>
    <p:sldId id="12825" r:id="rId39"/>
    <p:sldId id="12823" r:id="rId40"/>
    <p:sldId id="12824" r:id="rId41"/>
    <p:sldId id="12812" r:id="rId42"/>
    <p:sldId id="12816" r:id="rId43"/>
    <p:sldId id="1218" r:id="rId44"/>
    <p:sldId id="12827" r:id="rId45"/>
    <p:sldId id="12826" r:id="rId46"/>
    <p:sldId id="12813" r:id="rId47"/>
    <p:sldId id="1600" r:id="rId48"/>
    <p:sldId id="12796" r:id="rId49"/>
    <p:sldId id="259"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6718A"/>
    <a:srgbClr val="00262F"/>
    <a:srgbClr val="00682F"/>
    <a:srgbClr val="008A3E"/>
    <a:srgbClr val="0091B3"/>
    <a:srgbClr val="D9E9F8"/>
    <a:srgbClr val="19A0DA"/>
    <a:srgbClr val="FF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7985" autoAdjust="0"/>
  </p:normalViewPr>
  <p:slideViewPr>
    <p:cSldViewPr snapToGrid="0" snapToObjects="1">
      <p:cViewPr varScale="1">
        <p:scale>
          <a:sx n="70" d="100"/>
          <a:sy n="70" d="100"/>
        </p:scale>
        <p:origin x="1132" y="52"/>
      </p:cViewPr>
      <p:guideLst>
        <p:guide orient="horz" pos="1620"/>
        <p:guide pos="2880"/>
      </p:guideLst>
    </p:cSldViewPr>
  </p:slideViewPr>
  <p:notesTextViewPr>
    <p:cViewPr>
      <p:scale>
        <a:sx n="100" d="100"/>
        <a:sy n="100" d="100"/>
      </p:scale>
      <p:origin x="0" y="0"/>
    </p:cViewPr>
  </p:notesTextViewPr>
  <p:sorterViewPr>
    <p:cViewPr>
      <p:scale>
        <a:sx n="140" d="100"/>
        <a:sy n="140" d="100"/>
      </p:scale>
      <p:origin x="0" y="-11298"/>
    </p:cViewPr>
  </p:sorterViewPr>
  <p:notesViewPr>
    <p:cSldViewPr snapToGrid="0" snapToObjects="1">
      <p:cViewPr varScale="1">
        <p:scale>
          <a:sx n="66" d="100"/>
          <a:sy n="66" d="100"/>
        </p:scale>
        <p:origin x="3134" y="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solidFill>
                  <a:schemeClr val="tx1"/>
                </a:solidFill>
              </a:rPr>
              <a:t>Projected Direct and Indirect Costs of CVD in the US</a:t>
            </a:r>
          </a:p>
        </c:rich>
      </c:tx>
      <c:layout>
        <c:manualLayout>
          <c:xMode val="edge"/>
          <c:yMode val="edge"/>
          <c:x val="0.18899605287112112"/>
          <c:y val="1.9457613656977287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657361527929731"/>
          <c:y val="0.22853973468470792"/>
          <c:w val="0.82218118161990672"/>
          <c:h val="0.54682586566295677"/>
        </c:manualLayout>
      </c:layout>
      <c:barChart>
        <c:barDir val="col"/>
        <c:grouping val="clustered"/>
        <c:varyColors val="0"/>
        <c:ser>
          <c:idx val="0"/>
          <c:order val="0"/>
          <c:tx>
            <c:strRef>
              <c:f>Sheet1!$B$1</c:f>
              <c:strCache>
                <c:ptCount val="1"/>
                <c:pt idx="0">
                  <c:v>Age 18-44</c:v>
                </c:pt>
              </c:strCache>
            </c:strRef>
          </c:tx>
          <c:spPr>
            <a:solidFill>
              <a:schemeClr val="accent1"/>
            </a:solidFill>
            <a:ln>
              <a:solidFill>
                <a:schemeClr val="tx1"/>
              </a:solidFill>
            </a:ln>
            <a:effectLst/>
          </c:spPr>
          <c:invertIfNegative val="0"/>
          <c:cat>
            <c:numRef>
              <c:f>Sheet1!$A$2:$A$6</c:f>
              <c:numCache>
                <c:formatCode>General</c:formatCode>
                <c:ptCount val="5"/>
                <c:pt idx="0">
                  <c:v>2015</c:v>
                </c:pt>
                <c:pt idx="1">
                  <c:v>2020</c:v>
                </c:pt>
                <c:pt idx="2">
                  <c:v>2025</c:v>
                </c:pt>
                <c:pt idx="3">
                  <c:v>2030</c:v>
                </c:pt>
                <c:pt idx="4">
                  <c:v>2035</c:v>
                </c:pt>
              </c:numCache>
            </c:numRef>
          </c:cat>
          <c:val>
            <c:numRef>
              <c:f>Sheet1!$B$2:$B$6</c:f>
              <c:numCache>
                <c:formatCode>General</c:formatCode>
                <c:ptCount val="5"/>
                <c:pt idx="0">
                  <c:v>49</c:v>
                </c:pt>
                <c:pt idx="1">
                  <c:v>58</c:v>
                </c:pt>
                <c:pt idx="2">
                  <c:v>62</c:v>
                </c:pt>
                <c:pt idx="3">
                  <c:v>70</c:v>
                </c:pt>
                <c:pt idx="4">
                  <c:v>75</c:v>
                </c:pt>
              </c:numCache>
            </c:numRef>
          </c:val>
          <c:extLst>
            <c:ext xmlns:c16="http://schemas.microsoft.com/office/drawing/2014/chart" uri="{C3380CC4-5D6E-409C-BE32-E72D297353CC}">
              <c16:uniqueId val="{00000000-493F-483F-9414-E3253903CA51}"/>
            </c:ext>
          </c:extLst>
        </c:ser>
        <c:ser>
          <c:idx val="1"/>
          <c:order val="1"/>
          <c:tx>
            <c:strRef>
              <c:f>Sheet1!$C$1</c:f>
              <c:strCache>
                <c:ptCount val="1"/>
                <c:pt idx="0">
                  <c:v>Age 45-64</c:v>
                </c:pt>
              </c:strCache>
            </c:strRef>
          </c:tx>
          <c:spPr>
            <a:solidFill>
              <a:schemeClr val="accent2"/>
            </a:solidFill>
            <a:ln>
              <a:solidFill>
                <a:schemeClr val="tx1"/>
              </a:solidFill>
            </a:ln>
            <a:effectLst/>
          </c:spPr>
          <c:invertIfNegative val="0"/>
          <c:cat>
            <c:numRef>
              <c:f>Sheet1!$A$2:$A$6</c:f>
              <c:numCache>
                <c:formatCode>General</c:formatCode>
                <c:ptCount val="5"/>
                <c:pt idx="0">
                  <c:v>2015</c:v>
                </c:pt>
                <c:pt idx="1">
                  <c:v>2020</c:v>
                </c:pt>
                <c:pt idx="2">
                  <c:v>2025</c:v>
                </c:pt>
                <c:pt idx="3">
                  <c:v>2030</c:v>
                </c:pt>
                <c:pt idx="4">
                  <c:v>2035</c:v>
                </c:pt>
              </c:numCache>
            </c:numRef>
          </c:cat>
          <c:val>
            <c:numRef>
              <c:f>Sheet1!$C$2:$C$6</c:f>
              <c:numCache>
                <c:formatCode>General</c:formatCode>
                <c:ptCount val="5"/>
                <c:pt idx="0">
                  <c:v>220</c:v>
                </c:pt>
                <c:pt idx="1">
                  <c:v>240</c:v>
                </c:pt>
                <c:pt idx="2">
                  <c:v>258</c:v>
                </c:pt>
                <c:pt idx="3">
                  <c:v>280</c:v>
                </c:pt>
                <c:pt idx="4">
                  <c:v>320</c:v>
                </c:pt>
              </c:numCache>
            </c:numRef>
          </c:val>
          <c:extLst>
            <c:ext xmlns:c16="http://schemas.microsoft.com/office/drawing/2014/chart" uri="{C3380CC4-5D6E-409C-BE32-E72D297353CC}">
              <c16:uniqueId val="{00000001-493F-483F-9414-E3253903CA51}"/>
            </c:ext>
          </c:extLst>
        </c:ser>
        <c:ser>
          <c:idx val="2"/>
          <c:order val="2"/>
          <c:tx>
            <c:strRef>
              <c:f>Sheet1!$D$1</c:f>
              <c:strCache>
                <c:ptCount val="1"/>
                <c:pt idx="0">
                  <c:v>Age 65-79</c:v>
                </c:pt>
              </c:strCache>
            </c:strRef>
          </c:tx>
          <c:spPr>
            <a:solidFill>
              <a:schemeClr val="accent6">
                <a:lumMod val="75000"/>
              </a:schemeClr>
            </a:solidFill>
            <a:ln>
              <a:solidFill>
                <a:schemeClr val="tx1"/>
              </a:solidFill>
            </a:ln>
            <a:effectLst/>
          </c:spPr>
          <c:invertIfNegative val="0"/>
          <c:cat>
            <c:numRef>
              <c:f>Sheet1!$A$2:$A$6</c:f>
              <c:numCache>
                <c:formatCode>General</c:formatCode>
                <c:ptCount val="5"/>
                <c:pt idx="0">
                  <c:v>2015</c:v>
                </c:pt>
                <c:pt idx="1">
                  <c:v>2020</c:v>
                </c:pt>
                <c:pt idx="2">
                  <c:v>2025</c:v>
                </c:pt>
                <c:pt idx="3">
                  <c:v>2030</c:v>
                </c:pt>
                <c:pt idx="4">
                  <c:v>2035</c:v>
                </c:pt>
              </c:numCache>
            </c:numRef>
          </c:cat>
          <c:val>
            <c:numRef>
              <c:f>Sheet1!$D$2:$D$6</c:f>
              <c:numCache>
                <c:formatCode>General</c:formatCode>
                <c:ptCount val="5"/>
                <c:pt idx="0">
                  <c:v>192</c:v>
                </c:pt>
                <c:pt idx="1">
                  <c:v>268</c:v>
                </c:pt>
                <c:pt idx="2">
                  <c:v>330</c:v>
                </c:pt>
                <c:pt idx="3">
                  <c:v>400</c:v>
                </c:pt>
                <c:pt idx="4">
                  <c:v>445</c:v>
                </c:pt>
              </c:numCache>
            </c:numRef>
          </c:val>
          <c:extLst>
            <c:ext xmlns:c16="http://schemas.microsoft.com/office/drawing/2014/chart" uri="{C3380CC4-5D6E-409C-BE32-E72D297353CC}">
              <c16:uniqueId val="{00000002-493F-483F-9414-E3253903CA51}"/>
            </c:ext>
          </c:extLst>
        </c:ser>
        <c:ser>
          <c:idx val="3"/>
          <c:order val="3"/>
          <c:tx>
            <c:strRef>
              <c:f>Sheet1!$E$1</c:f>
              <c:strCache>
                <c:ptCount val="1"/>
                <c:pt idx="0">
                  <c:v>Age 80+</c:v>
                </c:pt>
              </c:strCache>
            </c:strRef>
          </c:tx>
          <c:spPr>
            <a:solidFill>
              <a:schemeClr val="bg1">
                <a:lumMod val="50000"/>
              </a:schemeClr>
            </a:solidFill>
            <a:ln>
              <a:solidFill>
                <a:schemeClr val="tx1"/>
              </a:solidFill>
            </a:ln>
            <a:effectLst/>
          </c:spPr>
          <c:invertIfNegative val="0"/>
          <c:cat>
            <c:numRef>
              <c:f>Sheet1!$A$2:$A$6</c:f>
              <c:numCache>
                <c:formatCode>General</c:formatCode>
                <c:ptCount val="5"/>
                <c:pt idx="0">
                  <c:v>2015</c:v>
                </c:pt>
                <c:pt idx="1">
                  <c:v>2020</c:v>
                </c:pt>
                <c:pt idx="2">
                  <c:v>2025</c:v>
                </c:pt>
                <c:pt idx="3">
                  <c:v>2030</c:v>
                </c:pt>
                <c:pt idx="4">
                  <c:v>2035</c:v>
                </c:pt>
              </c:numCache>
            </c:numRef>
          </c:cat>
          <c:val>
            <c:numRef>
              <c:f>Sheet1!$E$2:$E$6</c:f>
              <c:numCache>
                <c:formatCode>General</c:formatCode>
                <c:ptCount val="5"/>
                <c:pt idx="0">
                  <c:v>85</c:v>
                </c:pt>
                <c:pt idx="1">
                  <c:v>112</c:v>
                </c:pt>
                <c:pt idx="2">
                  <c:v>147</c:v>
                </c:pt>
                <c:pt idx="3">
                  <c:v>208</c:v>
                </c:pt>
                <c:pt idx="4">
                  <c:v>280</c:v>
                </c:pt>
              </c:numCache>
            </c:numRef>
          </c:val>
          <c:extLst>
            <c:ext xmlns:c16="http://schemas.microsoft.com/office/drawing/2014/chart" uri="{C3380CC4-5D6E-409C-BE32-E72D297353CC}">
              <c16:uniqueId val="{00000003-493F-483F-9414-E3253903CA51}"/>
            </c:ext>
          </c:extLst>
        </c:ser>
        <c:dLbls>
          <c:showLegendKey val="0"/>
          <c:showVal val="0"/>
          <c:showCatName val="0"/>
          <c:showSerName val="0"/>
          <c:showPercent val="0"/>
          <c:showBubbleSize val="0"/>
        </c:dLbls>
        <c:gapWidth val="219"/>
        <c:overlap val="-27"/>
        <c:axId val="263354255"/>
        <c:axId val="376073711"/>
      </c:barChart>
      <c:catAx>
        <c:axId val="26335425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76073711"/>
        <c:crosses val="autoZero"/>
        <c:auto val="1"/>
        <c:lblAlgn val="ctr"/>
        <c:lblOffset val="100"/>
        <c:noMultiLvlLbl val="0"/>
      </c:catAx>
      <c:valAx>
        <c:axId val="376073711"/>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Dollars in Billions</a:t>
                </a:r>
                <a:r>
                  <a:rPr lang="en-US" sz="1600" b="1" baseline="0" dirty="0">
                    <a:solidFill>
                      <a:schemeClr val="tx1"/>
                    </a:solidFill>
                  </a:rPr>
                  <a:t> </a:t>
                </a:r>
                <a:endParaRPr lang="en-US" sz="1600" b="1" dirty="0">
                  <a:solidFill>
                    <a:schemeClr val="tx1"/>
                  </a:solidFill>
                </a:endParaRP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63354255"/>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2605301181413"/>
          <c:y val="0.12300707657778938"/>
          <c:w val="0.79244960651364327"/>
          <c:h val="0.80942365062880794"/>
        </c:manualLayout>
      </c:layout>
      <c:barChart>
        <c:barDir val="col"/>
        <c:grouping val="clustered"/>
        <c:varyColors val="0"/>
        <c:ser>
          <c:idx val="0"/>
          <c:order val="0"/>
          <c:tx>
            <c:strRef>
              <c:f>Sheet1!$B$1</c:f>
              <c:strCache>
                <c:ptCount val="1"/>
                <c:pt idx="0">
                  <c:v>Placebo</c:v>
                </c:pt>
              </c:strCache>
            </c:strRef>
          </c:tx>
          <c:spPr>
            <a:solidFill>
              <a:schemeClr val="bg1">
                <a:lumMod val="65000"/>
              </a:schemeClr>
            </a:solidFill>
            <a:ln>
              <a:solidFill>
                <a:schemeClr val="tx1"/>
              </a:solidFill>
            </a:ln>
            <a:effectLst/>
          </c:spPr>
          <c:invertIfNegative val="0"/>
          <c:dLbls>
            <c:dLbl>
              <c:idx val="1"/>
              <c:layout>
                <c:manualLayout>
                  <c:x val="2.7536239425650418E-3"/>
                  <c:y val="6.9963200458341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AD-48C6-BD33-13A062F4063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ORION-10 (n=1561)</c:v>
                </c:pt>
                <c:pt idx="1">
                  <c:v>ORION-11 (n=1617)</c:v>
                </c:pt>
              </c:strCache>
            </c:strRef>
          </c:cat>
          <c:val>
            <c:numRef>
              <c:f>Sheet1!$B$2:$B$3</c:f>
              <c:numCache>
                <c:formatCode>General</c:formatCode>
                <c:ptCount val="2"/>
                <c:pt idx="0">
                  <c:v>1</c:v>
                </c:pt>
                <c:pt idx="1">
                  <c:v>4</c:v>
                </c:pt>
              </c:numCache>
            </c:numRef>
          </c:val>
          <c:extLst>
            <c:ext xmlns:c16="http://schemas.microsoft.com/office/drawing/2014/chart" uri="{C3380CC4-5D6E-409C-BE32-E72D297353CC}">
              <c16:uniqueId val="{00000000-71AD-48C6-BD33-13A062F40630}"/>
            </c:ext>
          </c:extLst>
        </c:ser>
        <c:ser>
          <c:idx val="1"/>
          <c:order val="1"/>
          <c:tx>
            <c:strRef>
              <c:f>Sheet1!$C$1</c:f>
              <c:strCache>
                <c:ptCount val="1"/>
                <c:pt idx="0">
                  <c:v>Inclisiran</c:v>
                </c:pt>
              </c:strCache>
            </c:strRef>
          </c:tx>
          <c:spPr>
            <a:solidFill>
              <a:srgbClr val="4F81BD"/>
            </a:solidFill>
            <a:ln>
              <a:solidFill>
                <a:schemeClr val="tx1"/>
              </a:solidFill>
            </a:ln>
            <a:effectLst/>
          </c:spPr>
          <c:invertIfNegative val="0"/>
          <c:dLbls>
            <c:dLbl>
              <c:idx val="0"/>
              <c:layout>
                <c:manualLayout>
                  <c:x val="5.5072478851300333E-3"/>
                  <c:y val="0.102887059497561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E4-4BF1-AD30-859DD94BDE11}"/>
                </c:ext>
              </c:extLst>
            </c:dLbl>
            <c:dLbl>
              <c:idx val="1"/>
              <c:layout>
                <c:manualLayout>
                  <c:x val="8.2608718276951255E-3"/>
                  <c:y val="9.8771577117658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E4-4BF1-AD30-859DD94BDE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ORION-10 (n=1561)</c:v>
                </c:pt>
                <c:pt idx="1">
                  <c:v>ORION-11 (n=1617)</c:v>
                </c:pt>
              </c:strCache>
            </c:strRef>
          </c:cat>
          <c:val>
            <c:numRef>
              <c:f>Sheet1!$C$2:$C$3</c:f>
              <c:numCache>
                <c:formatCode>General</c:formatCode>
                <c:ptCount val="2"/>
                <c:pt idx="0">
                  <c:v>-51.3</c:v>
                </c:pt>
                <c:pt idx="1">
                  <c:v>-45.8</c:v>
                </c:pt>
              </c:numCache>
            </c:numRef>
          </c:val>
          <c:extLst>
            <c:ext xmlns:c16="http://schemas.microsoft.com/office/drawing/2014/chart" uri="{C3380CC4-5D6E-409C-BE32-E72D297353CC}">
              <c16:uniqueId val="{00000001-26E4-4BF1-AD30-859DD94BDE11}"/>
            </c:ext>
          </c:extLst>
        </c:ser>
        <c:dLbls>
          <c:showLegendKey val="0"/>
          <c:showVal val="0"/>
          <c:showCatName val="0"/>
          <c:showSerName val="0"/>
          <c:showPercent val="0"/>
          <c:showBubbleSize val="0"/>
        </c:dLbls>
        <c:gapWidth val="50"/>
        <c:axId val="2137079056"/>
        <c:axId val="2137076144"/>
      </c:barChart>
      <c:catAx>
        <c:axId val="2137079056"/>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137076144"/>
        <c:crosses val="autoZero"/>
        <c:auto val="1"/>
        <c:lblAlgn val="ctr"/>
        <c:lblOffset val="100"/>
        <c:noMultiLvlLbl val="0"/>
      </c:catAx>
      <c:valAx>
        <c:axId val="2137076144"/>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sz="1800" b="1" dirty="0">
                    <a:solidFill>
                      <a:schemeClr val="tx1"/>
                    </a:solidFill>
                  </a:rPr>
                  <a:t>LDL-C Lowering (%)</a:t>
                </a:r>
              </a:p>
            </c:rich>
          </c:tx>
          <c:layout>
            <c:manualLayout>
              <c:xMode val="edge"/>
              <c:yMode val="edge"/>
              <c:x val="1.8853102906520033E-2"/>
              <c:y val="0.2654455571818121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7079056"/>
        <c:crosses val="autoZero"/>
        <c:crossBetween val="between"/>
      </c:valAx>
      <c:spPr>
        <a:noFill/>
        <a:ln>
          <a:noFill/>
        </a:ln>
        <a:effectLst/>
      </c:spPr>
    </c:plotArea>
    <c:legend>
      <c:legendPos val="b"/>
      <c:layout>
        <c:manualLayout>
          <c:xMode val="edge"/>
          <c:yMode val="edge"/>
          <c:x val="0.58856998888143031"/>
          <c:y val="0.88660335737628815"/>
          <c:w val="0.35706285027397472"/>
          <c:h val="8.42189721793391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99727159263525"/>
          <c:y val="0.12300707657778938"/>
          <c:w val="0.73538484503779544"/>
          <c:h val="0.73428250033233666"/>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0"/>
            <c:invertIfNegative val="0"/>
            <c:bubble3D val="0"/>
            <c:spPr>
              <a:solidFill>
                <a:schemeClr val="bg1">
                  <a:lumMod val="65000"/>
                </a:schemeClr>
              </a:solidFill>
              <a:ln>
                <a:solidFill>
                  <a:schemeClr val="tx1"/>
                </a:solidFill>
              </a:ln>
              <a:effectLst/>
            </c:spPr>
            <c:extLst>
              <c:ext xmlns:c16="http://schemas.microsoft.com/office/drawing/2014/chart" uri="{C3380CC4-5D6E-409C-BE32-E72D297353CC}">
                <c16:uniqueId val="{00000006-0DDB-4018-8C92-34D682467BC4}"/>
              </c:ext>
            </c:extLst>
          </c:dPt>
          <c:dLbls>
            <c:dLbl>
              <c:idx val="0"/>
              <c:layout>
                <c:manualLayout>
                  <c:x val="7.0214333399216218E-3"/>
                  <c:y val="8.99839466209965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DB-4018-8C92-34D682467BC4}"/>
                </c:ext>
              </c:extLst>
            </c:dLbl>
            <c:dLbl>
              <c:idx val="1"/>
              <c:layout>
                <c:manualLayout>
                  <c:x val="0"/>
                  <c:y val="0.102838796138281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DB-4018-8C92-34D682467B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Placebo (n=240)</c:v>
                </c:pt>
                <c:pt idx="1">
                  <c:v>Incisiran (n=242)</c:v>
                </c:pt>
              </c:strCache>
            </c:strRef>
          </c:cat>
          <c:val>
            <c:numRef>
              <c:f>Sheet1!$B$2:$B$3</c:f>
              <c:numCache>
                <c:formatCode>General</c:formatCode>
                <c:ptCount val="2"/>
                <c:pt idx="0">
                  <c:v>8.1999999999999993</c:v>
                </c:pt>
                <c:pt idx="1">
                  <c:v>-39.700000000000003</c:v>
                </c:pt>
              </c:numCache>
            </c:numRef>
          </c:val>
          <c:extLst>
            <c:ext xmlns:c16="http://schemas.microsoft.com/office/drawing/2014/chart" uri="{C3380CC4-5D6E-409C-BE32-E72D297353CC}">
              <c16:uniqueId val="{00000000-0DDB-4018-8C92-34D682467BC4}"/>
            </c:ext>
          </c:extLst>
        </c:ser>
        <c:dLbls>
          <c:showLegendKey val="0"/>
          <c:showVal val="0"/>
          <c:showCatName val="0"/>
          <c:showSerName val="0"/>
          <c:showPercent val="0"/>
          <c:showBubbleSize val="0"/>
        </c:dLbls>
        <c:gapWidth val="50"/>
        <c:axId val="338592336"/>
        <c:axId val="338592752"/>
      </c:barChart>
      <c:catAx>
        <c:axId val="338592336"/>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38592752"/>
        <c:crosses val="autoZero"/>
        <c:auto val="1"/>
        <c:lblAlgn val="ctr"/>
        <c:lblOffset val="100"/>
        <c:noMultiLvlLbl val="0"/>
      </c:catAx>
      <c:valAx>
        <c:axId val="338592752"/>
        <c:scaling>
          <c:orientation val="minMax"/>
          <c:max val="1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800" b="1" i="0" baseline="0" dirty="0">
                    <a:solidFill>
                      <a:schemeClr val="tx1"/>
                    </a:solidFill>
                    <a:effectLst/>
                  </a:rPr>
                  <a:t>LDL-C Lowering (%)</a:t>
                </a:r>
                <a:endParaRPr lang="en-US" dirty="0">
                  <a:solidFill>
                    <a:schemeClr val="tx1"/>
                  </a:solidFill>
                  <a:effectLst/>
                </a:endParaRPr>
              </a:p>
            </c:rich>
          </c:tx>
          <c:layout>
            <c:manualLayout>
              <c:xMode val="edge"/>
              <c:yMode val="edge"/>
              <c:x val="1.8860508471387965E-2"/>
              <c:y val="0.2369229741465695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3859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Placebo vs Statin monotherapy</a:t>
            </a:r>
          </a:p>
        </c:rich>
      </c:tx>
      <c:layout>
        <c:manualLayout>
          <c:xMode val="edge"/>
          <c:yMode val="edge"/>
          <c:x val="0.18127011350507974"/>
          <c:y val="8.755926145639778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26284715984066"/>
          <c:y val="0.13670314399861039"/>
          <c:w val="0.82459963944318138"/>
          <c:h val="0.63086594166138643"/>
        </c:manualLayout>
      </c:layout>
      <c:barChart>
        <c:barDir val="col"/>
        <c:grouping val="clustered"/>
        <c:varyColors val="0"/>
        <c:ser>
          <c:idx val="0"/>
          <c:order val="0"/>
          <c:tx>
            <c:strRef>
              <c:f>Sheet1!$B$1</c:f>
              <c:strCache>
                <c:ptCount val="1"/>
                <c:pt idx="0">
                  <c:v>Placebo</c:v>
                </c:pt>
              </c:strCache>
            </c:strRef>
          </c:tx>
          <c:spPr>
            <a:solidFill>
              <a:schemeClr val="bg1">
                <a:lumMod val="50000"/>
              </a:schemeClr>
            </a:solidFill>
            <a:ln>
              <a:solidFill>
                <a:schemeClr val="tx1"/>
              </a:solidFill>
            </a:ln>
            <a:effectLst/>
          </c:spPr>
          <c:invertIfNegative val="0"/>
          <c:cat>
            <c:strRef>
              <c:f>Sheet1!$A$2:$A$4</c:f>
              <c:strCache>
                <c:ptCount val="3"/>
                <c:pt idx="0">
                  <c:v>4S: Simvastatin          20-40 mg</c:v>
                </c:pt>
                <c:pt idx="1">
                  <c:v>LIPID: Pravastatin     40 mg</c:v>
                </c:pt>
                <c:pt idx="2">
                  <c:v>MIRACL: Atorvastatin 80 mg</c:v>
                </c:pt>
              </c:strCache>
            </c:strRef>
          </c:cat>
          <c:val>
            <c:numRef>
              <c:f>Sheet1!$B$2:$B$4</c:f>
              <c:numCache>
                <c:formatCode>General</c:formatCode>
                <c:ptCount val="3"/>
                <c:pt idx="0">
                  <c:v>12</c:v>
                </c:pt>
                <c:pt idx="1">
                  <c:v>8.3000000000000007</c:v>
                </c:pt>
                <c:pt idx="2">
                  <c:v>17.399999999999999</c:v>
                </c:pt>
              </c:numCache>
            </c:numRef>
          </c:val>
          <c:extLst>
            <c:ext xmlns:c16="http://schemas.microsoft.com/office/drawing/2014/chart" uri="{C3380CC4-5D6E-409C-BE32-E72D297353CC}">
              <c16:uniqueId val="{00000000-3A94-4F38-814F-8BD5209653D1}"/>
            </c:ext>
          </c:extLst>
        </c:ser>
        <c:ser>
          <c:idx val="1"/>
          <c:order val="1"/>
          <c:tx>
            <c:strRef>
              <c:f>Sheet1!$C$1</c:f>
              <c:strCache>
                <c:ptCount val="1"/>
                <c:pt idx="0">
                  <c:v>Statin</c:v>
                </c:pt>
              </c:strCache>
            </c:strRef>
          </c:tx>
          <c:spPr>
            <a:solidFill>
              <a:srgbClr val="269BD1"/>
            </a:solidFill>
            <a:ln>
              <a:solidFill>
                <a:schemeClr val="tx1"/>
              </a:solidFill>
            </a:ln>
            <a:effectLst/>
          </c:spPr>
          <c:invertIfNegative val="0"/>
          <c:cat>
            <c:strRef>
              <c:f>Sheet1!$A$2:$A$4</c:f>
              <c:strCache>
                <c:ptCount val="3"/>
                <c:pt idx="0">
                  <c:v>4S: Simvastatin          20-40 mg</c:v>
                </c:pt>
                <c:pt idx="1">
                  <c:v>LIPID: Pravastatin     40 mg</c:v>
                </c:pt>
                <c:pt idx="2">
                  <c:v>MIRACL: Atorvastatin 80 mg</c:v>
                </c:pt>
              </c:strCache>
            </c:strRef>
          </c:cat>
          <c:val>
            <c:numRef>
              <c:f>Sheet1!$C$2:$C$4</c:f>
              <c:numCache>
                <c:formatCode>General</c:formatCode>
                <c:ptCount val="3"/>
                <c:pt idx="0">
                  <c:v>8</c:v>
                </c:pt>
                <c:pt idx="1">
                  <c:v>6.4</c:v>
                </c:pt>
                <c:pt idx="2">
                  <c:v>14.8</c:v>
                </c:pt>
              </c:numCache>
            </c:numRef>
          </c:val>
          <c:extLst>
            <c:ext xmlns:c16="http://schemas.microsoft.com/office/drawing/2014/chart" uri="{C3380CC4-5D6E-409C-BE32-E72D297353CC}">
              <c16:uniqueId val="{00000001-3A94-4F38-814F-8BD5209653D1}"/>
            </c:ext>
          </c:extLst>
        </c:ser>
        <c:dLbls>
          <c:showLegendKey val="0"/>
          <c:showVal val="0"/>
          <c:showCatName val="0"/>
          <c:showSerName val="0"/>
          <c:showPercent val="0"/>
          <c:showBubbleSize val="0"/>
        </c:dLbls>
        <c:gapWidth val="219"/>
        <c:overlap val="-27"/>
        <c:axId val="276957327"/>
        <c:axId val="1073757199"/>
      </c:barChart>
      <c:catAx>
        <c:axId val="2769573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073757199"/>
        <c:crosses val="autoZero"/>
        <c:auto val="1"/>
        <c:lblAlgn val="ctr"/>
        <c:lblOffset val="100"/>
        <c:noMultiLvlLbl val="0"/>
      </c:catAx>
      <c:valAx>
        <c:axId val="1073757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200" b="1" dirty="0">
                    <a:solidFill>
                      <a:schemeClr val="tx1"/>
                    </a:solidFill>
                  </a:rPr>
                  <a:t>Primary</a:t>
                </a:r>
                <a:r>
                  <a:rPr lang="en-US" sz="1200" b="1" baseline="0" dirty="0">
                    <a:solidFill>
                      <a:schemeClr val="tx1"/>
                    </a:solidFill>
                  </a:rPr>
                  <a:t> Endpoint Event Rate (%)</a:t>
                </a:r>
                <a:endParaRPr lang="en-US" sz="1200" b="1" dirty="0">
                  <a:solidFill>
                    <a:schemeClr val="tx1"/>
                  </a:solidFill>
                </a:endParaRPr>
              </a:p>
            </c:rich>
          </c:tx>
          <c:layout>
            <c:manualLayout>
              <c:xMode val="edge"/>
              <c:yMode val="edge"/>
              <c:x val="1.8377007746041937E-2"/>
              <c:y val="0.1777005141866708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76957327"/>
        <c:crosses val="autoZero"/>
        <c:crossBetween val="between"/>
        <c:majorUnit val="5"/>
      </c:valAx>
      <c:spPr>
        <a:noFill/>
        <a:ln>
          <a:noFill/>
        </a:ln>
        <a:effectLst/>
      </c:spPr>
    </c:plotArea>
    <c:legend>
      <c:legendPos val="b"/>
      <c:layout>
        <c:manualLayout>
          <c:xMode val="edge"/>
          <c:yMode val="edge"/>
          <c:x val="0.6549198659372929"/>
          <c:y val="0.12549061647144102"/>
          <c:w val="0.29841114475606773"/>
          <c:h val="5.97269161807241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Statin monotherapy vs Statin with Non-statin</a:t>
            </a:r>
          </a:p>
        </c:rich>
      </c:tx>
      <c:layout>
        <c:manualLayout>
          <c:xMode val="edge"/>
          <c:yMode val="edge"/>
          <c:x val="0.19392962159824886"/>
          <c:y val="3.641799629909974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465850241206476"/>
          <c:y val="0.1314411797015079"/>
          <c:w val="0.80465398199789662"/>
          <c:h val="0.65321907882127306"/>
        </c:manualLayout>
      </c:layout>
      <c:barChart>
        <c:barDir val="col"/>
        <c:grouping val="clustered"/>
        <c:varyColors val="0"/>
        <c:ser>
          <c:idx val="0"/>
          <c:order val="0"/>
          <c:tx>
            <c:strRef>
              <c:f>Sheet1!$B$1</c:f>
              <c:strCache>
                <c:ptCount val="1"/>
                <c:pt idx="0">
                  <c:v>Statin + Placebo</c:v>
                </c:pt>
              </c:strCache>
            </c:strRef>
          </c:tx>
          <c:spPr>
            <a:solidFill>
              <a:schemeClr val="bg1">
                <a:lumMod val="50000"/>
              </a:schemeClr>
            </a:solidFill>
            <a:ln>
              <a:solidFill>
                <a:schemeClr val="tx1"/>
              </a:solidFill>
            </a:ln>
            <a:effectLst/>
          </c:spPr>
          <c:invertIfNegative val="0"/>
          <c:cat>
            <c:strRef>
              <c:f>Sheet1!$A$2:$A$4</c:f>
              <c:strCache>
                <c:ptCount val="3"/>
                <c:pt idx="0">
                  <c:v>IMPROVE-IT: Ezetimibe</c:v>
                </c:pt>
                <c:pt idx="1">
                  <c:v>FOURIER: Evolocumab</c:v>
                </c:pt>
                <c:pt idx="2">
                  <c:v>ODYSSEY-Outcomes: Alirocumab</c:v>
                </c:pt>
              </c:strCache>
            </c:strRef>
          </c:cat>
          <c:val>
            <c:numRef>
              <c:f>Sheet1!$B$2:$B$4</c:f>
              <c:numCache>
                <c:formatCode>General</c:formatCode>
                <c:ptCount val="3"/>
                <c:pt idx="0">
                  <c:v>34.700000000000003</c:v>
                </c:pt>
                <c:pt idx="1">
                  <c:v>14.6</c:v>
                </c:pt>
                <c:pt idx="2">
                  <c:v>11.1</c:v>
                </c:pt>
              </c:numCache>
            </c:numRef>
          </c:val>
          <c:extLst>
            <c:ext xmlns:c16="http://schemas.microsoft.com/office/drawing/2014/chart" uri="{C3380CC4-5D6E-409C-BE32-E72D297353CC}">
              <c16:uniqueId val="{00000000-86D5-4D4A-8BD7-E0C6586C012F}"/>
            </c:ext>
          </c:extLst>
        </c:ser>
        <c:ser>
          <c:idx val="1"/>
          <c:order val="1"/>
          <c:tx>
            <c:strRef>
              <c:f>Sheet1!$C$1</c:f>
              <c:strCache>
                <c:ptCount val="1"/>
                <c:pt idx="0">
                  <c:v>Statin + Nonstatin</c:v>
                </c:pt>
              </c:strCache>
            </c:strRef>
          </c:tx>
          <c:spPr>
            <a:solidFill>
              <a:schemeClr val="accent6">
                <a:lumMod val="75000"/>
              </a:schemeClr>
            </a:solidFill>
            <a:ln>
              <a:solidFill>
                <a:schemeClr val="tx1"/>
              </a:solidFill>
            </a:ln>
            <a:effectLst/>
          </c:spPr>
          <c:invertIfNegative val="0"/>
          <c:cat>
            <c:strRef>
              <c:f>Sheet1!$A$2:$A$4</c:f>
              <c:strCache>
                <c:ptCount val="3"/>
                <c:pt idx="0">
                  <c:v>IMPROVE-IT: Ezetimibe</c:v>
                </c:pt>
                <c:pt idx="1">
                  <c:v>FOURIER: Evolocumab</c:v>
                </c:pt>
                <c:pt idx="2">
                  <c:v>ODYSSEY-Outcomes: Alirocumab</c:v>
                </c:pt>
              </c:strCache>
            </c:strRef>
          </c:cat>
          <c:val>
            <c:numRef>
              <c:f>Sheet1!$C$2:$C$4</c:f>
              <c:numCache>
                <c:formatCode>General</c:formatCode>
                <c:ptCount val="3"/>
                <c:pt idx="0">
                  <c:v>32.700000000000003</c:v>
                </c:pt>
                <c:pt idx="1">
                  <c:v>12.6</c:v>
                </c:pt>
                <c:pt idx="2">
                  <c:v>9.5</c:v>
                </c:pt>
              </c:numCache>
            </c:numRef>
          </c:val>
          <c:extLst>
            <c:ext xmlns:c16="http://schemas.microsoft.com/office/drawing/2014/chart" uri="{C3380CC4-5D6E-409C-BE32-E72D297353CC}">
              <c16:uniqueId val="{00000001-86D5-4D4A-8BD7-E0C6586C012F}"/>
            </c:ext>
          </c:extLst>
        </c:ser>
        <c:dLbls>
          <c:showLegendKey val="0"/>
          <c:showVal val="0"/>
          <c:showCatName val="0"/>
          <c:showSerName val="0"/>
          <c:showPercent val="0"/>
          <c:showBubbleSize val="0"/>
        </c:dLbls>
        <c:gapWidth val="219"/>
        <c:overlap val="-27"/>
        <c:axId val="276957327"/>
        <c:axId val="1073757199"/>
      </c:barChart>
      <c:catAx>
        <c:axId val="2769573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073757199"/>
        <c:crosses val="autoZero"/>
        <c:auto val="1"/>
        <c:lblAlgn val="ctr"/>
        <c:lblOffset val="100"/>
        <c:noMultiLvlLbl val="0"/>
      </c:catAx>
      <c:valAx>
        <c:axId val="1073757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200" b="1" dirty="0">
                    <a:solidFill>
                      <a:schemeClr val="tx1"/>
                    </a:solidFill>
                  </a:rPr>
                  <a:t>Primary</a:t>
                </a:r>
                <a:r>
                  <a:rPr lang="en-US" sz="1200" b="1" baseline="0" dirty="0">
                    <a:solidFill>
                      <a:schemeClr val="tx1"/>
                    </a:solidFill>
                  </a:rPr>
                  <a:t> Endpoint Event Rate (%)</a:t>
                </a:r>
                <a:endParaRPr lang="en-US" sz="1200" b="1" dirty="0">
                  <a:solidFill>
                    <a:schemeClr val="tx1"/>
                  </a:solidFill>
                </a:endParaRPr>
              </a:p>
            </c:rich>
          </c:tx>
          <c:layout>
            <c:manualLayout>
              <c:xMode val="edge"/>
              <c:yMode val="edge"/>
              <c:x val="1.2082742214264915E-2"/>
              <c:y val="0.1777003691683947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76957327"/>
        <c:crosses val="autoZero"/>
        <c:crossBetween val="between"/>
      </c:valAx>
      <c:spPr>
        <a:noFill/>
        <a:ln>
          <a:noFill/>
        </a:ln>
        <a:effectLst/>
      </c:spPr>
    </c:plotArea>
    <c:legend>
      <c:legendPos val="b"/>
      <c:layout>
        <c:manualLayout>
          <c:xMode val="edge"/>
          <c:yMode val="edge"/>
          <c:x val="0.38341605449296984"/>
          <c:y val="0.1226862657410729"/>
          <c:w val="0.6163352716900633"/>
          <c:h val="0.1086206324399235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en-US" sz="2000" dirty="0">
                <a:latin typeface="Arial" panose="020B0604020202020204" pitchFamily="34" charset="0"/>
                <a:cs typeface="Arial" panose="020B0604020202020204" pitchFamily="34" charset="0"/>
              </a:rPr>
              <a:t>Categorized</a:t>
            </a:r>
            <a:r>
              <a:rPr lang="en-US" sz="2000" baseline="0" dirty="0">
                <a:latin typeface="Arial" panose="020B0604020202020204" pitchFamily="34" charset="0"/>
                <a:cs typeface="Arial" panose="020B0604020202020204" pitchFamily="34" charset="0"/>
              </a:rPr>
              <a:t> as Very High-Risk?</a:t>
            </a:r>
            <a:endParaRPr lang="en-US" sz="2000" dirty="0">
              <a:latin typeface="Arial" panose="020B0604020202020204" pitchFamily="34" charset="0"/>
              <a:cs typeface="Arial" panose="020B0604020202020204" pitchFamily="34" charset="0"/>
            </a:endParaRPr>
          </a:p>
        </c:rich>
      </c:tx>
      <c:overlay val="0"/>
    </c:title>
    <c:autoTitleDeleted val="0"/>
    <c:plotArea>
      <c:layout>
        <c:manualLayout>
          <c:layoutTarget val="inner"/>
          <c:xMode val="edge"/>
          <c:yMode val="edge"/>
          <c:x val="0.14941273812675937"/>
          <c:y val="0.19057828716218705"/>
          <c:w val="0.5048199576475324"/>
          <c:h val="0.78542312470978026"/>
        </c:manualLayout>
      </c:layout>
      <c:pieChart>
        <c:varyColors val="1"/>
        <c:ser>
          <c:idx val="0"/>
          <c:order val="0"/>
          <c:tx>
            <c:strRef>
              <c:f>Sheet1!$B$1</c:f>
              <c:strCache>
                <c:ptCount val="1"/>
                <c:pt idx="0">
                  <c:v>Categorized as Very High-Risk?</c:v>
                </c:pt>
              </c:strCache>
            </c:strRef>
          </c:tx>
          <c:spPr>
            <a:ln>
              <a:solidFill>
                <a:schemeClr val="tx1"/>
              </a:solidFill>
            </a:ln>
            <a:scene3d>
              <a:camera prst="orthographicFront"/>
              <a:lightRig rig="threePt" dir="t"/>
            </a:scene3d>
            <a:sp3d>
              <a:bevelT/>
            </a:sp3d>
          </c:spPr>
          <c:dPt>
            <c:idx val="0"/>
            <c:bubble3D val="0"/>
            <c:spPr>
              <a:solidFill>
                <a:schemeClr val="accent2">
                  <a:lumMod val="75000"/>
                </a:schemeClr>
              </a:solidFill>
              <a:ln>
                <a:solidFill>
                  <a:schemeClr val="tx1"/>
                </a:solidFill>
              </a:ln>
              <a:scene3d>
                <a:camera prst="orthographicFront"/>
                <a:lightRig rig="threePt" dir="t"/>
              </a:scene3d>
              <a:sp3d/>
            </c:spPr>
            <c:extLst>
              <c:ext xmlns:c16="http://schemas.microsoft.com/office/drawing/2014/chart" uri="{C3380CC4-5D6E-409C-BE32-E72D297353CC}">
                <c16:uniqueId val="{00000001-860C-4690-B740-6A94D9DAD6BD}"/>
              </c:ext>
            </c:extLst>
          </c:dPt>
          <c:dPt>
            <c:idx val="1"/>
            <c:bubble3D val="0"/>
            <c:spPr>
              <a:solidFill>
                <a:schemeClr val="accent4">
                  <a:lumMod val="50000"/>
                </a:schemeClr>
              </a:solidFill>
              <a:ln>
                <a:solidFill>
                  <a:schemeClr val="tx1"/>
                </a:solidFill>
              </a:ln>
              <a:scene3d>
                <a:camera prst="orthographicFront"/>
                <a:lightRig rig="threePt" dir="t"/>
              </a:scene3d>
              <a:sp3d/>
            </c:spPr>
            <c:extLst>
              <c:ext xmlns:c16="http://schemas.microsoft.com/office/drawing/2014/chart" uri="{C3380CC4-5D6E-409C-BE32-E72D297353CC}">
                <c16:uniqueId val="{00000005-860C-4690-B740-6A94D9DAD6BD}"/>
              </c:ext>
            </c:extLst>
          </c:dPt>
          <c:dPt>
            <c:idx val="2"/>
            <c:bubble3D val="0"/>
            <c:spPr>
              <a:solidFill>
                <a:schemeClr val="bg1">
                  <a:lumMod val="85000"/>
                </a:schemeClr>
              </a:solidFill>
              <a:ln>
                <a:solidFill>
                  <a:schemeClr val="tx1"/>
                </a:solidFill>
              </a:ln>
              <a:scene3d>
                <a:camera prst="orthographicFront"/>
                <a:lightRig rig="threePt" dir="t"/>
              </a:scene3d>
              <a:sp3d/>
            </c:spPr>
            <c:extLst>
              <c:ext xmlns:c16="http://schemas.microsoft.com/office/drawing/2014/chart" uri="{C3380CC4-5D6E-409C-BE32-E72D297353CC}">
                <c16:uniqueId val="{00000003-860C-4690-B740-6A94D9DAD6BD}"/>
              </c:ext>
            </c:extLst>
          </c:dPt>
          <c:dLbls>
            <c:dLbl>
              <c:idx val="0"/>
              <c:layout>
                <c:manualLayout>
                  <c:x val="-0.11329278710444213"/>
                  <c:y val="-8.9470923529627516E-2"/>
                </c:manualLayout>
              </c:layout>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0C-4690-B740-6A94D9DAD6BD}"/>
                </c:ext>
              </c:extLst>
            </c:dLbl>
            <c:dLbl>
              <c:idx val="1"/>
              <c:layout>
                <c:manualLayout>
                  <c:x val="0.13404119001634227"/>
                  <c:y val="0.10669488608167722"/>
                </c:manualLayout>
              </c:layout>
              <c:spPr>
                <a:noFill/>
                <a:ln>
                  <a:noFill/>
                </a:ln>
                <a:effectLst/>
              </c:spPr>
              <c:txPr>
                <a:bodyPr wrap="square" lIns="38100" tIns="19050" rIns="38100" bIns="19050" anchor="ctr">
                  <a:spAutoFit/>
                </a:bodyPr>
                <a:lstStyle/>
                <a:p>
                  <a:pPr>
                    <a:defRPr sz="1400" b="1">
                      <a:solidFill>
                        <a:schemeClr val="bg1"/>
                      </a:solidFill>
                      <a:latin typeface="Arial" panose="020B0604020202020204" pitchFamily="34" charset="0"/>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0C-4690-B740-6A94D9DAD6BD}"/>
                </c:ext>
              </c:extLst>
            </c:dLbl>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Yes: multiple major ASCVD events</c:v>
                </c:pt>
                <c:pt idx="1">
                  <c:v>Yes: 1 major ASCVD event and multiple high-risk conditions</c:v>
                </c:pt>
                <c:pt idx="2">
                  <c:v>No</c:v>
                </c:pt>
              </c:strCache>
            </c:strRef>
          </c:cat>
          <c:val>
            <c:numRef>
              <c:f>Sheet1!$B$2:$B$4</c:f>
              <c:numCache>
                <c:formatCode>0.0%</c:formatCode>
                <c:ptCount val="3"/>
                <c:pt idx="0">
                  <c:v>0.24399999999999999</c:v>
                </c:pt>
                <c:pt idx="1">
                  <c:v>0.69599999999999995</c:v>
                </c:pt>
                <c:pt idx="2">
                  <c:v>0.06</c:v>
                </c:pt>
              </c:numCache>
            </c:numRef>
          </c:val>
          <c:extLst>
            <c:ext xmlns:c16="http://schemas.microsoft.com/office/drawing/2014/chart" uri="{C3380CC4-5D6E-409C-BE32-E72D297353CC}">
              <c16:uniqueId val="{00000004-860C-4690-B740-6A94D9DAD6BD}"/>
            </c:ext>
          </c:extLst>
        </c:ser>
        <c:dLbls>
          <c:showLegendKey val="0"/>
          <c:showVal val="0"/>
          <c:showCatName val="0"/>
          <c:showSerName val="0"/>
          <c:showPercent val="0"/>
          <c:showBubbleSize val="0"/>
          <c:showLeaderLines val="1"/>
        </c:dLbls>
        <c:firstSliceAng val="89"/>
      </c:pieChart>
      <c:spPr>
        <a:solidFill>
          <a:schemeClr val="bg1">
            <a:lumMod val="95000"/>
          </a:schemeClr>
        </a:solidFill>
      </c:spPr>
    </c:plotArea>
    <c:legend>
      <c:legendPos val="l"/>
      <c:layout>
        <c:manualLayout>
          <c:xMode val="edge"/>
          <c:yMode val="edge"/>
          <c:x val="0.68618015306337488"/>
          <c:y val="0.1754966292823992"/>
          <c:w val="0.31110087578579032"/>
          <c:h val="0.73967898979266733"/>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spPr>
    <a:solidFill>
      <a:schemeClr val="bg1">
        <a:lumMod val="95000"/>
      </a:schemeClr>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baseline="0" dirty="0">
                <a:solidFill>
                  <a:schemeClr val="tx1"/>
                </a:solidFill>
              </a:rPr>
              <a:t>High-Intensity Statin (Rosuvastatin 20 mg)</a:t>
            </a:r>
            <a:endParaRPr lang="en-US" b="1" dirty="0">
              <a:solidFill>
                <a:schemeClr val="tx1"/>
              </a:solidFill>
            </a:endParaRPr>
          </a:p>
        </c:rich>
      </c:tx>
      <c:layout>
        <c:manualLayout>
          <c:xMode val="edge"/>
          <c:yMode val="edge"/>
          <c:x val="0.16227154264041968"/>
          <c:y val="1.64609053497942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Patients (%)</c:v>
                </c:pt>
              </c:strCache>
            </c:strRef>
          </c:tx>
          <c:spPr>
            <a:solidFill>
              <a:schemeClr val="accent1"/>
            </a:solidFill>
            <a:ln>
              <a:solidFill>
                <a:schemeClr val="tx1"/>
              </a:solidFill>
            </a:ln>
            <a:effectLst/>
          </c:spPr>
          <c:invertIfNegative val="0"/>
          <c:dPt>
            <c:idx val="1"/>
            <c:invertIfNegative val="0"/>
            <c:bubble3D val="0"/>
            <c:spPr>
              <a:solidFill>
                <a:srgbClr val="FFC000"/>
              </a:solidFill>
              <a:ln>
                <a:solidFill>
                  <a:schemeClr val="tx1"/>
                </a:solidFill>
              </a:ln>
              <a:effectLst/>
            </c:spPr>
            <c:extLst>
              <c:ext xmlns:c16="http://schemas.microsoft.com/office/drawing/2014/chart" uri="{C3380CC4-5D6E-409C-BE32-E72D297353CC}">
                <c16:uniqueId val="{00000001-9398-488C-98BA-26D0061E82DC}"/>
              </c:ext>
            </c:extLst>
          </c:dPt>
          <c:dPt>
            <c:idx val="2"/>
            <c:invertIfNegative val="0"/>
            <c:bubble3D val="0"/>
            <c:spPr>
              <a:solidFill>
                <a:srgbClr val="C00000"/>
              </a:solidFill>
              <a:ln>
                <a:solidFill>
                  <a:schemeClr val="tx1"/>
                </a:solidFill>
              </a:ln>
              <a:effectLst/>
            </c:spPr>
            <c:extLst>
              <c:ext xmlns:c16="http://schemas.microsoft.com/office/drawing/2014/chart" uri="{C3380CC4-5D6E-409C-BE32-E72D297353CC}">
                <c16:uniqueId val="{00000003-9398-488C-98BA-26D0061E82DC}"/>
              </c:ext>
            </c:extLst>
          </c:dPt>
          <c:cat>
            <c:strRef>
              <c:f>Sheet1!$A$2:$A$4</c:f>
              <c:strCache>
                <c:ptCount val="3"/>
                <c:pt idx="0">
                  <c:v>at least 50%</c:v>
                </c:pt>
                <c:pt idx="1">
                  <c:v>&gt;0 to &lt;50%</c:v>
                </c:pt>
                <c:pt idx="2">
                  <c:v>No change or increased</c:v>
                </c:pt>
              </c:strCache>
            </c:strRef>
          </c:cat>
          <c:val>
            <c:numRef>
              <c:f>Sheet1!$B$2:$B$4</c:f>
              <c:numCache>
                <c:formatCode>General</c:formatCode>
                <c:ptCount val="3"/>
                <c:pt idx="0">
                  <c:v>46.3</c:v>
                </c:pt>
                <c:pt idx="1">
                  <c:v>42.8</c:v>
                </c:pt>
                <c:pt idx="2">
                  <c:v>10.8</c:v>
                </c:pt>
              </c:numCache>
            </c:numRef>
          </c:val>
          <c:extLst>
            <c:ext xmlns:c16="http://schemas.microsoft.com/office/drawing/2014/chart" uri="{C3380CC4-5D6E-409C-BE32-E72D297353CC}">
              <c16:uniqueId val="{00000004-9398-488C-98BA-26D0061E82DC}"/>
            </c:ext>
          </c:extLst>
        </c:ser>
        <c:ser>
          <c:idx val="1"/>
          <c:order val="1"/>
          <c:tx>
            <c:strRef>
              <c:f>Sheet1!$C$1</c:f>
              <c:strCache>
                <c:ptCount val="1"/>
                <c:pt idx="0">
                  <c:v>Column1</c:v>
                </c:pt>
              </c:strCache>
            </c:strRef>
          </c:tx>
          <c:spPr>
            <a:solidFill>
              <a:schemeClr val="accent2"/>
            </a:solidFill>
            <a:ln>
              <a:noFill/>
            </a:ln>
            <a:effectLst/>
          </c:spPr>
          <c:invertIfNegative val="0"/>
          <c:cat>
            <c:strRef>
              <c:f>Sheet1!$A$2:$A$4</c:f>
              <c:strCache>
                <c:ptCount val="3"/>
                <c:pt idx="0">
                  <c:v>at least 50%</c:v>
                </c:pt>
                <c:pt idx="1">
                  <c:v>&gt;0 to &lt;50%</c:v>
                </c:pt>
                <c:pt idx="2">
                  <c:v>No change or increased</c:v>
                </c:pt>
              </c:strCache>
            </c:strRef>
          </c:cat>
          <c:val>
            <c:numRef>
              <c:f>Sheet1!$C$2:$C$4</c:f>
            </c:numRef>
          </c:val>
          <c:extLst>
            <c:ext xmlns:c16="http://schemas.microsoft.com/office/drawing/2014/chart" uri="{C3380CC4-5D6E-409C-BE32-E72D297353CC}">
              <c16:uniqueId val="{00000005-9398-488C-98BA-26D0061E82DC}"/>
            </c:ext>
          </c:extLst>
        </c:ser>
        <c:ser>
          <c:idx val="2"/>
          <c:order val="2"/>
          <c:tx>
            <c:strRef>
              <c:f>Sheet1!$D$1</c:f>
              <c:strCache>
                <c:ptCount val="1"/>
                <c:pt idx="0">
                  <c:v>Column2</c:v>
                </c:pt>
              </c:strCache>
            </c:strRef>
          </c:tx>
          <c:spPr>
            <a:solidFill>
              <a:schemeClr val="accent3"/>
            </a:solidFill>
            <a:ln>
              <a:noFill/>
            </a:ln>
            <a:effectLst/>
          </c:spPr>
          <c:invertIfNegative val="0"/>
          <c:cat>
            <c:strRef>
              <c:f>Sheet1!$A$2:$A$4</c:f>
              <c:strCache>
                <c:ptCount val="3"/>
                <c:pt idx="0">
                  <c:v>at least 50%</c:v>
                </c:pt>
                <c:pt idx="1">
                  <c:v>&gt;0 to &lt;50%</c:v>
                </c:pt>
                <c:pt idx="2">
                  <c:v>No change or increased</c:v>
                </c:pt>
              </c:strCache>
            </c:strRef>
          </c:cat>
          <c:val>
            <c:numRef>
              <c:f>Sheet1!$D$2:$D$4</c:f>
            </c:numRef>
          </c:val>
          <c:extLst>
            <c:ext xmlns:c16="http://schemas.microsoft.com/office/drawing/2014/chart" uri="{C3380CC4-5D6E-409C-BE32-E72D297353CC}">
              <c16:uniqueId val="{00000006-9398-488C-98BA-26D0061E82DC}"/>
            </c:ext>
          </c:extLst>
        </c:ser>
        <c:dLbls>
          <c:showLegendKey val="0"/>
          <c:showVal val="0"/>
          <c:showCatName val="0"/>
          <c:showSerName val="0"/>
          <c:showPercent val="0"/>
          <c:showBubbleSize val="0"/>
        </c:dLbls>
        <c:gapWidth val="50"/>
        <c:axId val="1068623728"/>
        <c:axId val="1068622088"/>
      </c:barChart>
      <c:catAx>
        <c:axId val="10686237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68622088"/>
        <c:crosses val="autoZero"/>
        <c:auto val="1"/>
        <c:lblAlgn val="ctr"/>
        <c:lblOffset val="100"/>
        <c:noMultiLvlLbl val="0"/>
      </c:catAx>
      <c:valAx>
        <c:axId val="1068622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68623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Cardiovascular Event Rate</a:t>
            </a:r>
            <a:r>
              <a:rPr lang="en-US" b="1" baseline="0" dirty="0">
                <a:solidFill>
                  <a:schemeClr val="tx1"/>
                </a:solidFill>
              </a:rPr>
              <a:t> Based on LDL-C Reduction</a:t>
            </a:r>
            <a:endParaRPr lang="en-US" b="1" dirty="0">
              <a:solidFill>
                <a:schemeClr val="tx1"/>
              </a:solidFill>
            </a:endParaRPr>
          </a:p>
        </c:rich>
      </c:tx>
      <c:layout>
        <c:manualLayout>
          <c:xMode val="edge"/>
          <c:yMode val="edge"/>
          <c:x val="0.23515295676933179"/>
          <c:y val="2.57201729432529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Event rate (per 1000 person years)</c:v>
                </c:pt>
              </c:strCache>
            </c:strRef>
          </c:tx>
          <c:spPr>
            <a:solidFill>
              <a:schemeClr val="accent1"/>
            </a:solidFill>
            <a:ln>
              <a:solidFill>
                <a:schemeClr val="tx1"/>
              </a:solidFill>
            </a:ln>
            <a:effectLst/>
          </c:spPr>
          <c:invertIfNegative val="0"/>
          <c:dPt>
            <c:idx val="1"/>
            <c:invertIfNegative val="0"/>
            <c:bubble3D val="0"/>
            <c:spPr>
              <a:solidFill>
                <a:srgbClr val="FFC000"/>
              </a:solidFill>
              <a:ln>
                <a:solidFill>
                  <a:schemeClr val="tx1"/>
                </a:solidFill>
              </a:ln>
              <a:effectLst/>
            </c:spPr>
            <c:extLst>
              <c:ext xmlns:c16="http://schemas.microsoft.com/office/drawing/2014/chart" uri="{C3380CC4-5D6E-409C-BE32-E72D297353CC}">
                <c16:uniqueId val="{00000001-C9E1-4A4E-AFA4-C070A4CD8D5C}"/>
              </c:ext>
            </c:extLst>
          </c:dPt>
          <c:dPt>
            <c:idx val="2"/>
            <c:invertIfNegative val="0"/>
            <c:bubble3D val="0"/>
            <c:spPr>
              <a:solidFill>
                <a:srgbClr val="C00000"/>
              </a:solidFill>
              <a:ln>
                <a:solidFill>
                  <a:schemeClr val="tx1"/>
                </a:solidFill>
              </a:ln>
              <a:effectLst/>
            </c:spPr>
            <c:extLst>
              <c:ext xmlns:c16="http://schemas.microsoft.com/office/drawing/2014/chart" uri="{C3380CC4-5D6E-409C-BE32-E72D297353CC}">
                <c16:uniqueId val="{00000003-C9E1-4A4E-AFA4-C070A4CD8D5C}"/>
              </c:ext>
            </c:extLst>
          </c:dPt>
          <c:cat>
            <c:strRef>
              <c:f>Sheet1!$A$2:$A$4</c:f>
              <c:strCache>
                <c:ptCount val="3"/>
                <c:pt idx="0">
                  <c:v>at least 50%</c:v>
                </c:pt>
                <c:pt idx="1">
                  <c:v>&gt;0 to &lt;50%</c:v>
                </c:pt>
                <c:pt idx="2">
                  <c:v>No change or increased</c:v>
                </c:pt>
              </c:strCache>
            </c:strRef>
          </c:cat>
          <c:val>
            <c:numRef>
              <c:f>Sheet1!$B$2:$B$4</c:f>
              <c:numCache>
                <c:formatCode>General</c:formatCode>
                <c:ptCount val="3"/>
                <c:pt idx="0">
                  <c:v>4.8</c:v>
                </c:pt>
                <c:pt idx="1">
                  <c:v>6.7</c:v>
                </c:pt>
                <c:pt idx="2">
                  <c:v>9.1999999999999993</c:v>
                </c:pt>
              </c:numCache>
            </c:numRef>
          </c:val>
          <c:extLst>
            <c:ext xmlns:c16="http://schemas.microsoft.com/office/drawing/2014/chart" uri="{C3380CC4-5D6E-409C-BE32-E72D297353CC}">
              <c16:uniqueId val="{00000004-C9E1-4A4E-AFA4-C070A4CD8D5C}"/>
            </c:ext>
          </c:extLst>
        </c:ser>
        <c:dLbls>
          <c:showLegendKey val="0"/>
          <c:showVal val="0"/>
          <c:showCatName val="0"/>
          <c:showSerName val="0"/>
          <c:showPercent val="0"/>
          <c:showBubbleSize val="0"/>
        </c:dLbls>
        <c:gapWidth val="50"/>
        <c:axId val="1068635536"/>
        <c:axId val="1068640784"/>
      </c:barChart>
      <c:catAx>
        <c:axId val="10686355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68640784"/>
        <c:crosses val="autoZero"/>
        <c:auto val="1"/>
        <c:lblAlgn val="ctr"/>
        <c:lblOffset val="100"/>
        <c:noMultiLvlLbl val="0"/>
      </c:catAx>
      <c:valAx>
        <c:axId val="1068640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68635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LDL-C reduction with Alirocumab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High-Intensity</c:v>
                </c:pt>
              </c:strCache>
            </c:strRef>
          </c:tx>
          <c:spPr>
            <a:solidFill>
              <a:srgbClr val="2F528F"/>
            </a:solidFill>
            <a:ln>
              <a:solidFill>
                <a:schemeClr val="tx1"/>
              </a:solidFill>
            </a:ln>
            <a:effectLst/>
          </c:spPr>
          <c:invertIfNegative val="0"/>
          <c:cat>
            <c:numRef>
              <c:f>Sheet1!$A$2</c:f>
              <c:numCache>
                <c:formatCode>General</c:formatCode>
                <c:ptCount val="1"/>
              </c:numCache>
            </c:numRef>
          </c:cat>
          <c:val>
            <c:numRef>
              <c:f>Sheet1!$B$2</c:f>
              <c:numCache>
                <c:formatCode>0</c:formatCode>
                <c:ptCount val="1"/>
                <c:pt idx="0">
                  <c:v>57.2</c:v>
                </c:pt>
              </c:numCache>
            </c:numRef>
          </c:val>
          <c:extLst>
            <c:ext xmlns:c16="http://schemas.microsoft.com/office/drawing/2014/chart" uri="{C3380CC4-5D6E-409C-BE32-E72D297353CC}">
              <c16:uniqueId val="{00000000-91EB-4960-A325-9529299A9F48}"/>
            </c:ext>
          </c:extLst>
        </c:ser>
        <c:ser>
          <c:idx val="1"/>
          <c:order val="1"/>
          <c:tx>
            <c:strRef>
              <c:f>Sheet1!$C$1</c:f>
              <c:strCache>
                <c:ptCount val="1"/>
                <c:pt idx="0">
                  <c:v>Moderate/Low-Intensity</c:v>
                </c:pt>
              </c:strCache>
            </c:strRef>
          </c:tx>
          <c:spPr>
            <a:solidFill>
              <a:schemeClr val="accent2"/>
            </a:solidFill>
            <a:ln>
              <a:solidFill>
                <a:schemeClr val="tx1"/>
              </a:solidFill>
            </a:ln>
            <a:effectLst/>
          </c:spPr>
          <c:invertIfNegative val="0"/>
          <c:cat>
            <c:numRef>
              <c:f>Sheet1!$A$2</c:f>
              <c:numCache>
                <c:formatCode>General</c:formatCode>
                <c:ptCount val="1"/>
              </c:numCache>
            </c:numRef>
          </c:cat>
          <c:val>
            <c:numRef>
              <c:f>Sheet1!$C$2</c:f>
              <c:numCache>
                <c:formatCode>0</c:formatCode>
                <c:ptCount val="1"/>
                <c:pt idx="0">
                  <c:v>59.4</c:v>
                </c:pt>
              </c:numCache>
            </c:numRef>
          </c:val>
          <c:extLst>
            <c:ext xmlns:c16="http://schemas.microsoft.com/office/drawing/2014/chart" uri="{C3380CC4-5D6E-409C-BE32-E72D297353CC}">
              <c16:uniqueId val="{00000001-91EB-4960-A325-9529299A9F48}"/>
            </c:ext>
          </c:extLst>
        </c:ser>
        <c:ser>
          <c:idx val="2"/>
          <c:order val="2"/>
          <c:tx>
            <c:strRef>
              <c:f>Sheet1!$D$1</c:f>
              <c:strCache>
                <c:ptCount val="1"/>
                <c:pt idx="0">
                  <c:v>No Statin</c:v>
                </c:pt>
              </c:strCache>
            </c:strRef>
          </c:tx>
          <c:spPr>
            <a:solidFill>
              <a:schemeClr val="bg1">
                <a:lumMod val="85000"/>
              </a:schemeClr>
            </a:solidFill>
            <a:ln>
              <a:solidFill>
                <a:schemeClr val="tx1"/>
              </a:solidFill>
            </a:ln>
            <a:effectLst/>
          </c:spPr>
          <c:invertIfNegative val="0"/>
          <c:cat>
            <c:numRef>
              <c:f>Sheet1!$A$2</c:f>
              <c:numCache>
                <c:formatCode>General</c:formatCode>
                <c:ptCount val="1"/>
              </c:numCache>
            </c:numRef>
          </c:cat>
          <c:val>
            <c:numRef>
              <c:f>Sheet1!$D$2</c:f>
              <c:numCache>
                <c:formatCode>0</c:formatCode>
                <c:ptCount val="1"/>
                <c:pt idx="0">
                  <c:v>58.7</c:v>
                </c:pt>
              </c:numCache>
            </c:numRef>
          </c:val>
          <c:extLst>
            <c:ext xmlns:c16="http://schemas.microsoft.com/office/drawing/2014/chart" uri="{C3380CC4-5D6E-409C-BE32-E72D297353CC}">
              <c16:uniqueId val="{00000002-91EB-4960-A325-9529299A9F48}"/>
            </c:ext>
          </c:extLst>
        </c:ser>
        <c:dLbls>
          <c:showLegendKey val="0"/>
          <c:showVal val="0"/>
          <c:showCatName val="0"/>
          <c:showSerName val="0"/>
          <c:showPercent val="0"/>
          <c:showBubbleSize val="0"/>
        </c:dLbls>
        <c:gapWidth val="67"/>
        <c:overlap val="-35"/>
        <c:axId val="1942967999"/>
        <c:axId val="467071775"/>
      </c:barChart>
      <c:catAx>
        <c:axId val="19429679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7071775"/>
        <c:crosses val="autoZero"/>
        <c:auto val="1"/>
        <c:lblAlgn val="ctr"/>
        <c:lblOffset val="100"/>
        <c:noMultiLvlLbl val="0"/>
      </c:catAx>
      <c:valAx>
        <c:axId val="467071775"/>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42967999"/>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On ezetimibe,</a:t>
            </a:r>
            <a:r>
              <a:rPr lang="en-US" baseline="0" dirty="0">
                <a:solidFill>
                  <a:schemeClr val="tx1"/>
                </a:solidFill>
              </a:rPr>
              <a:t> statin intolerant</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solidFill>
                <a:schemeClr val="tx1"/>
              </a:solidFill>
            </a:ln>
            <a:effectLst/>
          </c:spPr>
          <c:invertIfNegative val="0"/>
          <c:dPt>
            <c:idx val="0"/>
            <c:invertIfNegative val="0"/>
            <c:bubble3D val="0"/>
            <c:spPr>
              <a:solidFill>
                <a:schemeClr val="bg1">
                  <a:lumMod val="65000"/>
                </a:schemeClr>
              </a:solidFill>
              <a:ln>
                <a:solidFill>
                  <a:schemeClr val="tx1"/>
                </a:solidFill>
              </a:ln>
              <a:effectLst/>
            </c:spPr>
            <c:extLst>
              <c:ext xmlns:c16="http://schemas.microsoft.com/office/drawing/2014/chart" uri="{C3380CC4-5D6E-409C-BE32-E72D297353CC}">
                <c16:uniqueId val="{00000004-71AD-48C6-BD33-13A062F4063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Placebo (n=82)</c:v>
                </c:pt>
                <c:pt idx="1">
                  <c:v>Bempedoic Acid (n=175)</c:v>
                </c:pt>
              </c:strCache>
            </c:strRef>
          </c:cat>
          <c:val>
            <c:numRef>
              <c:f>Sheet1!$B$2:$B$3</c:f>
              <c:numCache>
                <c:formatCode>General</c:formatCode>
                <c:ptCount val="2"/>
                <c:pt idx="0">
                  <c:v>5</c:v>
                </c:pt>
                <c:pt idx="1">
                  <c:v>-23.5</c:v>
                </c:pt>
              </c:numCache>
            </c:numRef>
          </c:val>
          <c:extLst>
            <c:ext xmlns:c16="http://schemas.microsoft.com/office/drawing/2014/chart" uri="{C3380CC4-5D6E-409C-BE32-E72D297353CC}">
              <c16:uniqueId val="{00000000-71AD-48C6-BD33-13A062F40630}"/>
            </c:ext>
          </c:extLst>
        </c:ser>
        <c:dLbls>
          <c:showLegendKey val="0"/>
          <c:showVal val="0"/>
          <c:showCatName val="0"/>
          <c:showSerName val="0"/>
          <c:showPercent val="0"/>
          <c:showBubbleSize val="0"/>
        </c:dLbls>
        <c:gapWidth val="50"/>
        <c:axId val="2137079056"/>
        <c:axId val="2137076144"/>
      </c:barChart>
      <c:catAx>
        <c:axId val="2137079056"/>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137076144"/>
        <c:crosses val="autoZero"/>
        <c:auto val="1"/>
        <c:lblAlgn val="ctr"/>
        <c:lblOffset val="100"/>
        <c:noMultiLvlLbl val="0"/>
      </c:catAx>
      <c:valAx>
        <c:axId val="2137076144"/>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sz="1800" b="1" dirty="0">
                    <a:solidFill>
                      <a:schemeClr val="tx1"/>
                    </a:solidFill>
                  </a:rPr>
                  <a:t>LDL-C Lowering (%)</a:t>
                </a:r>
              </a:p>
            </c:rich>
          </c:tx>
          <c:layout>
            <c:manualLayout>
              <c:xMode val="edge"/>
              <c:yMode val="edge"/>
              <c:x val="1.8853102906520033E-2"/>
              <c:y val="0.26544555718181212"/>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3707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0" i="0" baseline="0" dirty="0">
                <a:solidFill>
                  <a:schemeClr val="tx1"/>
                </a:solidFill>
                <a:effectLst/>
              </a:rPr>
              <a:t>On maximally tolerated statin</a:t>
            </a:r>
            <a:endParaRPr lang="en-US"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Pt>
            <c:idx val="0"/>
            <c:invertIfNegative val="0"/>
            <c:bubble3D val="0"/>
            <c:spPr>
              <a:solidFill>
                <a:schemeClr val="bg1">
                  <a:lumMod val="65000"/>
                </a:schemeClr>
              </a:solidFill>
              <a:ln>
                <a:solidFill>
                  <a:schemeClr val="tx1"/>
                </a:solidFill>
              </a:ln>
              <a:effectLst/>
            </c:spPr>
            <c:extLst>
              <c:ext xmlns:c16="http://schemas.microsoft.com/office/drawing/2014/chart" uri="{C3380CC4-5D6E-409C-BE32-E72D297353CC}">
                <c16:uniqueId val="{00000006-0DDB-4018-8C92-34D682467BC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Placebo (n=725)</c:v>
                </c:pt>
                <c:pt idx="1">
                  <c:v>Bempedoic Acid (n=1424)</c:v>
                </c:pt>
              </c:strCache>
            </c:strRef>
          </c:cat>
          <c:val>
            <c:numRef>
              <c:f>Sheet1!$B$2:$B$3</c:f>
              <c:numCache>
                <c:formatCode>General</c:formatCode>
                <c:ptCount val="2"/>
                <c:pt idx="0">
                  <c:v>4.3</c:v>
                </c:pt>
                <c:pt idx="1">
                  <c:v>-16.5</c:v>
                </c:pt>
              </c:numCache>
            </c:numRef>
          </c:val>
          <c:extLst>
            <c:ext xmlns:c16="http://schemas.microsoft.com/office/drawing/2014/chart" uri="{C3380CC4-5D6E-409C-BE32-E72D297353CC}">
              <c16:uniqueId val="{00000000-0DDB-4018-8C92-34D682467BC4}"/>
            </c:ext>
          </c:extLst>
        </c:ser>
        <c:dLbls>
          <c:showLegendKey val="0"/>
          <c:showVal val="0"/>
          <c:showCatName val="0"/>
          <c:showSerName val="0"/>
          <c:showPercent val="0"/>
          <c:showBubbleSize val="0"/>
        </c:dLbls>
        <c:gapWidth val="50"/>
        <c:axId val="338592336"/>
        <c:axId val="338592752"/>
      </c:barChart>
      <c:catAx>
        <c:axId val="338592336"/>
        <c:scaling>
          <c:orientation val="minMax"/>
        </c:scaling>
        <c:delete val="0"/>
        <c:axPos val="b"/>
        <c:numFmt formatCode="General" sourceLinked="1"/>
        <c:majorTickMark val="none"/>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38592752"/>
        <c:crosses val="autoZero"/>
        <c:auto val="1"/>
        <c:lblAlgn val="ctr"/>
        <c:lblOffset val="100"/>
        <c:noMultiLvlLbl val="0"/>
      </c:catAx>
      <c:valAx>
        <c:axId val="338592752"/>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800" b="1" i="0" baseline="0" dirty="0">
                    <a:solidFill>
                      <a:schemeClr val="tx1"/>
                    </a:solidFill>
                    <a:effectLst/>
                  </a:rPr>
                  <a:t>LDL-C Lowering (%)</a:t>
                </a:r>
                <a:endParaRPr lang="en-US" dirty="0">
                  <a:solidFill>
                    <a:schemeClr val="tx1"/>
                  </a:solidFill>
                  <a:effectLst/>
                </a:endParaRPr>
              </a:p>
            </c:rich>
          </c:tx>
          <c:layout>
            <c:manualLayout>
              <c:xMode val="edge"/>
              <c:yMode val="edge"/>
              <c:x val="1.8860508471387965E-2"/>
              <c:y val="0.2369229741465695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38592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A6534-896C-4E6A-BF16-86DC3D377A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B9E591-98E0-4811-A235-77570E4137BE}">
      <dgm:prSet/>
      <dgm:spPr/>
      <dgm:t>
        <a:bodyPr/>
        <a:lstStyle/>
        <a:p>
          <a:r>
            <a:rPr lang="en-US" dirty="0"/>
            <a:t>A 70-year-old with a history of a recent MI is not on lipid lowering medication. Which of the following agents is recommended according to the 2018 AHA/ACC cholesterol guidelines?</a:t>
          </a:r>
        </a:p>
      </dgm:t>
    </dgm:pt>
    <dgm:pt modelId="{9F6C2606-369E-4879-A82A-8BA3A62CB58F}" type="parTrans" cxnId="{92E8AA10-20F4-4138-A18D-3323C9521A70}">
      <dgm:prSet/>
      <dgm:spPr/>
      <dgm:t>
        <a:bodyPr/>
        <a:lstStyle/>
        <a:p>
          <a:endParaRPr lang="en-US"/>
        </a:p>
      </dgm:t>
    </dgm:pt>
    <dgm:pt modelId="{187C84D2-3167-4AE2-BFE9-9B634EF50167}" type="sibTrans" cxnId="{92E8AA10-20F4-4138-A18D-3323C9521A70}">
      <dgm:prSet/>
      <dgm:spPr/>
      <dgm:t>
        <a:bodyPr/>
        <a:lstStyle/>
        <a:p>
          <a:endParaRPr lang="en-US"/>
        </a:p>
      </dgm:t>
    </dgm:pt>
    <dgm:pt modelId="{63165E90-59CA-45E5-8206-70E999D8D5DB}">
      <dgm:prSet/>
      <dgm:spPr/>
      <dgm:t>
        <a:bodyPr/>
        <a:lstStyle/>
        <a:p>
          <a:pPr marL="690563" indent="-690563">
            <a:buFont typeface="+mj-lt"/>
            <a:buAutoNum type="alphaLcParenR"/>
          </a:pPr>
          <a:r>
            <a:rPr lang="en-US" dirty="0"/>
            <a:t>Atorvastatin 10 mg daily</a:t>
          </a:r>
        </a:p>
      </dgm:t>
    </dgm:pt>
    <dgm:pt modelId="{F6B0CE0D-6E7B-4BF8-96EF-D72E39AEAB76}" type="parTrans" cxnId="{FF0F9355-452D-4D08-8126-406FAEF47D2F}">
      <dgm:prSet/>
      <dgm:spPr/>
      <dgm:t>
        <a:bodyPr/>
        <a:lstStyle/>
        <a:p>
          <a:endParaRPr lang="en-US"/>
        </a:p>
      </dgm:t>
    </dgm:pt>
    <dgm:pt modelId="{5E4162AF-13D1-468F-AD40-B5A7980C2CBE}" type="sibTrans" cxnId="{FF0F9355-452D-4D08-8126-406FAEF47D2F}">
      <dgm:prSet/>
      <dgm:spPr/>
      <dgm:t>
        <a:bodyPr/>
        <a:lstStyle/>
        <a:p>
          <a:endParaRPr lang="en-US"/>
        </a:p>
      </dgm:t>
    </dgm:pt>
    <dgm:pt modelId="{A0419ED7-F5AB-4479-994E-50FF18FFB9B8}">
      <dgm:prSet/>
      <dgm:spPr/>
      <dgm:t>
        <a:bodyPr/>
        <a:lstStyle/>
        <a:p>
          <a:pPr marL="690563" indent="-690563">
            <a:buFont typeface="+mj-lt"/>
            <a:buAutoNum type="alphaLcParenR"/>
          </a:pPr>
          <a:r>
            <a:rPr lang="en-US" dirty="0"/>
            <a:t>Ezetimibe 10 mg daily</a:t>
          </a:r>
        </a:p>
      </dgm:t>
    </dgm:pt>
    <dgm:pt modelId="{5DF67F24-CB9A-4678-9286-DFC049A27533}" type="parTrans" cxnId="{B8177E96-0CDB-4198-B1A5-0782CBC906F1}">
      <dgm:prSet/>
      <dgm:spPr/>
      <dgm:t>
        <a:bodyPr/>
        <a:lstStyle/>
        <a:p>
          <a:endParaRPr lang="en-US"/>
        </a:p>
      </dgm:t>
    </dgm:pt>
    <dgm:pt modelId="{2DCD760D-69D4-4592-9A13-18734F904627}" type="sibTrans" cxnId="{B8177E96-0CDB-4198-B1A5-0782CBC906F1}">
      <dgm:prSet/>
      <dgm:spPr/>
      <dgm:t>
        <a:bodyPr/>
        <a:lstStyle/>
        <a:p>
          <a:endParaRPr lang="en-US"/>
        </a:p>
      </dgm:t>
    </dgm:pt>
    <dgm:pt modelId="{826C97F6-D9FA-4B76-9007-D73DE9826BD1}">
      <dgm:prSet/>
      <dgm:spPr/>
      <dgm:t>
        <a:bodyPr/>
        <a:lstStyle/>
        <a:p>
          <a:pPr marL="690563" indent="-690563">
            <a:buFont typeface="+mj-lt"/>
            <a:buAutoNum type="alphaLcParenR"/>
          </a:pPr>
          <a:r>
            <a:rPr lang="en-US" dirty="0"/>
            <a:t>Rosuvastatin 20 mg daily</a:t>
          </a:r>
        </a:p>
      </dgm:t>
    </dgm:pt>
    <dgm:pt modelId="{7FDCAFD3-C07B-4C13-88CF-B44E8F908375}" type="parTrans" cxnId="{182CA3EE-83B9-4EC9-93E2-A7670C06690D}">
      <dgm:prSet/>
      <dgm:spPr/>
      <dgm:t>
        <a:bodyPr/>
        <a:lstStyle/>
        <a:p>
          <a:endParaRPr lang="en-US"/>
        </a:p>
      </dgm:t>
    </dgm:pt>
    <dgm:pt modelId="{2577BAA0-0B65-4021-A60A-58894F573860}" type="sibTrans" cxnId="{182CA3EE-83B9-4EC9-93E2-A7670C06690D}">
      <dgm:prSet/>
      <dgm:spPr/>
      <dgm:t>
        <a:bodyPr/>
        <a:lstStyle/>
        <a:p>
          <a:endParaRPr lang="en-US"/>
        </a:p>
      </dgm:t>
    </dgm:pt>
    <dgm:pt modelId="{D0B937AD-D9C6-42BA-A903-DC145A7E15E0}">
      <dgm:prSet/>
      <dgm:spPr/>
      <dgm:t>
        <a:bodyPr/>
        <a:lstStyle/>
        <a:p>
          <a:pPr marL="690563" indent="-690563">
            <a:buFont typeface="+mj-lt"/>
            <a:buAutoNum type="alphaLcParenR"/>
          </a:pPr>
          <a:r>
            <a:rPr lang="en-US" dirty="0"/>
            <a:t>Simvastatin 40 mg daily</a:t>
          </a:r>
        </a:p>
      </dgm:t>
    </dgm:pt>
    <dgm:pt modelId="{328D4FF6-BCDC-437C-A2CC-BB3295749313}" type="parTrans" cxnId="{4899634A-EB77-48C1-8411-E2880CE168DF}">
      <dgm:prSet/>
      <dgm:spPr/>
      <dgm:t>
        <a:bodyPr/>
        <a:lstStyle/>
        <a:p>
          <a:endParaRPr lang="en-US"/>
        </a:p>
      </dgm:t>
    </dgm:pt>
    <dgm:pt modelId="{11E0FBDC-DDB5-4C1D-BEAC-B6D61C6BBBE5}" type="sibTrans" cxnId="{4899634A-EB77-48C1-8411-E2880CE168DF}">
      <dgm:prSet/>
      <dgm:spPr/>
      <dgm:t>
        <a:bodyPr/>
        <a:lstStyle/>
        <a:p>
          <a:endParaRPr lang="en-US"/>
        </a:p>
      </dgm:t>
    </dgm:pt>
    <dgm:pt modelId="{A178D976-0B19-4343-BA62-C15524CF5151}" type="pres">
      <dgm:prSet presAssocID="{8CAA6534-896C-4E6A-BF16-86DC3D377A87}" presName="linear" presStyleCnt="0">
        <dgm:presLayoutVars>
          <dgm:animLvl val="lvl"/>
          <dgm:resizeHandles val="exact"/>
        </dgm:presLayoutVars>
      </dgm:prSet>
      <dgm:spPr/>
    </dgm:pt>
    <dgm:pt modelId="{404B7834-85CE-48CC-AC21-6961D83F0C97}" type="pres">
      <dgm:prSet presAssocID="{47B9E591-98E0-4811-A235-77570E4137BE}" presName="parentText" presStyleLbl="node1" presStyleIdx="0" presStyleCnt="1">
        <dgm:presLayoutVars>
          <dgm:chMax val="0"/>
          <dgm:bulletEnabled val="1"/>
        </dgm:presLayoutVars>
      </dgm:prSet>
      <dgm:spPr/>
    </dgm:pt>
    <dgm:pt modelId="{D7F71C49-23A7-4A7E-93AD-C0A20D4A16D9}" type="pres">
      <dgm:prSet presAssocID="{47B9E591-98E0-4811-A235-77570E4137BE}" presName="childText" presStyleLbl="revTx" presStyleIdx="0" presStyleCnt="1">
        <dgm:presLayoutVars>
          <dgm:bulletEnabled val="1"/>
        </dgm:presLayoutVars>
      </dgm:prSet>
      <dgm:spPr/>
    </dgm:pt>
  </dgm:ptLst>
  <dgm:cxnLst>
    <dgm:cxn modelId="{92E8AA10-20F4-4138-A18D-3323C9521A70}" srcId="{8CAA6534-896C-4E6A-BF16-86DC3D377A87}" destId="{47B9E591-98E0-4811-A235-77570E4137BE}" srcOrd="0" destOrd="0" parTransId="{9F6C2606-369E-4879-A82A-8BA3A62CB58F}" sibTransId="{187C84D2-3167-4AE2-BFE9-9B634EF50167}"/>
    <dgm:cxn modelId="{FAF65732-8116-4E63-B9E4-7C76C740B1A8}" type="presOf" srcId="{A0419ED7-F5AB-4479-994E-50FF18FFB9B8}" destId="{D7F71C49-23A7-4A7E-93AD-C0A20D4A16D9}" srcOrd="0" destOrd="1" presId="urn:microsoft.com/office/officeart/2005/8/layout/vList2"/>
    <dgm:cxn modelId="{ADB8B132-2CB1-4F0B-8F85-3251274F370C}" type="presOf" srcId="{826C97F6-D9FA-4B76-9007-D73DE9826BD1}" destId="{D7F71C49-23A7-4A7E-93AD-C0A20D4A16D9}" srcOrd="0" destOrd="2" presId="urn:microsoft.com/office/officeart/2005/8/layout/vList2"/>
    <dgm:cxn modelId="{4899634A-EB77-48C1-8411-E2880CE168DF}" srcId="{47B9E591-98E0-4811-A235-77570E4137BE}" destId="{D0B937AD-D9C6-42BA-A903-DC145A7E15E0}" srcOrd="3" destOrd="0" parTransId="{328D4FF6-BCDC-437C-A2CC-BB3295749313}" sibTransId="{11E0FBDC-DDB5-4C1D-BEAC-B6D61C6BBBE5}"/>
    <dgm:cxn modelId="{FF0F9355-452D-4D08-8126-406FAEF47D2F}" srcId="{47B9E591-98E0-4811-A235-77570E4137BE}" destId="{63165E90-59CA-45E5-8206-70E999D8D5DB}" srcOrd="0" destOrd="0" parTransId="{F6B0CE0D-6E7B-4BF8-96EF-D72E39AEAB76}" sibTransId="{5E4162AF-13D1-468F-AD40-B5A7980C2CBE}"/>
    <dgm:cxn modelId="{B8177E96-0CDB-4198-B1A5-0782CBC906F1}" srcId="{47B9E591-98E0-4811-A235-77570E4137BE}" destId="{A0419ED7-F5AB-4479-994E-50FF18FFB9B8}" srcOrd="1" destOrd="0" parTransId="{5DF67F24-CB9A-4678-9286-DFC049A27533}" sibTransId="{2DCD760D-69D4-4592-9A13-18734F904627}"/>
    <dgm:cxn modelId="{41EA56A9-8C13-4C48-A7B0-A1B84AB54FF3}" type="presOf" srcId="{63165E90-59CA-45E5-8206-70E999D8D5DB}" destId="{D7F71C49-23A7-4A7E-93AD-C0A20D4A16D9}" srcOrd="0" destOrd="0" presId="urn:microsoft.com/office/officeart/2005/8/layout/vList2"/>
    <dgm:cxn modelId="{C9BE2EB6-75E3-49D7-9F2C-896A30BD78D7}" type="presOf" srcId="{47B9E591-98E0-4811-A235-77570E4137BE}" destId="{404B7834-85CE-48CC-AC21-6961D83F0C97}" srcOrd="0" destOrd="0" presId="urn:microsoft.com/office/officeart/2005/8/layout/vList2"/>
    <dgm:cxn modelId="{5A5031C0-CC4B-495F-A68F-1BB7E475F731}" type="presOf" srcId="{8CAA6534-896C-4E6A-BF16-86DC3D377A87}" destId="{A178D976-0B19-4343-BA62-C15524CF5151}" srcOrd="0" destOrd="0" presId="urn:microsoft.com/office/officeart/2005/8/layout/vList2"/>
    <dgm:cxn modelId="{27D493CC-16B3-403E-BE92-15C23531864D}" type="presOf" srcId="{D0B937AD-D9C6-42BA-A903-DC145A7E15E0}" destId="{D7F71C49-23A7-4A7E-93AD-C0A20D4A16D9}" srcOrd="0" destOrd="3" presId="urn:microsoft.com/office/officeart/2005/8/layout/vList2"/>
    <dgm:cxn modelId="{182CA3EE-83B9-4EC9-93E2-A7670C06690D}" srcId="{47B9E591-98E0-4811-A235-77570E4137BE}" destId="{826C97F6-D9FA-4B76-9007-D73DE9826BD1}" srcOrd="2" destOrd="0" parTransId="{7FDCAFD3-C07B-4C13-88CF-B44E8F908375}" sibTransId="{2577BAA0-0B65-4021-A60A-58894F573860}"/>
    <dgm:cxn modelId="{E6A9D632-3A08-4076-810B-EFE69E656463}" type="presParOf" srcId="{A178D976-0B19-4343-BA62-C15524CF5151}" destId="{404B7834-85CE-48CC-AC21-6961D83F0C97}" srcOrd="0" destOrd="0" presId="urn:microsoft.com/office/officeart/2005/8/layout/vList2"/>
    <dgm:cxn modelId="{7F9001BB-61C7-405E-B509-BEE2C88919C5}" type="presParOf" srcId="{A178D976-0B19-4343-BA62-C15524CF5151}" destId="{D7F71C49-23A7-4A7E-93AD-C0A20D4A16D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DC3DF-8F6D-47B2-82F2-5ADC4A7F28F8}"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4FE0127B-4A02-4006-8ACB-8659979DA4D0}">
      <dgm:prSet phldrT="[Text]"/>
      <dgm:spPr>
        <a:solidFill>
          <a:srgbClr val="054978"/>
        </a:solidFill>
        <a:ln>
          <a:solidFill>
            <a:schemeClr val="tx1"/>
          </a:solidFill>
        </a:ln>
      </dgm:spPr>
      <dgm:t>
        <a:bodyPr/>
        <a:lstStyle/>
        <a:p>
          <a:r>
            <a:rPr lang="en-US" dirty="0">
              <a:latin typeface="+mn-lt"/>
            </a:rPr>
            <a:t>Goal</a:t>
          </a:r>
        </a:p>
      </dgm:t>
    </dgm:pt>
    <dgm:pt modelId="{0EBD075B-3D8A-42CD-B904-53CE9F0299DC}" type="parTrans" cxnId="{8DC80003-BCB9-417B-8061-FDB0BB19FF2E}">
      <dgm:prSet/>
      <dgm:spPr/>
      <dgm:t>
        <a:bodyPr/>
        <a:lstStyle/>
        <a:p>
          <a:endParaRPr lang="en-US">
            <a:latin typeface="+mn-lt"/>
          </a:endParaRPr>
        </a:p>
      </dgm:t>
    </dgm:pt>
    <dgm:pt modelId="{B94D979D-CE93-4E97-A6B7-7522DC6945A0}" type="sibTrans" cxnId="{8DC80003-BCB9-417B-8061-FDB0BB19FF2E}">
      <dgm:prSet/>
      <dgm:spPr/>
      <dgm:t>
        <a:bodyPr/>
        <a:lstStyle/>
        <a:p>
          <a:endParaRPr lang="en-US">
            <a:latin typeface="+mn-lt"/>
          </a:endParaRPr>
        </a:p>
      </dgm:t>
    </dgm:pt>
    <dgm:pt modelId="{323683DA-947D-4388-95BB-D9B949075488}">
      <dgm:prSet phldrT="[Text]" custT="1"/>
      <dgm:spPr>
        <a:solidFill>
          <a:schemeClr val="bg1">
            <a:lumMod val="95000"/>
            <a:alpha val="90000"/>
          </a:schemeClr>
        </a:solidFill>
        <a:ln>
          <a:solidFill>
            <a:schemeClr val="tx1"/>
          </a:solidFill>
        </a:ln>
      </dgm:spPr>
      <dgm:t>
        <a:bodyPr/>
        <a:lstStyle/>
        <a:p>
          <a:pPr>
            <a:buFont typeface="Arial" panose="020B0604020202020204" pitchFamily="34" charset="0"/>
            <a:buChar char="•"/>
          </a:pPr>
          <a:r>
            <a:rPr lang="en-US" sz="1800" b="1" dirty="0">
              <a:latin typeface="+mn-lt"/>
              <a:cs typeface="Arial" panose="020B0604020202020204" pitchFamily="34" charset="0"/>
            </a:rPr>
            <a:t>% LDL-C lowering from baseline in response to therapy</a:t>
          </a:r>
          <a:endParaRPr lang="en-US" sz="1800" b="1" dirty="0">
            <a:latin typeface="+mn-lt"/>
          </a:endParaRPr>
        </a:p>
      </dgm:t>
    </dgm:pt>
    <dgm:pt modelId="{144DF2D2-1946-4448-A669-959DB108C809}" type="parTrans" cxnId="{E2671D97-1E60-4B04-81FE-EEFB9C71905A}">
      <dgm:prSet/>
      <dgm:spPr/>
      <dgm:t>
        <a:bodyPr/>
        <a:lstStyle/>
        <a:p>
          <a:endParaRPr lang="en-US">
            <a:latin typeface="+mn-lt"/>
          </a:endParaRPr>
        </a:p>
      </dgm:t>
    </dgm:pt>
    <dgm:pt modelId="{FF461C4C-3ABD-4B20-8EC4-95A2ACEE5656}" type="sibTrans" cxnId="{E2671D97-1E60-4B04-81FE-EEFB9C71905A}">
      <dgm:prSet/>
      <dgm:spPr/>
      <dgm:t>
        <a:bodyPr/>
        <a:lstStyle/>
        <a:p>
          <a:endParaRPr lang="en-US">
            <a:latin typeface="+mn-lt"/>
          </a:endParaRPr>
        </a:p>
      </dgm:t>
    </dgm:pt>
    <dgm:pt modelId="{B1E69A3D-5949-4A3B-993B-4DF18F36C565}">
      <dgm:prSet phldrT="[Text]" custT="1"/>
      <dgm:spPr>
        <a:solidFill>
          <a:schemeClr val="bg1">
            <a:lumMod val="95000"/>
            <a:alpha val="90000"/>
          </a:schemeClr>
        </a:solidFill>
        <a:ln>
          <a:solidFill>
            <a:schemeClr val="tx1"/>
          </a:solidFill>
        </a:ln>
      </dgm:spPr>
      <dgm:t>
        <a:bodyPr/>
        <a:lstStyle/>
        <a:p>
          <a:pPr>
            <a:buFontTx/>
            <a:buChar char="-"/>
          </a:pPr>
          <a:r>
            <a:rPr lang="en-US" sz="1600" dirty="0">
              <a:latin typeface="+mn-lt"/>
            </a:rPr>
            <a:t>≥50% when a high-intensity statin is recommended</a:t>
          </a:r>
        </a:p>
      </dgm:t>
    </dgm:pt>
    <dgm:pt modelId="{4C5F5A6E-7C92-4851-8F96-FE6DBD1E164E}" type="parTrans" cxnId="{9A45893D-E9BD-4773-A564-D38C705F1860}">
      <dgm:prSet/>
      <dgm:spPr/>
      <dgm:t>
        <a:bodyPr/>
        <a:lstStyle/>
        <a:p>
          <a:endParaRPr lang="en-US">
            <a:latin typeface="+mn-lt"/>
          </a:endParaRPr>
        </a:p>
      </dgm:t>
    </dgm:pt>
    <dgm:pt modelId="{F8EF5A53-0510-4F6D-A2E0-8B8C8FB4D50C}" type="sibTrans" cxnId="{9A45893D-E9BD-4773-A564-D38C705F1860}">
      <dgm:prSet/>
      <dgm:spPr/>
      <dgm:t>
        <a:bodyPr/>
        <a:lstStyle/>
        <a:p>
          <a:endParaRPr lang="en-US">
            <a:latin typeface="+mn-lt"/>
          </a:endParaRPr>
        </a:p>
      </dgm:t>
    </dgm:pt>
    <dgm:pt modelId="{B3B30B8F-19BA-4CDB-A69E-E16583AB2EF9}">
      <dgm:prSet phldrT="[Text]"/>
      <dgm:spPr>
        <a:solidFill>
          <a:srgbClr val="00B0F0"/>
        </a:solidFill>
        <a:ln>
          <a:solidFill>
            <a:schemeClr val="tx1"/>
          </a:solidFill>
        </a:ln>
      </dgm:spPr>
      <dgm:t>
        <a:bodyPr/>
        <a:lstStyle/>
        <a:p>
          <a:r>
            <a:rPr lang="en-US" dirty="0">
              <a:latin typeface="+mn-lt"/>
            </a:rPr>
            <a:t>Threshold</a:t>
          </a:r>
        </a:p>
      </dgm:t>
    </dgm:pt>
    <dgm:pt modelId="{8940687A-A185-4200-82C7-CF0FB8D0ECB2}" type="parTrans" cxnId="{266E459F-3434-4610-83C5-FA4FE464A732}">
      <dgm:prSet/>
      <dgm:spPr/>
      <dgm:t>
        <a:bodyPr/>
        <a:lstStyle/>
        <a:p>
          <a:endParaRPr lang="en-US">
            <a:latin typeface="+mn-lt"/>
          </a:endParaRPr>
        </a:p>
      </dgm:t>
    </dgm:pt>
    <dgm:pt modelId="{DE64918B-44CA-4273-8E65-B5E7E881EE8E}" type="sibTrans" cxnId="{266E459F-3434-4610-83C5-FA4FE464A732}">
      <dgm:prSet/>
      <dgm:spPr/>
      <dgm:t>
        <a:bodyPr/>
        <a:lstStyle/>
        <a:p>
          <a:endParaRPr lang="en-US">
            <a:latin typeface="+mn-lt"/>
          </a:endParaRPr>
        </a:p>
      </dgm:t>
    </dgm:pt>
    <dgm:pt modelId="{E4124949-6662-4E19-988E-DF9CD1002EEF}">
      <dgm:prSet phldrT="[Text]" custT="1"/>
      <dgm:spPr>
        <a:solidFill>
          <a:schemeClr val="bg1">
            <a:lumMod val="95000"/>
            <a:alpha val="90000"/>
          </a:schemeClr>
        </a:solidFill>
        <a:ln>
          <a:solidFill>
            <a:schemeClr val="tx1"/>
          </a:solidFill>
        </a:ln>
      </dgm:spPr>
      <dgm: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1800" b="1" kern="1200" dirty="0">
              <a:latin typeface="+mn-lt"/>
              <a:cs typeface="Arial" panose="020B0604020202020204" pitchFamily="34" charset="0"/>
            </a:rPr>
            <a:t>LDL-C value if at or above, clinician should consider starting or intensifying LDL-C−lowering therapy</a:t>
          </a:r>
          <a:endParaRPr lang="en-US" sz="1800" b="1" kern="1200" dirty="0">
            <a:latin typeface="+mn-lt"/>
          </a:endParaRPr>
        </a:p>
      </dgm:t>
    </dgm:pt>
    <dgm:pt modelId="{087CDDCB-A87F-4588-B459-E091B9323121}" type="parTrans" cxnId="{319EF06E-153B-4CD7-8AC3-6A6230A95EBC}">
      <dgm:prSet/>
      <dgm:spPr/>
      <dgm:t>
        <a:bodyPr/>
        <a:lstStyle/>
        <a:p>
          <a:endParaRPr lang="en-US">
            <a:latin typeface="+mn-lt"/>
          </a:endParaRPr>
        </a:p>
      </dgm:t>
    </dgm:pt>
    <dgm:pt modelId="{CCBDD346-CC25-484E-9293-B218539F3940}" type="sibTrans" cxnId="{319EF06E-153B-4CD7-8AC3-6A6230A95EBC}">
      <dgm:prSet/>
      <dgm:spPr/>
      <dgm:t>
        <a:bodyPr/>
        <a:lstStyle/>
        <a:p>
          <a:endParaRPr lang="en-US">
            <a:latin typeface="+mn-lt"/>
          </a:endParaRPr>
        </a:p>
      </dgm:t>
    </dgm:pt>
    <dgm:pt modelId="{47F5AD12-202A-4C27-8231-38DA249C4B4D}">
      <dgm:prSet phldrT="[Text]" custT="1"/>
      <dgm:spPr>
        <a:solidFill>
          <a:schemeClr val="bg1">
            <a:lumMod val="95000"/>
            <a:alpha val="90000"/>
          </a:schemeClr>
        </a:solidFill>
        <a:ln>
          <a:solidFill>
            <a:schemeClr val="tx1"/>
          </a:solidFill>
        </a:ln>
      </dgm:spPr>
      <dgm:t>
        <a:bodyPr/>
        <a:lstStyle/>
        <a:p>
          <a:pPr marL="457200" lvl="2" indent="-228600" algn="l" defTabSz="889000">
            <a:lnSpc>
              <a:spcPct val="90000"/>
            </a:lnSpc>
            <a:spcBef>
              <a:spcPct val="0"/>
            </a:spcBef>
            <a:spcAft>
              <a:spcPct val="15000"/>
            </a:spcAft>
            <a:buFontTx/>
            <a:buChar char="-"/>
          </a:pPr>
          <a:r>
            <a:rPr lang="en-US" sz="1600" kern="1200" dirty="0">
              <a:solidFill>
                <a:prstClr val="black">
                  <a:hueOff val="0"/>
                  <a:satOff val="0"/>
                  <a:lumOff val="0"/>
                  <a:alphaOff val="0"/>
                </a:prstClr>
              </a:solidFill>
              <a:latin typeface="Calibri" panose="020F0502020204030204"/>
              <a:ea typeface="+mn-ea"/>
              <a:cs typeface="+mn-cs"/>
            </a:rPr>
            <a:t>70 mg/dL for clinical ASCVD</a:t>
          </a:r>
        </a:p>
      </dgm:t>
    </dgm:pt>
    <dgm:pt modelId="{D1550F60-EC1F-4CD6-BFE5-956953BBC382}" type="parTrans" cxnId="{13FFD9CA-D0D2-4A85-88E6-DF805210F499}">
      <dgm:prSet/>
      <dgm:spPr/>
      <dgm:t>
        <a:bodyPr/>
        <a:lstStyle/>
        <a:p>
          <a:endParaRPr lang="en-US">
            <a:latin typeface="+mn-lt"/>
          </a:endParaRPr>
        </a:p>
      </dgm:t>
    </dgm:pt>
    <dgm:pt modelId="{19AFE04B-B823-4AC5-9757-2623DEB8AB77}" type="sibTrans" cxnId="{13FFD9CA-D0D2-4A85-88E6-DF805210F499}">
      <dgm:prSet/>
      <dgm:spPr/>
      <dgm:t>
        <a:bodyPr/>
        <a:lstStyle/>
        <a:p>
          <a:endParaRPr lang="en-US">
            <a:latin typeface="+mn-lt"/>
          </a:endParaRPr>
        </a:p>
      </dgm:t>
    </dgm:pt>
    <dgm:pt modelId="{69D88C97-1CEF-49B1-B1F2-0304F0D554DA}">
      <dgm:prSet phldrT="[Text]" custT="1"/>
      <dgm:spPr>
        <a:solidFill>
          <a:schemeClr val="bg1">
            <a:lumMod val="95000"/>
            <a:alpha val="90000"/>
          </a:schemeClr>
        </a:solidFill>
        <a:ln>
          <a:solidFill>
            <a:schemeClr val="tx1"/>
          </a:solidFill>
        </a:ln>
      </dgm:spPr>
      <dgm:t>
        <a:bodyPr/>
        <a:lstStyle/>
        <a:p>
          <a:pPr>
            <a:buFontTx/>
            <a:buChar char="-"/>
          </a:pPr>
          <a:r>
            <a:rPr lang="en-US" sz="1600" dirty="0">
              <a:latin typeface="+mn-lt"/>
            </a:rPr>
            <a:t>Applies to all 4 statin benefit groups</a:t>
          </a:r>
        </a:p>
      </dgm:t>
    </dgm:pt>
    <dgm:pt modelId="{8366D30D-AB58-40DA-9015-CFD77FC512F7}" type="parTrans" cxnId="{6758379D-B75B-4619-A1EB-FC3D6C4F0EFC}">
      <dgm:prSet/>
      <dgm:spPr/>
      <dgm:t>
        <a:bodyPr/>
        <a:lstStyle/>
        <a:p>
          <a:endParaRPr lang="en-US">
            <a:latin typeface="+mn-lt"/>
          </a:endParaRPr>
        </a:p>
      </dgm:t>
    </dgm:pt>
    <dgm:pt modelId="{4D97B4BD-1D4E-4872-8A34-FA1D6713C60C}" type="sibTrans" cxnId="{6758379D-B75B-4619-A1EB-FC3D6C4F0EFC}">
      <dgm:prSet/>
      <dgm:spPr/>
      <dgm:t>
        <a:bodyPr/>
        <a:lstStyle/>
        <a:p>
          <a:endParaRPr lang="en-US">
            <a:latin typeface="+mn-lt"/>
          </a:endParaRPr>
        </a:p>
      </dgm:t>
    </dgm:pt>
    <dgm:pt modelId="{A897D00A-70B5-4B3A-8992-0A208B2267D9}">
      <dgm:prSet phldrT="[Text]" custT="1"/>
      <dgm:spPr>
        <a:solidFill>
          <a:schemeClr val="bg1">
            <a:lumMod val="95000"/>
            <a:alpha val="90000"/>
          </a:schemeClr>
        </a:solidFill>
        <a:ln>
          <a:solidFill>
            <a:schemeClr val="tx1"/>
          </a:solidFill>
        </a:ln>
      </dgm:spPr>
      <dgm:t>
        <a:bodyPr/>
        <a:lstStyle/>
        <a:p>
          <a:pPr>
            <a:buFontTx/>
            <a:buChar char="-"/>
          </a:pPr>
          <a:r>
            <a:rPr lang="en-US" sz="1600" dirty="0">
              <a:latin typeface="+mn-lt"/>
            </a:rPr>
            <a:t>30%-49% when a moderate-intensity statin is recommended</a:t>
          </a:r>
        </a:p>
      </dgm:t>
    </dgm:pt>
    <dgm:pt modelId="{93565680-172D-4C96-8A3A-E9BDCE693E6E}" type="parTrans" cxnId="{84370E1B-BF87-46C5-B363-678327944D0D}">
      <dgm:prSet/>
      <dgm:spPr/>
      <dgm:t>
        <a:bodyPr/>
        <a:lstStyle/>
        <a:p>
          <a:endParaRPr lang="en-US">
            <a:latin typeface="+mn-lt"/>
          </a:endParaRPr>
        </a:p>
      </dgm:t>
    </dgm:pt>
    <dgm:pt modelId="{0D2A47A7-E623-45CC-AB92-51917684D0AA}" type="sibTrans" cxnId="{84370E1B-BF87-46C5-B363-678327944D0D}">
      <dgm:prSet/>
      <dgm:spPr/>
      <dgm:t>
        <a:bodyPr/>
        <a:lstStyle/>
        <a:p>
          <a:endParaRPr lang="en-US">
            <a:latin typeface="+mn-lt"/>
          </a:endParaRPr>
        </a:p>
      </dgm:t>
    </dgm:pt>
    <dgm:pt modelId="{78E39FFD-1441-4F34-9B00-386215E0F221}">
      <dgm:prSet phldrT="[Text]" custT="1"/>
      <dgm:spPr>
        <a:solidFill>
          <a:schemeClr val="bg1">
            <a:lumMod val="95000"/>
            <a:alpha val="90000"/>
          </a:schemeClr>
        </a:solidFill>
        <a:ln>
          <a:solidFill>
            <a:schemeClr val="tx1"/>
          </a:solidFill>
        </a:ln>
      </dgm:spPr>
      <dgm:t>
        <a:bodyPr/>
        <a:lstStyle/>
        <a:p>
          <a:pPr marL="457200" lvl="2" indent="-228600" algn="l" defTabSz="889000">
            <a:lnSpc>
              <a:spcPct val="90000"/>
            </a:lnSpc>
            <a:spcBef>
              <a:spcPct val="0"/>
            </a:spcBef>
            <a:spcAft>
              <a:spcPct val="15000"/>
            </a:spcAft>
            <a:buFontTx/>
            <a:buChar char="-"/>
          </a:pPr>
          <a:r>
            <a:rPr lang="en-US" sz="1600" kern="1200" dirty="0">
              <a:solidFill>
                <a:prstClr val="black">
                  <a:hueOff val="0"/>
                  <a:satOff val="0"/>
                  <a:lumOff val="0"/>
                  <a:alphaOff val="0"/>
                </a:prstClr>
              </a:solidFill>
              <a:latin typeface="Calibri" panose="020F0502020204030204"/>
              <a:ea typeface="+mn-ea"/>
              <a:cs typeface="+mn-cs"/>
            </a:rPr>
            <a:t>100 mg/dL for LDL-C ≥190 mg/dL at baseline</a:t>
          </a:r>
        </a:p>
      </dgm:t>
    </dgm:pt>
    <dgm:pt modelId="{1F1EC8E2-E2C6-4FAF-999F-647235AF5A66}" type="parTrans" cxnId="{247DCC3F-7514-4F63-AC65-FDE9CC2C41FE}">
      <dgm:prSet/>
      <dgm:spPr/>
      <dgm:t>
        <a:bodyPr/>
        <a:lstStyle/>
        <a:p>
          <a:endParaRPr lang="en-US">
            <a:latin typeface="+mn-lt"/>
          </a:endParaRPr>
        </a:p>
      </dgm:t>
    </dgm:pt>
    <dgm:pt modelId="{CAD4F706-F5CC-4F65-A5C3-2F85260B9FC2}" type="sibTrans" cxnId="{247DCC3F-7514-4F63-AC65-FDE9CC2C41FE}">
      <dgm:prSet/>
      <dgm:spPr/>
      <dgm:t>
        <a:bodyPr/>
        <a:lstStyle/>
        <a:p>
          <a:endParaRPr lang="en-US">
            <a:latin typeface="+mn-lt"/>
          </a:endParaRPr>
        </a:p>
      </dgm:t>
    </dgm:pt>
    <dgm:pt modelId="{6A71C0BD-885B-4C1B-9D92-4C937FDCE220}" type="pres">
      <dgm:prSet presAssocID="{B81DC3DF-8F6D-47B2-82F2-5ADC4A7F28F8}" presName="linearFlow" presStyleCnt="0">
        <dgm:presLayoutVars>
          <dgm:dir/>
          <dgm:animLvl val="lvl"/>
          <dgm:resizeHandles val="exact"/>
        </dgm:presLayoutVars>
      </dgm:prSet>
      <dgm:spPr/>
    </dgm:pt>
    <dgm:pt modelId="{FBA9558B-0E8C-4398-A031-10E6DF1188D9}" type="pres">
      <dgm:prSet presAssocID="{4FE0127B-4A02-4006-8ACB-8659979DA4D0}" presName="composite" presStyleCnt="0"/>
      <dgm:spPr/>
    </dgm:pt>
    <dgm:pt modelId="{B6EBEE1C-D5E5-42E2-BCF2-6DEB28056328}" type="pres">
      <dgm:prSet presAssocID="{4FE0127B-4A02-4006-8ACB-8659979DA4D0}" presName="parentText" presStyleLbl="alignNode1" presStyleIdx="0" presStyleCnt="2">
        <dgm:presLayoutVars>
          <dgm:chMax val="1"/>
          <dgm:bulletEnabled val="1"/>
        </dgm:presLayoutVars>
      </dgm:prSet>
      <dgm:spPr/>
    </dgm:pt>
    <dgm:pt modelId="{858D39A6-BF08-4DA7-AFF5-3A3CCBC8EF1C}" type="pres">
      <dgm:prSet presAssocID="{4FE0127B-4A02-4006-8ACB-8659979DA4D0}" presName="descendantText" presStyleLbl="alignAcc1" presStyleIdx="0" presStyleCnt="2" custLinFactNeighborX="0" custLinFactNeighborY="-36">
        <dgm:presLayoutVars>
          <dgm:bulletEnabled val="1"/>
        </dgm:presLayoutVars>
      </dgm:prSet>
      <dgm:spPr/>
    </dgm:pt>
    <dgm:pt modelId="{502AFF39-3654-47A3-9B21-B766480EA89C}" type="pres">
      <dgm:prSet presAssocID="{B94D979D-CE93-4E97-A6B7-7522DC6945A0}" presName="sp" presStyleCnt="0"/>
      <dgm:spPr/>
    </dgm:pt>
    <dgm:pt modelId="{D6C0755B-76A3-4CEF-91A3-C43DFAA40C1F}" type="pres">
      <dgm:prSet presAssocID="{B3B30B8F-19BA-4CDB-A69E-E16583AB2EF9}" presName="composite" presStyleCnt="0"/>
      <dgm:spPr/>
    </dgm:pt>
    <dgm:pt modelId="{FC4769F4-AC6F-4E5A-8E5A-1FEF25DED140}" type="pres">
      <dgm:prSet presAssocID="{B3B30B8F-19BA-4CDB-A69E-E16583AB2EF9}" presName="parentText" presStyleLbl="alignNode1" presStyleIdx="1" presStyleCnt="2" custLinFactX="25320" custLinFactNeighborX="100000" custLinFactNeighborY="115">
        <dgm:presLayoutVars>
          <dgm:chMax val="1"/>
          <dgm:bulletEnabled val="1"/>
        </dgm:presLayoutVars>
      </dgm:prSet>
      <dgm:spPr/>
    </dgm:pt>
    <dgm:pt modelId="{1F9359A6-C716-4D10-B796-35F10C20A4FC}" type="pres">
      <dgm:prSet presAssocID="{B3B30B8F-19BA-4CDB-A69E-E16583AB2EF9}" presName="descendantText" presStyleLbl="alignAcc1" presStyleIdx="1" presStyleCnt="2" custScaleX="82337" custLinFactNeighborX="13427">
        <dgm:presLayoutVars>
          <dgm:bulletEnabled val="1"/>
        </dgm:presLayoutVars>
      </dgm:prSet>
      <dgm:spPr/>
    </dgm:pt>
  </dgm:ptLst>
  <dgm:cxnLst>
    <dgm:cxn modelId="{8DC80003-BCB9-417B-8061-FDB0BB19FF2E}" srcId="{B81DC3DF-8F6D-47B2-82F2-5ADC4A7F28F8}" destId="{4FE0127B-4A02-4006-8ACB-8659979DA4D0}" srcOrd="0" destOrd="0" parTransId="{0EBD075B-3D8A-42CD-B904-53CE9F0299DC}" sibTransId="{B94D979D-CE93-4E97-A6B7-7522DC6945A0}"/>
    <dgm:cxn modelId="{AFCA7A05-7FA6-4C0B-8848-9B8CD8E58FA1}" type="presOf" srcId="{E4124949-6662-4E19-988E-DF9CD1002EEF}" destId="{1F9359A6-C716-4D10-B796-35F10C20A4FC}" srcOrd="0" destOrd="0" presId="urn:microsoft.com/office/officeart/2005/8/layout/chevron2"/>
    <dgm:cxn modelId="{A134DF16-D45A-4000-8534-A16B3089449E}" type="presOf" srcId="{4FE0127B-4A02-4006-8ACB-8659979DA4D0}" destId="{B6EBEE1C-D5E5-42E2-BCF2-6DEB28056328}" srcOrd="0" destOrd="0" presId="urn:microsoft.com/office/officeart/2005/8/layout/chevron2"/>
    <dgm:cxn modelId="{84370E1B-BF87-46C5-B363-678327944D0D}" srcId="{323683DA-947D-4388-95BB-D9B949075488}" destId="{A897D00A-70B5-4B3A-8992-0A208B2267D9}" srcOrd="1" destOrd="0" parTransId="{93565680-172D-4C96-8A3A-E9BDCE693E6E}" sibTransId="{0D2A47A7-E623-45CC-AB92-51917684D0AA}"/>
    <dgm:cxn modelId="{76C52D31-3727-4266-A9C4-6593A58D9B95}" type="presOf" srcId="{A897D00A-70B5-4B3A-8992-0A208B2267D9}" destId="{858D39A6-BF08-4DA7-AFF5-3A3CCBC8EF1C}" srcOrd="0" destOrd="2" presId="urn:microsoft.com/office/officeart/2005/8/layout/chevron2"/>
    <dgm:cxn modelId="{D44F6737-ACE5-417C-84E6-476CD415920D}" type="presOf" srcId="{B3B30B8F-19BA-4CDB-A69E-E16583AB2EF9}" destId="{FC4769F4-AC6F-4E5A-8E5A-1FEF25DED140}" srcOrd="0" destOrd="0" presId="urn:microsoft.com/office/officeart/2005/8/layout/chevron2"/>
    <dgm:cxn modelId="{9A45893D-E9BD-4773-A564-D38C705F1860}" srcId="{323683DA-947D-4388-95BB-D9B949075488}" destId="{B1E69A3D-5949-4A3B-993B-4DF18F36C565}" srcOrd="0" destOrd="0" parTransId="{4C5F5A6E-7C92-4851-8F96-FE6DBD1E164E}" sibTransId="{F8EF5A53-0510-4F6D-A2E0-8B8C8FB4D50C}"/>
    <dgm:cxn modelId="{247DCC3F-7514-4F63-AC65-FDE9CC2C41FE}" srcId="{E4124949-6662-4E19-988E-DF9CD1002EEF}" destId="{78E39FFD-1441-4F34-9B00-386215E0F221}" srcOrd="1" destOrd="0" parTransId="{1F1EC8E2-E2C6-4FAF-999F-647235AF5A66}" sibTransId="{CAD4F706-F5CC-4F65-A5C3-2F85260B9FC2}"/>
    <dgm:cxn modelId="{CF6BBB47-3054-4D4C-BC90-5B95AAAA71AB}" type="presOf" srcId="{B81DC3DF-8F6D-47B2-82F2-5ADC4A7F28F8}" destId="{6A71C0BD-885B-4C1B-9D92-4C937FDCE220}" srcOrd="0" destOrd="0" presId="urn:microsoft.com/office/officeart/2005/8/layout/chevron2"/>
    <dgm:cxn modelId="{6B56F748-9E58-44C0-9EFD-E457D2A9E9D5}" type="presOf" srcId="{B1E69A3D-5949-4A3B-993B-4DF18F36C565}" destId="{858D39A6-BF08-4DA7-AFF5-3A3CCBC8EF1C}" srcOrd="0" destOrd="1" presId="urn:microsoft.com/office/officeart/2005/8/layout/chevron2"/>
    <dgm:cxn modelId="{319EF06E-153B-4CD7-8AC3-6A6230A95EBC}" srcId="{B3B30B8F-19BA-4CDB-A69E-E16583AB2EF9}" destId="{E4124949-6662-4E19-988E-DF9CD1002EEF}" srcOrd="0" destOrd="0" parTransId="{087CDDCB-A87F-4588-B459-E091B9323121}" sibTransId="{CCBDD346-CC25-484E-9293-B218539F3940}"/>
    <dgm:cxn modelId="{CB34AC85-7989-4071-A993-A913A9A4936B}" type="presOf" srcId="{69D88C97-1CEF-49B1-B1F2-0304F0D554DA}" destId="{858D39A6-BF08-4DA7-AFF5-3A3CCBC8EF1C}" srcOrd="0" destOrd="3" presId="urn:microsoft.com/office/officeart/2005/8/layout/chevron2"/>
    <dgm:cxn modelId="{E2671D97-1E60-4B04-81FE-EEFB9C71905A}" srcId="{4FE0127B-4A02-4006-8ACB-8659979DA4D0}" destId="{323683DA-947D-4388-95BB-D9B949075488}" srcOrd="0" destOrd="0" parTransId="{144DF2D2-1946-4448-A669-959DB108C809}" sibTransId="{FF461C4C-3ABD-4B20-8EC4-95A2ACEE5656}"/>
    <dgm:cxn modelId="{6758379D-B75B-4619-A1EB-FC3D6C4F0EFC}" srcId="{323683DA-947D-4388-95BB-D9B949075488}" destId="{69D88C97-1CEF-49B1-B1F2-0304F0D554DA}" srcOrd="2" destOrd="0" parTransId="{8366D30D-AB58-40DA-9015-CFD77FC512F7}" sibTransId="{4D97B4BD-1D4E-4872-8A34-FA1D6713C60C}"/>
    <dgm:cxn modelId="{266E459F-3434-4610-83C5-FA4FE464A732}" srcId="{B81DC3DF-8F6D-47B2-82F2-5ADC4A7F28F8}" destId="{B3B30B8F-19BA-4CDB-A69E-E16583AB2EF9}" srcOrd="1" destOrd="0" parTransId="{8940687A-A185-4200-82C7-CF0FB8D0ECB2}" sibTransId="{DE64918B-44CA-4273-8E65-B5E7E881EE8E}"/>
    <dgm:cxn modelId="{65DFF8B6-A19C-4BCA-88D3-EE80B1EBE1DC}" type="presOf" srcId="{78E39FFD-1441-4F34-9B00-386215E0F221}" destId="{1F9359A6-C716-4D10-B796-35F10C20A4FC}" srcOrd="0" destOrd="2" presId="urn:microsoft.com/office/officeart/2005/8/layout/chevron2"/>
    <dgm:cxn modelId="{13FFD9CA-D0D2-4A85-88E6-DF805210F499}" srcId="{E4124949-6662-4E19-988E-DF9CD1002EEF}" destId="{47F5AD12-202A-4C27-8231-38DA249C4B4D}" srcOrd="0" destOrd="0" parTransId="{D1550F60-EC1F-4CD6-BFE5-956953BBC382}" sibTransId="{19AFE04B-B823-4AC5-9757-2623DEB8AB77}"/>
    <dgm:cxn modelId="{080E6DD7-6D98-4828-BF94-789A9D41148B}" type="presOf" srcId="{323683DA-947D-4388-95BB-D9B949075488}" destId="{858D39A6-BF08-4DA7-AFF5-3A3CCBC8EF1C}" srcOrd="0" destOrd="0" presId="urn:microsoft.com/office/officeart/2005/8/layout/chevron2"/>
    <dgm:cxn modelId="{B2AE2CDD-8142-448B-9BDC-7A0358FB494F}" type="presOf" srcId="{47F5AD12-202A-4C27-8231-38DA249C4B4D}" destId="{1F9359A6-C716-4D10-B796-35F10C20A4FC}" srcOrd="0" destOrd="1" presId="urn:microsoft.com/office/officeart/2005/8/layout/chevron2"/>
    <dgm:cxn modelId="{D0C2BDE4-5734-429D-B1DC-93D547B0FEBE}" type="presParOf" srcId="{6A71C0BD-885B-4C1B-9D92-4C937FDCE220}" destId="{FBA9558B-0E8C-4398-A031-10E6DF1188D9}" srcOrd="0" destOrd="0" presId="urn:microsoft.com/office/officeart/2005/8/layout/chevron2"/>
    <dgm:cxn modelId="{D8260233-D238-460E-A293-6A8F16BEC2B0}" type="presParOf" srcId="{FBA9558B-0E8C-4398-A031-10E6DF1188D9}" destId="{B6EBEE1C-D5E5-42E2-BCF2-6DEB28056328}" srcOrd="0" destOrd="0" presId="urn:microsoft.com/office/officeart/2005/8/layout/chevron2"/>
    <dgm:cxn modelId="{29BB08E9-FA75-4993-B96E-E4D87ADD1E2F}" type="presParOf" srcId="{FBA9558B-0E8C-4398-A031-10E6DF1188D9}" destId="{858D39A6-BF08-4DA7-AFF5-3A3CCBC8EF1C}" srcOrd="1" destOrd="0" presId="urn:microsoft.com/office/officeart/2005/8/layout/chevron2"/>
    <dgm:cxn modelId="{526C2F5C-DAB4-4B58-BFEA-9FCC57899D1B}" type="presParOf" srcId="{6A71C0BD-885B-4C1B-9D92-4C937FDCE220}" destId="{502AFF39-3654-47A3-9B21-B766480EA89C}" srcOrd="1" destOrd="0" presId="urn:microsoft.com/office/officeart/2005/8/layout/chevron2"/>
    <dgm:cxn modelId="{04DE389A-C2A0-4FF1-874D-0B28A5719601}" type="presParOf" srcId="{6A71C0BD-885B-4C1B-9D92-4C937FDCE220}" destId="{D6C0755B-76A3-4CEF-91A3-C43DFAA40C1F}" srcOrd="2" destOrd="0" presId="urn:microsoft.com/office/officeart/2005/8/layout/chevron2"/>
    <dgm:cxn modelId="{1FB74AE9-80AD-4BF5-860F-4FA4DA01FC47}" type="presParOf" srcId="{D6C0755B-76A3-4CEF-91A3-C43DFAA40C1F}" destId="{FC4769F4-AC6F-4E5A-8E5A-1FEF25DED140}" srcOrd="0" destOrd="0" presId="urn:microsoft.com/office/officeart/2005/8/layout/chevron2"/>
    <dgm:cxn modelId="{DEA1D9C6-F182-4AF0-950E-55761DFCE1CE}" type="presParOf" srcId="{D6C0755B-76A3-4CEF-91A3-C43DFAA40C1F}" destId="{1F9359A6-C716-4D10-B796-35F10C20A4FC}"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28DE5E-B76E-4437-A340-BCF88BAC0ADF}"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ACB06E0-B824-4B84-A7FE-FAD3415818F5}">
      <dgm:prSet phldrT="[Text]" custT="1"/>
      <dgm:spPr>
        <a:solidFill>
          <a:srgbClr val="17496B"/>
        </a:solidFill>
        <a:scene3d>
          <a:camera prst="orthographicFront"/>
          <a:lightRig rig="threePt" dir="t"/>
        </a:scene3d>
        <a:sp3d>
          <a:bevelT/>
        </a:sp3d>
      </dgm:spPr>
      <dgm:t>
        <a:bodyPr/>
        <a:lstStyle/>
        <a:p>
          <a:r>
            <a:rPr lang="en-US" sz="3200" b="1" dirty="0">
              <a:latin typeface="+mn-lt"/>
              <a:cs typeface="Arial" panose="020B0604020202020204" pitchFamily="34" charset="0"/>
            </a:rPr>
            <a:t>Inadequate treatment despite proven clinical benefits</a:t>
          </a:r>
          <a:endParaRPr lang="en-US" sz="3200" dirty="0">
            <a:latin typeface="+mn-lt"/>
            <a:cs typeface="Arial" panose="020B0604020202020204" pitchFamily="34" charset="0"/>
          </a:endParaRPr>
        </a:p>
      </dgm:t>
    </dgm:pt>
    <dgm:pt modelId="{4A3EC7BE-DDA4-4B7B-AFB4-7A98541B219E}" type="parTrans" cxnId="{2F190C8B-244A-42E8-9C90-DFC2A59DB4B2}">
      <dgm:prSet/>
      <dgm:spPr/>
      <dgm:t>
        <a:bodyPr/>
        <a:lstStyle/>
        <a:p>
          <a:endParaRPr lang="en-US">
            <a:latin typeface="+mn-lt"/>
          </a:endParaRPr>
        </a:p>
      </dgm:t>
    </dgm:pt>
    <dgm:pt modelId="{DBA573C6-799C-4E79-921E-E65F0BA5A947}" type="sibTrans" cxnId="{2F190C8B-244A-42E8-9C90-DFC2A59DB4B2}">
      <dgm:prSet/>
      <dgm:spPr/>
      <dgm:t>
        <a:bodyPr/>
        <a:lstStyle/>
        <a:p>
          <a:endParaRPr lang="en-US">
            <a:latin typeface="+mn-lt"/>
          </a:endParaRPr>
        </a:p>
      </dgm:t>
    </dgm:pt>
    <dgm:pt modelId="{6E2F76B9-B91A-4F5B-8F9B-D3B4FA66CF35}">
      <dgm:prSet phldrT="[Text]" custT="1"/>
      <dgm:spPr>
        <a:solidFill>
          <a:schemeClr val="accent1">
            <a:lumMod val="40000"/>
            <a:lumOff val="60000"/>
          </a:schemeClr>
        </a:solidFill>
        <a:scene3d>
          <a:camera prst="orthographicFront"/>
          <a:lightRig rig="threePt" dir="t"/>
        </a:scene3d>
        <a:sp3d>
          <a:bevelT/>
        </a:sp3d>
      </dgm:spPr>
      <dgm:t>
        <a:bodyPr/>
        <a:lstStyle/>
        <a:p>
          <a:r>
            <a:rPr lang="en-US" sz="3200" b="1" dirty="0">
              <a:solidFill>
                <a:schemeClr val="tx1"/>
              </a:solidFill>
              <a:latin typeface="+mn-lt"/>
              <a:cs typeface="Arial" panose="020B0604020202020204" pitchFamily="34" charset="0"/>
            </a:rPr>
            <a:t>Statin-associated muscle symptoms (SAMS)</a:t>
          </a:r>
          <a:endParaRPr lang="en-US" sz="3200" dirty="0">
            <a:solidFill>
              <a:schemeClr val="tx1"/>
            </a:solidFill>
            <a:latin typeface="+mn-lt"/>
            <a:cs typeface="Arial" panose="020B0604020202020204" pitchFamily="34" charset="0"/>
          </a:endParaRPr>
        </a:p>
      </dgm:t>
    </dgm:pt>
    <dgm:pt modelId="{564CE816-17A4-4E46-BC74-013C293774D4}" type="parTrans" cxnId="{1828F9F6-54AE-4E96-8D0B-F43089A46B71}">
      <dgm:prSet/>
      <dgm:spPr/>
      <dgm:t>
        <a:bodyPr/>
        <a:lstStyle/>
        <a:p>
          <a:endParaRPr lang="en-US">
            <a:latin typeface="+mn-lt"/>
          </a:endParaRPr>
        </a:p>
      </dgm:t>
    </dgm:pt>
    <dgm:pt modelId="{733E1E34-3F7A-441D-BAE4-D3E7EC05FD19}" type="sibTrans" cxnId="{1828F9F6-54AE-4E96-8D0B-F43089A46B71}">
      <dgm:prSet/>
      <dgm:spPr/>
      <dgm:t>
        <a:bodyPr/>
        <a:lstStyle/>
        <a:p>
          <a:endParaRPr lang="en-US">
            <a:latin typeface="+mn-lt"/>
          </a:endParaRPr>
        </a:p>
      </dgm:t>
    </dgm:pt>
    <dgm:pt modelId="{7C2C9162-8BA7-4435-A8CA-CD6B1D8FE031}" type="pres">
      <dgm:prSet presAssocID="{DB28DE5E-B76E-4437-A340-BCF88BAC0ADF}" presName="Name0" presStyleCnt="0">
        <dgm:presLayoutVars>
          <dgm:dir/>
          <dgm:resizeHandles val="exact"/>
        </dgm:presLayoutVars>
      </dgm:prSet>
      <dgm:spPr/>
    </dgm:pt>
    <dgm:pt modelId="{E3C25121-F5C1-4478-84C7-E7B76950C66C}" type="pres">
      <dgm:prSet presAssocID="{5ACB06E0-B824-4B84-A7FE-FAD3415818F5}" presName="node" presStyleLbl="node1" presStyleIdx="0" presStyleCnt="2" custLinFactNeighborX="-513" custLinFactNeighborY="-18905">
        <dgm:presLayoutVars>
          <dgm:bulletEnabled val="1"/>
        </dgm:presLayoutVars>
      </dgm:prSet>
      <dgm:spPr/>
    </dgm:pt>
    <dgm:pt modelId="{D96706E2-21E7-41E6-BB8E-A102B332BE7E}" type="pres">
      <dgm:prSet presAssocID="{DBA573C6-799C-4E79-921E-E65F0BA5A947}" presName="sibTrans" presStyleCnt="0"/>
      <dgm:spPr/>
    </dgm:pt>
    <dgm:pt modelId="{43A6C97E-AFE6-448D-867B-27B2505FDB4B}" type="pres">
      <dgm:prSet presAssocID="{6E2F76B9-B91A-4F5B-8F9B-D3B4FA66CF35}" presName="node" presStyleLbl="node1" presStyleIdx="1" presStyleCnt="2">
        <dgm:presLayoutVars>
          <dgm:bulletEnabled val="1"/>
        </dgm:presLayoutVars>
      </dgm:prSet>
      <dgm:spPr/>
    </dgm:pt>
  </dgm:ptLst>
  <dgm:cxnLst>
    <dgm:cxn modelId="{D88AB808-1068-4B63-ABB9-DB7A566EE85B}" type="presOf" srcId="{DB28DE5E-B76E-4437-A340-BCF88BAC0ADF}" destId="{7C2C9162-8BA7-4435-A8CA-CD6B1D8FE031}" srcOrd="0" destOrd="0" presId="urn:microsoft.com/office/officeart/2005/8/layout/hList6"/>
    <dgm:cxn modelId="{B18F341E-8999-4BF6-9BD8-B8CE9269F8DA}" type="presOf" srcId="{6E2F76B9-B91A-4F5B-8F9B-D3B4FA66CF35}" destId="{43A6C97E-AFE6-448D-867B-27B2505FDB4B}" srcOrd="0" destOrd="0" presId="urn:microsoft.com/office/officeart/2005/8/layout/hList6"/>
    <dgm:cxn modelId="{2F190C8B-244A-42E8-9C90-DFC2A59DB4B2}" srcId="{DB28DE5E-B76E-4437-A340-BCF88BAC0ADF}" destId="{5ACB06E0-B824-4B84-A7FE-FAD3415818F5}" srcOrd="0" destOrd="0" parTransId="{4A3EC7BE-DDA4-4B7B-AFB4-7A98541B219E}" sibTransId="{DBA573C6-799C-4E79-921E-E65F0BA5A947}"/>
    <dgm:cxn modelId="{5B5DA9B1-E2B5-441F-8C95-B92F0C127237}" type="presOf" srcId="{5ACB06E0-B824-4B84-A7FE-FAD3415818F5}" destId="{E3C25121-F5C1-4478-84C7-E7B76950C66C}" srcOrd="0" destOrd="0" presId="urn:microsoft.com/office/officeart/2005/8/layout/hList6"/>
    <dgm:cxn modelId="{1828F9F6-54AE-4E96-8D0B-F43089A46B71}" srcId="{DB28DE5E-B76E-4437-A340-BCF88BAC0ADF}" destId="{6E2F76B9-B91A-4F5B-8F9B-D3B4FA66CF35}" srcOrd="1" destOrd="0" parTransId="{564CE816-17A4-4E46-BC74-013C293774D4}" sibTransId="{733E1E34-3F7A-441D-BAE4-D3E7EC05FD19}"/>
    <dgm:cxn modelId="{D597E60F-0416-4F29-AD0F-BE9C5E08EF8E}" type="presParOf" srcId="{7C2C9162-8BA7-4435-A8CA-CD6B1D8FE031}" destId="{E3C25121-F5C1-4478-84C7-E7B76950C66C}" srcOrd="0" destOrd="0" presId="urn:microsoft.com/office/officeart/2005/8/layout/hList6"/>
    <dgm:cxn modelId="{B539FA65-829F-46BF-B706-F51D7DF4EA8C}" type="presParOf" srcId="{7C2C9162-8BA7-4435-A8CA-CD6B1D8FE031}" destId="{D96706E2-21E7-41E6-BB8E-A102B332BE7E}" srcOrd="1" destOrd="0" presId="urn:microsoft.com/office/officeart/2005/8/layout/hList6"/>
    <dgm:cxn modelId="{C9271C63-8631-4048-AE95-4556993E6CF1}" type="presParOf" srcId="{7C2C9162-8BA7-4435-A8CA-CD6B1D8FE031}" destId="{43A6C97E-AFE6-448D-867B-27B2505FDB4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A6534-896C-4E6A-BF16-86DC3D377A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B9E591-98E0-4811-A235-77570E4137BE}">
      <dgm:prSet/>
      <dgm:spPr/>
      <dgm:t>
        <a:bodyPr/>
        <a:lstStyle/>
        <a:p>
          <a:r>
            <a:rPr lang="en-US" dirty="0"/>
            <a:t>Which of the following is the estimated incidence of statin associated muscle symptoms using real world observational data?</a:t>
          </a:r>
        </a:p>
      </dgm:t>
    </dgm:pt>
    <dgm:pt modelId="{9F6C2606-369E-4879-A82A-8BA3A62CB58F}" type="parTrans" cxnId="{92E8AA10-20F4-4138-A18D-3323C9521A70}">
      <dgm:prSet/>
      <dgm:spPr/>
      <dgm:t>
        <a:bodyPr/>
        <a:lstStyle/>
        <a:p>
          <a:endParaRPr lang="en-US"/>
        </a:p>
      </dgm:t>
    </dgm:pt>
    <dgm:pt modelId="{187C84D2-3167-4AE2-BFE9-9B634EF50167}" type="sibTrans" cxnId="{92E8AA10-20F4-4138-A18D-3323C9521A70}">
      <dgm:prSet/>
      <dgm:spPr/>
      <dgm:t>
        <a:bodyPr/>
        <a:lstStyle/>
        <a:p>
          <a:endParaRPr lang="en-US"/>
        </a:p>
      </dgm:t>
    </dgm:pt>
    <dgm:pt modelId="{63165E90-59CA-45E5-8206-70E999D8D5DB}">
      <dgm:prSet/>
      <dgm:spPr/>
      <dgm:t>
        <a:bodyPr/>
        <a:lstStyle/>
        <a:p>
          <a:pPr marL="690563" indent="-690563">
            <a:buFont typeface="+mj-lt"/>
            <a:buAutoNum type="alphaLcParenR"/>
          </a:pPr>
          <a:r>
            <a:rPr lang="en-US" dirty="0"/>
            <a:t> &lt;5%</a:t>
          </a:r>
        </a:p>
      </dgm:t>
    </dgm:pt>
    <dgm:pt modelId="{F6B0CE0D-6E7B-4BF8-96EF-D72E39AEAB76}" type="parTrans" cxnId="{FF0F9355-452D-4D08-8126-406FAEF47D2F}">
      <dgm:prSet/>
      <dgm:spPr/>
      <dgm:t>
        <a:bodyPr/>
        <a:lstStyle/>
        <a:p>
          <a:endParaRPr lang="en-US"/>
        </a:p>
      </dgm:t>
    </dgm:pt>
    <dgm:pt modelId="{5E4162AF-13D1-468F-AD40-B5A7980C2CBE}" type="sibTrans" cxnId="{FF0F9355-452D-4D08-8126-406FAEF47D2F}">
      <dgm:prSet/>
      <dgm:spPr/>
      <dgm:t>
        <a:bodyPr/>
        <a:lstStyle/>
        <a:p>
          <a:endParaRPr lang="en-US"/>
        </a:p>
      </dgm:t>
    </dgm:pt>
    <dgm:pt modelId="{A0419ED7-F5AB-4479-994E-50FF18FFB9B8}">
      <dgm:prSet/>
      <dgm:spPr/>
      <dgm:t>
        <a:bodyPr/>
        <a:lstStyle/>
        <a:p>
          <a:pPr marL="690563" indent="-690563">
            <a:buFont typeface="+mj-lt"/>
            <a:buAutoNum type="alphaLcParenR"/>
          </a:pPr>
          <a:r>
            <a:rPr lang="en-US" dirty="0"/>
            <a:t> 5-10%</a:t>
          </a:r>
        </a:p>
      </dgm:t>
    </dgm:pt>
    <dgm:pt modelId="{5DF67F24-CB9A-4678-9286-DFC049A27533}" type="parTrans" cxnId="{B8177E96-0CDB-4198-B1A5-0782CBC906F1}">
      <dgm:prSet/>
      <dgm:spPr/>
      <dgm:t>
        <a:bodyPr/>
        <a:lstStyle/>
        <a:p>
          <a:endParaRPr lang="en-US"/>
        </a:p>
      </dgm:t>
    </dgm:pt>
    <dgm:pt modelId="{2DCD760D-69D4-4592-9A13-18734F904627}" type="sibTrans" cxnId="{B8177E96-0CDB-4198-B1A5-0782CBC906F1}">
      <dgm:prSet/>
      <dgm:spPr/>
      <dgm:t>
        <a:bodyPr/>
        <a:lstStyle/>
        <a:p>
          <a:endParaRPr lang="en-US"/>
        </a:p>
      </dgm:t>
    </dgm:pt>
    <dgm:pt modelId="{826C97F6-D9FA-4B76-9007-D73DE9826BD1}">
      <dgm:prSet/>
      <dgm:spPr/>
      <dgm:t>
        <a:bodyPr/>
        <a:lstStyle/>
        <a:p>
          <a:pPr marL="690563" indent="-690563">
            <a:buFont typeface="+mj-lt"/>
            <a:buAutoNum type="alphaLcParenR"/>
          </a:pPr>
          <a:r>
            <a:rPr lang="en-US" dirty="0"/>
            <a:t> 20-20%</a:t>
          </a:r>
        </a:p>
      </dgm:t>
    </dgm:pt>
    <dgm:pt modelId="{7FDCAFD3-C07B-4C13-88CF-B44E8F908375}" type="parTrans" cxnId="{182CA3EE-83B9-4EC9-93E2-A7670C06690D}">
      <dgm:prSet/>
      <dgm:spPr/>
      <dgm:t>
        <a:bodyPr/>
        <a:lstStyle/>
        <a:p>
          <a:endParaRPr lang="en-US"/>
        </a:p>
      </dgm:t>
    </dgm:pt>
    <dgm:pt modelId="{2577BAA0-0B65-4021-A60A-58894F573860}" type="sibTrans" cxnId="{182CA3EE-83B9-4EC9-93E2-A7670C06690D}">
      <dgm:prSet/>
      <dgm:spPr/>
      <dgm:t>
        <a:bodyPr/>
        <a:lstStyle/>
        <a:p>
          <a:endParaRPr lang="en-US"/>
        </a:p>
      </dgm:t>
    </dgm:pt>
    <dgm:pt modelId="{D0B937AD-D9C6-42BA-A903-DC145A7E15E0}">
      <dgm:prSet/>
      <dgm:spPr/>
      <dgm:t>
        <a:bodyPr/>
        <a:lstStyle/>
        <a:p>
          <a:pPr marL="690563" indent="-690563">
            <a:buFont typeface="+mj-lt"/>
            <a:buAutoNum type="alphaLcParenR"/>
          </a:pPr>
          <a:r>
            <a:rPr lang="en-US" dirty="0"/>
            <a:t> &gt;50%</a:t>
          </a:r>
        </a:p>
      </dgm:t>
    </dgm:pt>
    <dgm:pt modelId="{328D4FF6-BCDC-437C-A2CC-BB3295749313}" type="parTrans" cxnId="{4899634A-EB77-48C1-8411-E2880CE168DF}">
      <dgm:prSet/>
      <dgm:spPr/>
      <dgm:t>
        <a:bodyPr/>
        <a:lstStyle/>
        <a:p>
          <a:endParaRPr lang="en-US"/>
        </a:p>
      </dgm:t>
    </dgm:pt>
    <dgm:pt modelId="{11E0FBDC-DDB5-4C1D-BEAC-B6D61C6BBBE5}" type="sibTrans" cxnId="{4899634A-EB77-48C1-8411-E2880CE168DF}">
      <dgm:prSet/>
      <dgm:spPr/>
      <dgm:t>
        <a:bodyPr/>
        <a:lstStyle/>
        <a:p>
          <a:endParaRPr lang="en-US"/>
        </a:p>
      </dgm:t>
    </dgm:pt>
    <dgm:pt modelId="{A178D976-0B19-4343-BA62-C15524CF5151}" type="pres">
      <dgm:prSet presAssocID="{8CAA6534-896C-4E6A-BF16-86DC3D377A87}" presName="linear" presStyleCnt="0">
        <dgm:presLayoutVars>
          <dgm:animLvl val="lvl"/>
          <dgm:resizeHandles val="exact"/>
        </dgm:presLayoutVars>
      </dgm:prSet>
      <dgm:spPr/>
    </dgm:pt>
    <dgm:pt modelId="{404B7834-85CE-48CC-AC21-6961D83F0C97}" type="pres">
      <dgm:prSet presAssocID="{47B9E591-98E0-4811-A235-77570E4137BE}" presName="parentText" presStyleLbl="node1" presStyleIdx="0" presStyleCnt="1">
        <dgm:presLayoutVars>
          <dgm:chMax val="0"/>
          <dgm:bulletEnabled val="1"/>
        </dgm:presLayoutVars>
      </dgm:prSet>
      <dgm:spPr/>
    </dgm:pt>
    <dgm:pt modelId="{D7F71C49-23A7-4A7E-93AD-C0A20D4A16D9}" type="pres">
      <dgm:prSet presAssocID="{47B9E591-98E0-4811-A235-77570E4137BE}" presName="childText" presStyleLbl="revTx" presStyleIdx="0" presStyleCnt="1">
        <dgm:presLayoutVars>
          <dgm:bulletEnabled val="1"/>
        </dgm:presLayoutVars>
      </dgm:prSet>
      <dgm:spPr/>
    </dgm:pt>
  </dgm:ptLst>
  <dgm:cxnLst>
    <dgm:cxn modelId="{92E8AA10-20F4-4138-A18D-3323C9521A70}" srcId="{8CAA6534-896C-4E6A-BF16-86DC3D377A87}" destId="{47B9E591-98E0-4811-A235-77570E4137BE}" srcOrd="0" destOrd="0" parTransId="{9F6C2606-369E-4879-A82A-8BA3A62CB58F}" sibTransId="{187C84D2-3167-4AE2-BFE9-9B634EF50167}"/>
    <dgm:cxn modelId="{FAF65732-8116-4E63-B9E4-7C76C740B1A8}" type="presOf" srcId="{A0419ED7-F5AB-4479-994E-50FF18FFB9B8}" destId="{D7F71C49-23A7-4A7E-93AD-C0A20D4A16D9}" srcOrd="0" destOrd="1" presId="urn:microsoft.com/office/officeart/2005/8/layout/vList2"/>
    <dgm:cxn modelId="{ADB8B132-2CB1-4F0B-8F85-3251274F370C}" type="presOf" srcId="{826C97F6-D9FA-4B76-9007-D73DE9826BD1}" destId="{D7F71C49-23A7-4A7E-93AD-C0A20D4A16D9}" srcOrd="0" destOrd="2" presId="urn:microsoft.com/office/officeart/2005/8/layout/vList2"/>
    <dgm:cxn modelId="{4899634A-EB77-48C1-8411-E2880CE168DF}" srcId="{47B9E591-98E0-4811-A235-77570E4137BE}" destId="{D0B937AD-D9C6-42BA-A903-DC145A7E15E0}" srcOrd="3" destOrd="0" parTransId="{328D4FF6-BCDC-437C-A2CC-BB3295749313}" sibTransId="{11E0FBDC-DDB5-4C1D-BEAC-B6D61C6BBBE5}"/>
    <dgm:cxn modelId="{FF0F9355-452D-4D08-8126-406FAEF47D2F}" srcId="{47B9E591-98E0-4811-A235-77570E4137BE}" destId="{63165E90-59CA-45E5-8206-70E999D8D5DB}" srcOrd="0" destOrd="0" parTransId="{F6B0CE0D-6E7B-4BF8-96EF-D72E39AEAB76}" sibTransId="{5E4162AF-13D1-468F-AD40-B5A7980C2CBE}"/>
    <dgm:cxn modelId="{B8177E96-0CDB-4198-B1A5-0782CBC906F1}" srcId="{47B9E591-98E0-4811-A235-77570E4137BE}" destId="{A0419ED7-F5AB-4479-994E-50FF18FFB9B8}" srcOrd="1" destOrd="0" parTransId="{5DF67F24-CB9A-4678-9286-DFC049A27533}" sibTransId="{2DCD760D-69D4-4592-9A13-18734F904627}"/>
    <dgm:cxn modelId="{41EA56A9-8C13-4C48-A7B0-A1B84AB54FF3}" type="presOf" srcId="{63165E90-59CA-45E5-8206-70E999D8D5DB}" destId="{D7F71C49-23A7-4A7E-93AD-C0A20D4A16D9}" srcOrd="0" destOrd="0" presId="urn:microsoft.com/office/officeart/2005/8/layout/vList2"/>
    <dgm:cxn modelId="{C9BE2EB6-75E3-49D7-9F2C-896A30BD78D7}" type="presOf" srcId="{47B9E591-98E0-4811-A235-77570E4137BE}" destId="{404B7834-85CE-48CC-AC21-6961D83F0C97}" srcOrd="0" destOrd="0" presId="urn:microsoft.com/office/officeart/2005/8/layout/vList2"/>
    <dgm:cxn modelId="{5A5031C0-CC4B-495F-A68F-1BB7E475F731}" type="presOf" srcId="{8CAA6534-896C-4E6A-BF16-86DC3D377A87}" destId="{A178D976-0B19-4343-BA62-C15524CF5151}" srcOrd="0" destOrd="0" presId="urn:microsoft.com/office/officeart/2005/8/layout/vList2"/>
    <dgm:cxn modelId="{27D493CC-16B3-403E-BE92-15C23531864D}" type="presOf" srcId="{D0B937AD-D9C6-42BA-A903-DC145A7E15E0}" destId="{D7F71C49-23A7-4A7E-93AD-C0A20D4A16D9}" srcOrd="0" destOrd="3" presId="urn:microsoft.com/office/officeart/2005/8/layout/vList2"/>
    <dgm:cxn modelId="{182CA3EE-83B9-4EC9-93E2-A7670C06690D}" srcId="{47B9E591-98E0-4811-A235-77570E4137BE}" destId="{826C97F6-D9FA-4B76-9007-D73DE9826BD1}" srcOrd="2" destOrd="0" parTransId="{7FDCAFD3-C07B-4C13-88CF-B44E8F908375}" sibTransId="{2577BAA0-0B65-4021-A60A-58894F573860}"/>
    <dgm:cxn modelId="{E6A9D632-3A08-4076-810B-EFE69E656463}" type="presParOf" srcId="{A178D976-0B19-4343-BA62-C15524CF5151}" destId="{404B7834-85CE-48CC-AC21-6961D83F0C97}" srcOrd="0" destOrd="0" presId="urn:microsoft.com/office/officeart/2005/8/layout/vList2"/>
    <dgm:cxn modelId="{7F9001BB-61C7-405E-B509-BEE2C88919C5}" type="presParOf" srcId="{A178D976-0B19-4343-BA62-C15524CF5151}" destId="{D7F71C49-23A7-4A7E-93AD-C0A20D4A16D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AA6534-896C-4E6A-BF16-86DC3D377A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B9E591-98E0-4811-A235-77570E4137BE}">
      <dgm:prSet/>
      <dgm:spPr/>
      <dgm:t>
        <a:bodyPr/>
        <a:lstStyle/>
        <a:p>
          <a:r>
            <a:rPr lang="en-US" dirty="0"/>
            <a:t>Which of the following non-statin medications lowers LDL-C the most?</a:t>
          </a:r>
        </a:p>
      </dgm:t>
    </dgm:pt>
    <dgm:pt modelId="{9F6C2606-369E-4879-A82A-8BA3A62CB58F}" type="parTrans" cxnId="{92E8AA10-20F4-4138-A18D-3323C9521A70}">
      <dgm:prSet/>
      <dgm:spPr/>
      <dgm:t>
        <a:bodyPr/>
        <a:lstStyle/>
        <a:p>
          <a:endParaRPr lang="en-US"/>
        </a:p>
      </dgm:t>
    </dgm:pt>
    <dgm:pt modelId="{187C84D2-3167-4AE2-BFE9-9B634EF50167}" type="sibTrans" cxnId="{92E8AA10-20F4-4138-A18D-3323C9521A70}">
      <dgm:prSet/>
      <dgm:spPr/>
      <dgm:t>
        <a:bodyPr/>
        <a:lstStyle/>
        <a:p>
          <a:endParaRPr lang="en-US"/>
        </a:p>
      </dgm:t>
    </dgm:pt>
    <dgm:pt modelId="{63165E90-59CA-45E5-8206-70E999D8D5DB}">
      <dgm:prSet/>
      <dgm:spPr/>
      <dgm:t>
        <a:bodyPr/>
        <a:lstStyle/>
        <a:p>
          <a:pPr marL="690563" indent="-690563">
            <a:buFont typeface="+mj-lt"/>
            <a:buAutoNum type="alphaLcParenR"/>
          </a:pPr>
          <a:r>
            <a:rPr lang="en-US" dirty="0"/>
            <a:t>Alirocumab</a:t>
          </a:r>
        </a:p>
      </dgm:t>
    </dgm:pt>
    <dgm:pt modelId="{F6B0CE0D-6E7B-4BF8-96EF-D72E39AEAB76}" type="parTrans" cxnId="{FF0F9355-452D-4D08-8126-406FAEF47D2F}">
      <dgm:prSet/>
      <dgm:spPr/>
      <dgm:t>
        <a:bodyPr/>
        <a:lstStyle/>
        <a:p>
          <a:endParaRPr lang="en-US"/>
        </a:p>
      </dgm:t>
    </dgm:pt>
    <dgm:pt modelId="{5E4162AF-13D1-468F-AD40-B5A7980C2CBE}" type="sibTrans" cxnId="{FF0F9355-452D-4D08-8126-406FAEF47D2F}">
      <dgm:prSet/>
      <dgm:spPr/>
      <dgm:t>
        <a:bodyPr/>
        <a:lstStyle/>
        <a:p>
          <a:endParaRPr lang="en-US"/>
        </a:p>
      </dgm:t>
    </dgm:pt>
    <dgm:pt modelId="{AF44DB88-1984-4BE1-9248-EAA2AF2CE1F3}">
      <dgm:prSet/>
      <dgm:spPr/>
      <dgm:t>
        <a:bodyPr/>
        <a:lstStyle/>
        <a:p>
          <a:pPr marL="690563" indent="-690563">
            <a:buFont typeface="+mj-lt"/>
            <a:buAutoNum type="alphaLcParenR"/>
          </a:pPr>
          <a:r>
            <a:rPr lang="en-US" dirty="0"/>
            <a:t>Bempedoic Acid</a:t>
          </a:r>
        </a:p>
      </dgm:t>
    </dgm:pt>
    <dgm:pt modelId="{9EAA50A9-1CAF-4517-B455-59F943D72E08}" type="parTrans" cxnId="{3A1FFA35-0940-4BC8-889E-BEE536111FA1}">
      <dgm:prSet/>
      <dgm:spPr/>
      <dgm:t>
        <a:bodyPr/>
        <a:lstStyle/>
        <a:p>
          <a:endParaRPr lang="en-US"/>
        </a:p>
      </dgm:t>
    </dgm:pt>
    <dgm:pt modelId="{5742D8C6-4D65-4E09-B705-CC0A13984CAA}" type="sibTrans" cxnId="{3A1FFA35-0940-4BC8-889E-BEE536111FA1}">
      <dgm:prSet/>
      <dgm:spPr/>
      <dgm:t>
        <a:bodyPr/>
        <a:lstStyle/>
        <a:p>
          <a:endParaRPr lang="en-US"/>
        </a:p>
      </dgm:t>
    </dgm:pt>
    <dgm:pt modelId="{C9BDB81C-F704-43E0-BDEB-CD56F883CFEC}">
      <dgm:prSet/>
      <dgm:spPr/>
      <dgm:t>
        <a:bodyPr/>
        <a:lstStyle/>
        <a:p>
          <a:pPr marL="690563" indent="-690563">
            <a:buFont typeface="+mj-lt"/>
            <a:buAutoNum type="alphaLcParenR"/>
          </a:pPr>
          <a:r>
            <a:rPr lang="en-US" dirty="0"/>
            <a:t>Ezetimibe</a:t>
          </a:r>
        </a:p>
      </dgm:t>
    </dgm:pt>
    <dgm:pt modelId="{13522510-17D1-44A7-AE6B-032EAE1E69FE}" type="parTrans" cxnId="{EEF292AF-275A-4A03-BB55-4141056BD23D}">
      <dgm:prSet/>
      <dgm:spPr/>
      <dgm:t>
        <a:bodyPr/>
        <a:lstStyle/>
        <a:p>
          <a:endParaRPr lang="en-US"/>
        </a:p>
      </dgm:t>
    </dgm:pt>
    <dgm:pt modelId="{C610AD18-D564-4C46-975C-52A45DFE1FF1}" type="sibTrans" cxnId="{EEF292AF-275A-4A03-BB55-4141056BD23D}">
      <dgm:prSet/>
      <dgm:spPr/>
      <dgm:t>
        <a:bodyPr/>
        <a:lstStyle/>
        <a:p>
          <a:endParaRPr lang="en-US"/>
        </a:p>
      </dgm:t>
    </dgm:pt>
    <dgm:pt modelId="{95C13451-53EC-456B-B43C-D0F63BF9C180}">
      <dgm:prSet/>
      <dgm:spPr/>
      <dgm:t>
        <a:bodyPr/>
        <a:lstStyle/>
        <a:p>
          <a:pPr marL="690563" indent="-690563">
            <a:buFont typeface="+mj-lt"/>
            <a:buAutoNum type="alphaLcParenR"/>
          </a:pPr>
          <a:r>
            <a:rPr lang="en-US" dirty="0"/>
            <a:t>Colesevelam</a:t>
          </a:r>
        </a:p>
      </dgm:t>
    </dgm:pt>
    <dgm:pt modelId="{D32B2569-360D-45B2-8672-B5707205815A}" type="parTrans" cxnId="{6AA00BFA-ACCA-4B79-A6B0-294D017D32FB}">
      <dgm:prSet/>
      <dgm:spPr/>
      <dgm:t>
        <a:bodyPr/>
        <a:lstStyle/>
        <a:p>
          <a:endParaRPr lang="en-US"/>
        </a:p>
      </dgm:t>
    </dgm:pt>
    <dgm:pt modelId="{F1330862-A003-4D87-85D4-D0E0CD1C7D12}" type="sibTrans" cxnId="{6AA00BFA-ACCA-4B79-A6B0-294D017D32FB}">
      <dgm:prSet/>
      <dgm:spPr/>
      <dgm:t>
        <a:bodyPr/>
        <a:lstStyle/>
        <a:p>
          <a:endParaRPr lang="en-US"/>
        </a:p>
      </dgm:t>
    </dgm:pt>
    <dgm:pt modelId="{A178D976-0B19-4343-BA62-C15524CF5151}" type="pres">
      <dgm:prSet presAssocID="{8CAA6534-896C-4E6A-BF16-86DC3D377A87}" presName="linear" presStyleCnt="0">
        <dgm:presLayoutVars>
          <dgm:animLvl val="lvl"/>
          <dgm:resizeHandles val="exact"/>
        </dgm:presLayoutVars>
      </dgm:prSet>
      <dgm:spPr/>
    </dgm:pt>
    <dgm:pt modelId="{404B7834-85CE-48CC-AC21-6961D83F0C97}" type="pres">
      <dgm:prSet presAssocID="{47B9E591-98E0-4811-A235-77570E4137BE}" presName="parentText" presStyleLbl="node1" presStyleIdx="0" presStyleCnt="1">
        <dgm:presLayoutVars>
          <dgm:chMax val="0"/>
          <dgm:bulletEnabled val="1"/>
        </dgm:presLayoutVars>
      </dgm:prSet>
      <dgm:spPr/>
    </dgm:pt>
    <dgm:pt modelId="{D7F71C49-23A7-4A7E-93AD-C0A20D4A16D9}" type="pres">
      <dgm:prSet presAssocID="{47B9E591-98E0-4811-A235-77570E4137BE}" presName="childText" presStyleLbl="revTx" presStyleIdx="0" presStyleCnt="1">
        <dgm:presLayoutVars>
          <dgm:bulletEnabled val="1"/>
        </dgm:presLayoutVars>
      </dgm:prSet>
      <dgm:spPr/>
    </dgm:pt>
  </dgm:ptLst>
  <dgm:cxnLst>
    <dgm:cxn modelId="{B53DB005-05C1-4C31-ABB0-6F06BFABF026}" type="presOf" srcId="{C9BDB81C-F704-43E0-BDEB-CD56F883CFEC}" destId="{D7F71C49-23A7-4A7E-93AD-C0A20D4A16D9}" srcOrd="0" destOrd="3" presId="urn:microsoft.com/office/officeart/2005/8/layout/vList2"/>
    <dgm:cxn modelId="{92E8AA10-20F4-4138-A18D-3323C9521A70}" srcId="{8CAA6534-896C-4E6A-BF16-86DC3D377A87}" destId="{47B9E591-98E0-4811-A235-77570E4137BE}" srcOrd="0" destOrd="0" parTransId="{9F6C2606-369E-4879-A82A-8BA3A62CB58F}" sibTransId="{187C84D2-3167-4AE2-BFE9-9B634EF50167}"/>
    <dgm:cxn modelId="{3A1FFA35-0940-4BC8-889E-BEE536111FA1}" srcId="{47B9E591-98E0-4811-A235-77570E4137BE}" destId="{AF44DB88-1984-4BE1-9248-EAA2AF2CE1F3}" srcOrd="1" destOrd="0" parTransId="{9EAA50A9-1CAF-4517-B455-59F943D72E08}" sibTransId="{5742D8C6-4D65-4E09-B705-CC0A13984CAA}"/>
    <dgm:cxn modelId="{FF0F9355-452D-4D08-8126-406FAEF47D2F}" srcId="{47B9E591-98E0-4811-A235-77570E4137BE}" destId="{63165E90-59CA-45E5-8206-70E999D8D5DB}" srcOrd="0" destOrd="0" parTransId="{F6B0CE0D-6E7B-4BF8-96EF-D72E39AEAB76}" sibTransId="{5E4162AF-13D1-468F-AD40-B5A7980C2CBE}"/>
    <dgm:cxn modelId="{79FE3377-FFCA-44F6-9605-0B53C8A8591D}" type="presOf" srcId="{95C13451-53EC-456B-B43C-D0F63BF9C180}" destId="{D7F71C49-23A7-4A7E-93AD-C0A20D4A16D9}" srcOrd="0" destOrd="2" presId="urn:microsoft.com/office/officeart/2005/8/layout/vList2"/>
    <dgm:cxn modelId="{A985BB87-49D1-4940-8207-372BAEFE87A1}" type="presOf" srcId="{AF44DB88-1984-4BE1-9248-EAA2AF2CE1F3}" destId="{D7F71C49-23A7-4A7E-93AD-C0A20D4A16D9}" srcOrd="0" destOrd="1" presId="urn:microsoft.com/office/officeart/2005/8/layout/vList2"/>
    <dgm:cxn modelId="{41EA56A9-8C13-4C48-A7B0-A1B84AB54FF3}" type="presOf" srcId="{63165E90-59CA-45E5-8206-70E999D8D5DB}" destId="{D7F71C49-23A7-4A7E-93AD-C0A20D4A16D9}" srcOrd="0" destOrd="0" presId="urn:microsoft.com/office/officeart/2005/8/layout/vList2"/>
    <dgm:cxn modelId="{EEF292AF-275A-4A03-BB55-4141056BD23D}" srcId="{47B9E591-98E0-4811-A235-77570E4137BE}" destId="{C9BDB81C-F704-43E0-BDEB-CD56F883CFEC}" srcOrd="3" destOrd="0" parTransId="{13522510-17D1-44A7-AE6B-032EAE1E69FE}" sibTransId="{C610AD18-D564-4C46-975C-52A45DFE1FF1}"/>
    <dgm:cxn modelId="{C9BE2EB6-75E3-49D7-9F2C-896A30BD78D7}" type="presOf" srcId="{47B9E591-98E0-4811-A235-77570E4137BE}" destId="{404B7834-85CE-48CC-AC21-6961D83F0C97}" srcOrd="0" destOrd="0" presId="urn:microsoft.com/office/officeart/2005/8/layout/vList2"/>
    <dgm:cxn modelId="{5A5031C0-CC4B-495F-A68F-1BB7E475F731}" type="presOf" srcId="{8CAA6534-896C-4E6A-BF16-86DC3D377A87}" destId="{A178D976-0B19-4343-BA62-C15524CF5151}" srcOrd="0" destOrd="0" presId="urn:microsoft.com/office/officeart/2005/8/layout/vList2"/>
    <dgm:cxn modelId="{6AA00BFA-ACCA-4B79-A6B0-294D017D32FB}" srcId="{47B9E591-98E0-4811-A235-77570E4137BE}" destId="{95C13451-53EC-456B-B43C-D0F63BF9C180}" srcOrd="2" destOrd="0" parTransId="{D32B2569-360D-45B2-8672-B5707205815A}" sibTransId="{F1330862-A003-4D87-85D4-D0E0CD1C7D12}"/>
    <dgm:cxn modelId="{E6A9D632-3A08-4076-810B-EFE69E656463}" type="presParOf" srcId="{A178D976-0B19-4343-BA62-C15524CF5151}" destId="{404B7834-85CE-48CC-AC21-6961D83F0C97}" srcOrd="0" destOrd="0" presId="urn:microsoft.com/office/officeart/2005/8/layout/vList2"/>
    <dgm:cxn modelId="{7F9001BB-61C7-405E-B509-BEE2C88919C5}" type="presParOf" srcId="{A178D976-0B19-4343-BA62-C15524CF5151}" destId="{D7F71C49-23A7-4A7E-93AD-C0A20D4A16D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B7834-85CE-48CC-AC21-6961D83F0C97}">
      <dsp:nvSpPr>
        <dsp:cNvPr id="0" name=""/>
        <dsp:cNvSpPr/>
      </dsp:nvSpPr>
      <dsp:spPr>
        <a:xfrm>
          <a:off x="0" y="125"/>
          <a:ext cx="8229600" cy="2069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A 70-year-old with a history of a recent MI is not on lipid lowering medication. Which of the following agents is recommended according to the 2018 AHA/ACC cholesterol guidelines?</a:t>
          </a:r>
        </a:p>
      </dsp:txBody>
      <dsp:txXfrm>
        <a:off x="101036" y="101161"/>
        <a:ext cx="8027528" cy="1867658"/>
      </dsp:txXfrm>
    </dsp:sp>
    <dsp:sp modelId="{D7F71C49-23A7-4A7E-93AD-C0A20D4A16D9}">
      <dsp:nvSpPr>
        <dsp:cNvPr id="0" name=""/>
        <dsp:cNvSpPr/>
      </dsp:nvSpPr>
      <dsp:spPr>
        <a:xfrm>
          <a:off x="0" y="2069855"/>
          <a:ext cx="8229600" cy="159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6830" rIns="206248" bIns="36830" numCol="1" spcCol="1270" anchor="t" anchorCtr="0">
          <a:noAutofit/>
        </a:bodyPr>
        <a:lstStyle/>
        <a:p>
          <a:pPr marL="690563" lvl="1" indent="-690563" algn="l" defTabSz="1022350">
            <a:lnSpc>
              <a:spcPct val="90000"/>
            </a:lnSpc>
            <a:spcBef>
              <a:spcPct val="0"/>
            </a:spcBef>
            <a:spcAft>
              <a:spcPct val="20000"/>
            </a:spcAft>
            <a:buFont typeface="+mj-lt"/>
            <a:buAutoNum type="alphaLcParenR"/>
          </a:pPr>
          <a:r>
            <a:rPr lang="en-US" sz="2300" kern="1200" dirty="0"/>
            <a:t>Atorvastatin 10 mg daily</a:t>
          </a:r>
        </a:p>
        <a:p>
          <a:pPr marL="690563" lvl="1" indent="-690563" algn="l" defTabSz="1022350">
            <a:lnSpc>
              <a:spcPct val="90000"/>
            </a:lnSpc>
            <a:spcBef>
              <a:spcPct val="0"/>
            </a:spcBef>
            <a:spcAft>
              <a:spcPct val="20000"/>
            </a:spcAft>
            <a:buFont typeface="+mj-lt"/>
            <a:buAutoNum type="alphaLcParenR"/>
          </a:pPr>
          <a:r>
            <a:rPr lang="en-US" sz="2300" kern="1200" dirty="0"/>
            <a:t>Ezetimibe 10 mg daily</a:t>
          </a:r>
        </a:p>
        <a:p>
          <a:pPr marL="690563" lvl="1" indent="-690563" algn="l" defTabSz="1022350">
            <a:lnSpc>
              <a:spcPct val="90000"/>
            </a:lnSpc>
            <a:spcBef>
              <a:spcPct val="0"/>
            </a:spcBef>
            <a:spcAft>
              <a:spcPct val="20000"/>
            </a:spcAft>
            <a:buFont typeface="+mj-lt"/>
            <a:buAutoNum type="alphaLcParenR"/>
          </a:pPr>
          <a:r>
            <a:rPr lang="en-US" sz="2300" kern="1200" dirty="0"/>
            <a:t>Rosuvastatin 20 mg daily</a:t>
          </a:r>
        </a:p>
        <a:p>
          <a:pPr marL="690563" lvl="1" indent="-690563" algn="l" defTabSz="1022350">
            <a:lnSpc>
              <a:spcPct val="90000"/>
            </a:lnSpc>
            <a:spcBef>
              <a:spcPct val="0"/>
            </a:spcBef>
            <a:spcAft>
              <a:spcPct val="20000"/>
            </a:spcAft>
            <a:buFont typeface="+mj-lt"/>
            <a:buAutoNum type="alphaLcParenR"/>
          </a:pPr>
          <a:r>
            <a:rPr lang="en-US" sz="2300" kern="1200" dirty="0"/>
            <a:t>Simvastatin 40 mg daily</a:t>
          </a:r>
        </a:p>
      </dsp:txBody>
      <dsp:txXfrm>
        <a:off x="0" y="2069855"/>
        <a:ext cx="8229600" cy="1590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BEE1C-D5E5-42E2-BCF2-6DEB28056328}">
      <dsp:nvSpPr>
        <dsp:cNvPr id="0" name=""/>
        <dsp:cNvSpPr/>
      </dsp:nvSpPr>
      <dsp:spPr>
        <a:xfrm rot="5400000">
          <a:off x="-250149" y="252570"/>
          <a:ext cx="1667664" cy="1167365"/>
        </a:xfrm>
        <a:prstGeom prst="chevron">
          <a:avLst/>
        </a:prstGeom>
        <a:solidFill>
          <a:srgbClr val="054978"/>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Goal</a:t>
          </a:r>
        </a:p>
      </dsp:txBody>
      <dsp:txXfrm rot="-5400000">
        <a:off x="1" y="586104"/>
        <a:ext cx="1167365" cy="500299"/>
      </dsp:txXfrm>
    </dsp:sp>
    <dsp:sp modelId="{858D39A6-BF08-4DA7-AFF5-3A3CCBC8EF1C}">
      <dsp:nvSpPr>
        <dsp:cNvPr id="0" name=""/>
        <dsp:cNvSpPr/>
      </dsp:nvSpPr>
      <dsp:spPr>
        <a:xfrm rot="5400000">
          <a:off x="4128297" y="-2958902"/>
          <a:ext cx="1083982" cy="7005846"/>
        </a:xfrm>
        <a:prstGeom prst="round2SameRect">
          <a:avLst/>
        </a:prstGeom>
        <a:solidFill>
          <a:schemeClr val="bg1">
            <a:lumMod val="9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1" kern="1200" dirty="0">
              <a:latin typeface="+mn-lt"/>
              <a:cs typeface="Arial" panose="020B0604020202020204" pitchFamily="34" charset="0"/>
            </a:rPr>
            <a:t>% LDL-C lowering from baseline in response to therapy</a:t>
          </a:r>
          <a:endParaRPr lang="en-US" sz="1800" b="1" kern="1200" dirty="0">
            <a:latin typeface="+mn-lt"/>
          </a:endParaRPr>
        </a:p>
        <a:p>
          <a:pPr marL="342900" lvl="2" indent="-171450" algn="l" defTabSz="711200">
            <a:lnSpc>
              <a:spcPct val="90000"/>
            </a:lnSpc>
            <a:spcBef>
              <a:spcPct val="0"/>
            </a:spcBef>
            <a:spcAft>
              <a:spcPct val="15000"/>
            </a:spcAft>
            <a:buFontTx/>
            <a:buChar char="-"/>
          </a:pPr>
          <a:r>
            <a:rPr lang="en-US" sz="1600" kern="1200" dirty="0">
              <a:latin typeface="+mn-lt"/>
            </a:rPr>
            <a:t>≥50% when a high-intensity statin is recommended</a:t>
          </a:r>
        </a:p>
        <a:p>
          <a:pPr marL="342900" lvl="2" indent="-171450" algn="l" defTabSz="711200">
            <a:lnSpc>
              <a:spcPct val="90000"/>
            </a:lnSpc>
            <a:spcBef>
              <a:spcPct val="0"/>
            </a:spcBef>
            <a:spcAft>
              <a:spcPct val="15000"/>
            </a:spcAft>
            <a:buFontTx/>
            <a:buChar char="-"/>
          </a:pPr>
          <a:r>
            <a:rPr lang="en-US" sz="1600" kern="1200" dirty="0">
              <a:latin typeface="+mn-lt"/>
            </a:rPr>
            <a:t>30%-49% when a moderate-intensity statin is recommended</a:t>
          </a:r>
        </a:p>
        <a:p>
          <a:pPr marL="342900" lvl="2" indent="-171450" algn="l" defTabSz="711200">
            <a:lnSpc>
              <a:spcPct val="90000"/>
            </a:lnSpc>
            <a:spcBef>
              <a:spcPct val="0"/>
            </a:spcBef>
            <a:spcAft>
              <a:spcPct val="15000"/>
            </a:spcAft>
            <a:buFontTx/>
            <a:buChar char="-"/>
          </a:pPr>
          <a:r>
            <a:rPr lang="en-US" sz="1600" kern="1200" dirty="0">
              <a:latin typeface="+mn-lt"/>
            </a:rPr>
            <a:t>Applies to all 4 statin benefit groups</a:t>
          </a:r>
        </a:p>
      </dsp:txBody>
      <dsp:txXfrm rot="-5400000">
        <a:off x="1167365" y="54946"/>
        <a:ext cx="6952930" cy="978150"/>
      </dsp:txXfrm>
    </dsp:sp>
    <dsp:sp modelId="{FC4769F4-AC6F-4E5A-8E5A-1FEF25DED140}">
      <dsp:nvSpPr>
        <dsp:cNvPr id="0" name=""/>
        <dsp:cNvSpPr/>
      </dsp:nvSpPr>
      <dsp:spPr>
        <a:xfrm rot="5400000">
          <a:off x="1212792" y="1628966"/>
          <a:ext cx="1667664" cy="1167365"/>
        </a:xfrm>
        <a:prstGeom prst="chevron">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Threshold</a:t>
          </a:r>
        </a:p>
      </dsp:txBody>
      <dsp:txXfrm rot="-5400000">
        <a:off x="1462942" y="1962500"/>
        <a:ext cx="1167365" cy="500299"/>
      </dsp:txXfrm>
    </dsp:sp>
    <dsp:sp modelId="{1F9359A6-C716-4D10-B796-35F10C20A4FC}">
      <dsp:nvSpPr>
        <dsp:cNvPr id="0" name=""/>
        <dsp:cNvSpPr/>
      </dsp:nvSpPr>
      <dsp:spPr>
        <a:xfrm rot="5400000">
          <a:off x="4860754" y="-851576"/>
          <a:ext cx="1083982" cy="5540932"/>
        </a:xfrm>
        <a:prstGeom prst="round2SameRect">
          <a:avLst/>
        </a:prstGeom>
        <a:solidFill>
          <a:schemeClr val="bg1">
            <a:lumMod val="95000"/>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1800" b="1" kern="1200" dirty="0">
              <a:latin typeface="+mn-lt"/>
              <a:cs typeface="Arial" panose="020B0604020202020204" pitchFamily="34" charset="0"/>
            </a:rPr>
            <a:t>LDL-C value if at or above, clinician should consider starting or intensifying LDL-C−lowering therapy</a:t>
          </a:r>
          <a:endParaRPr lang="en-US" sz="1800" b="1" kern="1200" dirty="0">
            <a:latin typeface="+mn-lt"/>
          </a:endParaRPr>
        </a:p>
        <a:p>
          <a:pPr marL="457200" lvl="2" indent="-228600" algn="l" defTabSz="889000">
            <a:lnSpc>
              <a:spcPct val="90000"/>
            </a:lnSpc>
            <a:spcBef>
              <a:spcPct val="0"/>
            </a:spcBef>
            <a:spcAft>
              <a:spcPct val="15000"/>
            </a:spcAft>
            <a:buFontTx/>
            <a:buChar char="-"/>
          </a:pPr>
          <a:r>
            <a:rPr lang="en-US" sz="1600" kern="1200" dirty="0">
              <a:solidFill>
                <a:prstClr val="black">
                  <a:hueOff val="0"/>
                  <a:satOff val="0"/>
                  <a:lumOff val="0"/>
                  <a:alphaOff val="0"/>
                </a:prstClr>
              </a:solidFill>
              <a:latin typeface="Calibri" panose="020F0502020204030204"/>
              <a:ea typeface="+mn-ea"/>
              <a:cs typeface="+mn-cs"/>
            </a:rPr>
            <a:t>70 mg/dL for clinical ASCVD</a:t>
          </a:r>
        </a:p>
        <a:p>
          <a:pPr marL="457200" lvl="2" indent="-228600" algn="l" defTabSz="889000">
            <a:lnSpc>
              <a:spcPct val="90000"/>
            </a:lnSpc>
            <a:spcBef>
              <a:spcPct val="0"/>
            </a:spcBef>
            <a:spcAft>
              <a:spcPct val="15000"/>
            </a:spcAft>
            <a:buFontTx/>
            <a:buChar char="-"/>
          </a:pPr>
          <a:r>
            <a:rPr lang="en-US" sz="1600" kern="1200" dirty="0">
              <a:solidFill>
                <a:prstClr val="black">
                  <a:hueOff val="0"/>
                  <a:satOff val="0"/>
                  <a:lumOff val="0"/>
                  <a:alphaOff val="0"/>
                </a:prstClr>
              </a:solidFill>
              <a:latin typeface="Calibri" panose="020F0502020204030204"/>
              <a:ea typeface="+mn-ea"/>
              <a:cs typeface="+mn-cs"/>
            </a:rPr>
            <a:t>100 mg/dL for LDL-C ≥190 mg/dL at baseline</a:t>
          </a:r>
        </a:p>
      </dsp:txBody>
      <dsp:txXfrm rot="-5400000">
        <a:off x="2632279" y="1429815"/>
        <a:ext cx="5488016" cy="978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25121-F5C1-4478-84C7-E7B76950C66C}">
      <dsp:nvSpPr>
        <dsp:cNvPr id="0" name=""/>
        <dsp:cNvSpPr/>
      </dsp:nvSpPr>
      <dsp:spPr>
        <a:xfrm rot="16200000">
          <a:off x="409023" y="-406428"/>
          <a:ext cx="3150394" cy="3963250"/>
        </a:xfrm>
        <a:prstGeom prst="flowChartManualOperation">
          <a:avLst/>
        </a:prstGeom>
        <a:solidFill>
          <a:srgbClr val="17496B"/>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mn-lt"/>
              <a:cs typeface="Arial" panose="020B0604020202020204" pitchFamily="34" charset="0"/>
            </a:rPr>
            <a:t>Inadequate treatment despite proven clinical benefits</a:t>
          </a:r>
          <a:endParaRPr lang="en-US" sz="3200" kern="1200" dirty="0">
            <a:latin typeface="+mn-lt"/>
            <a:cs typeface="Arial" panose="020B0604020202020204" pitchFamily="34" charset="0"/>
          </a:endParaRPr>
        </a:p>
      </dsp:txBody>
      <dsp:txXfrm rot="5400000">
        <a:off x="2595" y="630079"/>
        <a:ext cx="3963250" cy="1890236"/>
      </dsp:txXfrm>
    </dsp:sp>
    <dsp:sp modelId="{43A6C97E-AFE6-448D-867B-27B2505FDB4B}">
      <dsp:nvSpPr>
        <dsp:cNvPr id="0" name=""/>
        <dsp:cNvSpPr/>
      </dsp:nvSpPr>
      <dsp:spPr>
        <a:xfrm rot="16200000">
          <a:off x="4671042" y="-406428"/>
          <a:ext cx="3150394" cy="3963250"/>
        </a:xfrm>
        <a:prstGeom prst="flowChartManualOperation">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n-lt"/>
              <a:cs typeface="Arial" panose="020B0604020202020204" pitchFamily="34" charset="0"/>
            </a:rPr>
            <a:t>Statin-associated muscle symptoms (SAMS)</a:t>
          </a:r>
          <a:endParaRPr lang="en-US" sz="3200" kern="1200" dirty="0">
            <a:solidFill>
              <a:schemeClr val="tx1"/>
            </a:solidFill>
            <a:latin typeface="+mn-lt"/>
            <a:cs typeface="Arial" panose="020B0604020202020204" pitchFamily="34" charset="0"/>
          </a:endParaRPr>
        </a:p>
      </dsp:txBody>
      <dsp:txXfrm rot="5400000">
        <a:off x="4264614" y="630079"/>
        <a:ext cx="3963250" cy="18902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B7834-85CE-48CC-AC21-6961D83F0C97}">
      <dsp:nvSpPr>
        <dsp:cNvPr id="0" name=""/>
        <dsp:cNvSpPr/>
      </dsp:nvSpPr>
      <dsp:spPr>
        <a:xfrm>
          <a:off x="0" y="89427"/>
          <a:ext cx="8229600" cy="1759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Which of the following is the estimated incidence of statin associated muscle symptoms using real world observational data?</a:t>
          </a:r>
        </a:p>
      </dsp:txBody>
      <dsp:txXfrm>
        <a:off x="85900" y="175327"/>
        <a:ext cx="8057800" cy="1587880"/>
      </dsp:txXfrm>
    </dsp:sp>
    <dsp:sp modelId="{D7F71C49-23A7-4A7E-93AD-C0A20D4A16D9}">
      <dsp:nvSpPr>
        <dsp:cNvPr id="0" name=""/>
        <dsp:cNvSpPr/>
      </dsp:nvSpPr>
      <dsp:spPr>
        <a:xfrm>
          <a:off x="0" y="1849107"/>
          <a:ext cx="82296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0640" rIns="227584" bIns="40640" numCol="1" spcCol="1270" anchor="t" anchorCtr="0">
          <a:noAutofit/>
        </a:bodyPr>
        <a:lstStyle/>
        <a:p>
          <a:pPr marL="690563" lvl="1" indent="-690563" algn="l" defTabSz="1111250">
            <a:lnSpc>
              <a:spcPct val="90000"/>
            </a:lnSpc>
            <a:spcBef>
              <a:spcPct val="0"/>
            </a:spcBef>
            <a:spcAft>
              <a:spcPct val="20000"/>
            </a:spcAft>
            <a:buFont typeface="+mj-lt"/>
            <a:buAutoNum type="alphaLcParenR"/>
          </a:pPr>
          <a:r>
            <a:rPr lang="en-US" sz="2500" kern="1200" dirty="0"/>
            <a:t> &lt;5%</a:t>
          </a:r>
        </a:p>
        <a:p>
          <a:pPr marL="690563" lvl="1" indent="-690563" algn="l" defTabSz="1111250">
            <a:lnSpc>
              <a:spcPct val="90000"/>
            </a:lnSpc>
            <a:spcBef>
              <a:spcPct val="0"/>
            </a:spcBef>
            <a:spcAft>
              <a:spcPct val="20000"/>
            </a:spcAft>
            <a:buFont typeface="+mj-lt"/>
            <a:buAutoNum type="alphaLcParenR"/>
          </a:pPr>
          <a:r>
            <a:rPr lang="en-US" sz="2500" kern="1200" dirty="0"/>
            <a:t> 5-10%</a:t>
          </a:r>
        </a:p>
        <a:p>
          <a:pPr marL="690563" lvl="1" indent="-690563" algn="l" defTabSz="1111250">
            <a:lnSpc>
              <a:spcPct val="90000"/>
            </a:lnSpc>
            <a:spcBef>
              <a:spcPct val="0"/>
            </a:spcBef>
            <a:spcAft>
              <a:spcPct val="20000"/>
            </a:spcAft>
            <a:buFont typeface="+mj-lt"/>
            <a:buAutoNum type="alphaLcParenR"/>
          </a:pPr>
          <a:r>
            <a:rPr lang="en-US" sz="2500" kern="1200" dirty="0"/>
            <a:t> 20-20%</a:t>
          </a:r>
        </a:p>
        <a:p>
          <a:pPr marL="690563" lvl="1" indent="-690563" algn="l" defTabSz="1111250">
            <a:lnSpc>
              <a:spcPct val="90000"/>
            </a:lnSpc>
            <a:spcBef>
              <a:spcPct val="0"/>
            </a:spcBef>
            <a:spcAft>
              <a:spcPct val="20000"/>
            </a:spcAft>
            <a:buFont typeface="+mj-lt"/>
            <a:buAutoNum type="alphaLcParenR"/>
          </a:pPr>
          <a:r>
            <a:rPr lang="en-US" sz="2500" kern="1200" dirty="0"/>
            <a:t> &gt;50%</a:t>
          </a:r>
        </a:p>
      </dsp:txBody>
      <dsp:txXfrm>
        <a:off x="0" y="1849107"/>
        <a:ext cx="8229600" cy="1722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B7834-85CE-48CC-AC21-6961D83F0C97}">
      <dsp:nvSpPr>
        <dsp:cNvPr id="0" name=""/>
        <dsp:cNvSpPr/>
      </dsp:nvSpPr>
      <dsp:spPr>
        <a:xfrm>
          <a:off x="0" y="25370"/>
          <a:ext cx="8229600" cy="15514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Which of the following non-statin medications lowers LDL-C the most?</a:t>
          </a:r>
        </a:p>
      </dsp:txBody>
      <dsp:txXfrm>
        <a:off x="75734" y="101104"/>
        <a:ext cx="8078132" cy="1399952"/>
      </dsp:txXfrm>
    </dsp:sp>
    <dsp:sp modelId="{D7F71C49-23A7-4A7E-93AD-C0A20D4A16D9}">
      <dsp:nvSpPr>
        <dsp:cNvPr id="0" name=""/>
        <dsp:cNvSpPr/>
      </dsp:nvSpPr>
      <dsp:spPr>
        <a:xfrm>
          <a:off x="0" y="1576790"/>
          <a:ext cx="8229600" cy="20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9530" rIns="277368" bIns="49530" numCol="1" spcCol="1270" anchor="t" anchorCtr="0">
          <a:noAutofit/>
        </a:bodyPr>
        <a:lstStyle/>
        <a:p>
          <a:pPr marL="690563" lvl="1" indent="-690563" algn="l" defTabSz="1333500">
            <a:lnSpc>
              <a:spcPct val="90000"/>
            </a:lnSpc>
            <a:spcBef>
              <a:spcPct val="0"/>
            </a:spcBef>
            <a:spcAft>
              <a:spcPct val="20000"/>
            </a:spcAft>
            <a:buFont typeface="+mj-lt"/>
            <a:buAutoNum type="alphaLcParenR"/>
          </a:pPr>
          <a:r>
            <a:rPr lang="en-US" sz="3000" kern="1200" dirty="0"/>
            <a:t>Alirocumab</a:t>
          </a:r>
        </a:p>
        <a:p>
          <a:pPr marL="690563" lvl="1" indent="-690563" algn="l" defTabSz="1333500">
            <a:lnSpc>
              <a:spcPct val="90000"/>
            </a:lnSpc>
            <a:spcBef>
              <a:spcPct val="0"/>
            </a:spcBef>
            <a:spcAft>
              <a:spcPct val="20000"/>
            </a:spcAft>
            <a:buFont typeface="+mj-lt"/>
            <a:buAutoNum type="alphaLcParenR"/>
          </a:pPr>
          <a:r>
            <a:rPr lang="en-US" sz="3000" kern="1200" dirty="0"/>
            <a:t>Bempedoic Acid</a:t>
          </a:r>
        </a:p>
        <a:p>
          <a:pPr marL="690563" lvl="1" indent="-690563" algn="l" defTabSz="1333500">
            <a:lnSpc>
              <a:spcPct val="90000"/>
            </a:lnSpc>
            <a:spcBef>
              <a:spcPct val="0"/>
            </a:spcBef>
            <a:spcAft>
              <a:spcPct val="20000"/>
            </a:spcAft>
            <a:buFont typeface="+mj-lt"/>
            <a:buAutoNum type="alphaLcParenR"/>
          </a:pPr>
          <a:r>
            <a:rPr lang="en-US" sz="3000" kern="1200" dirty="0"/>
            <a:t>Colesevelam</a:t>
          </a:r>
        </a:p>
        <a:p>
          <a:pPr marL="690563" lvl="1" indent="-690563" algn="l" defTabSz="1333500">
            <a:lnSpc>
              <a:spcPct val="90000"/>
            </a:lnSpc>
            <a:spcBef>
              <a:spcPct val="0"/>
            </a:spcBef>
            <a:spcAft>
              <a:spcPct val="20000"/>
            </a:spcAft>
            <a:buFont typeface="+mj-lt"/>
            <a:buAutoNum type="alphaLcParenR"/>
          </a:pPr>
          <a:r>
            <a:rPr lang="en-US" sz="3000" kern="1200" dirty="0"/>
            <a:t>Ezetimibe</a:t>
          </a:r>
        </a:p>
      </dsp:txBody>
      <dsp:txXfrm>
        <a:off x="0" y="1576790"/>
        <a:ext cx="8229600" cy="20586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7D7AC0-A09A-4142-B0D3-D7E1C5293B2F}" type="datetimeFigureOut">
              <a:rPr lang="en-US" smtClean="0"/>
              <a:t>11/22/2021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AABF47-A4B1-DE40-8147-1BDCC4DBE3E4}" type="slidenum">
              <a:rPr lang="en-US" smtClean="0"/>
              <a:t>‹#›</a:t>
            </a:fld>
            <a:endParaRPr lang="en-US"/>
          </a:p>
        </p:txBody>
      </p:sp>
    </p:spTree>
    <p:extLst>
      <p:ext uri="{BB962C8B-B14F-4D97-AF65-F5344CB8AC3E}">
        <p14:creationId xmlns:p14="http://schemas.microsoft.com/office/powerpoint/2010/main" val="15779078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F6365F-0415-6D48-9A2A-CA8699E0C7F7}" type="datetimeFigureOut">
              <a:rPr lang="en-US" smtClean="0"/>
              <a:t>11/22/2021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ECDA9-114F-0845-8D16-1C67312E039E}" type="slidenum">
              <a:rPr lang="en-US" smtClean="0"/>
              <a:t>‹#›</a:t>
            </a:fld>
            <a:endParaRPr lang="en-US"/>
          </a:p>
        </p:txBody>
      </p:sp>
    </p:spTree>
    <p:extLst>
      <p:ext uri="{BB962C8B-B14F-4D97-AF65-F5344CB8AC3E}">
        <p14:creationId xmlns:p14="http://schemas.microsoft.com/office/powerpoint/2010/main" val="3857541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07/s10557-021-07167-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3</a:t>
            </a:fld>
            <a:endParaRPr lang="en-US" dirty="0"/>
          </a:p>
        </p:txBody>
      </p:sp>
    </p:spTree>
    <p:extLst>
      <p:ext uri="{BB962C8B-B14F-4D97-AF65-F5344CB8AC3E}">
        <p14:creationId xmlns:p14="http://schemas.microsoft.com/office/powerpoint/2010/main" val="3487221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measure LDL-C after initiating or changing therapy to assess adherence and response to therapy. </a:t>
            </a:r>
          </a:p>
        </p:txBody>
      </p:sp>
      <p:sp>
        <p:nvSpPr>
          <p:cNvPr id="4" name="Slide Number Placeholder 3"/>
          <p:cNvSpPr>
            <a:spLocks noGrp="1"/>
          </p:cNvSpPr>
          <p:nvPr>
            <p:ph type="sldNum" sz="quarter" idx="5"/>
          </p:nvPr>
        </p:nvSpPr>
        <p:spPr/>
        <p:txBody>
          <a:bodyPr/>
          <a:lstStyle/>
          <a:p>
            <a:fld id="{F4A52FEB-08D4-4A1D-8399-BB254953ED4A}" type="slidenum">
              <a:rPr lang="en-US" smtClean="0"/>
              <a:t>25</a:t>
            </a:fld>
            <a:endParaRPr lang="en-US" dirty="0"/>
          </a:p>
        </p:txBody>
      </p:sp>
    </p:spTree>
    <p:extLst>
      <p:ext uri="{BB962C8B-B14F-4D97-AF65-F5344CB8AC3E}">
        <p14:creationId xmlns:p14="http://schemas.microsoft.com/office/powerpoint/2010/main" val="2630118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D</a:t>
            </a:r>
          </a:p>
        </p:txBody>
      </p:sp>
      <p:sp>
        <p:nvSpPr>
          <p:cNvPr id="4" name="Slide Number Placeholder 3"/>
          <p:cNvSpPr>
            <a:spLocks noGrp="1"/>
          </p:cNvSpPr>
          <p:nvPr>
            <p:ph type="sldNum" sz="quarter" idx="5"/>
          </p:nvPr>
        </p:nvSpPr>
        <p:spPr/>
        <p:txBody>
          <a:bodyPr/>
          <a:lstStyle/>
          <a:p>
            <a:fld id="{AA1C4324-8BEF-4D4C-9BE6-3B1C076296CA}" type="slidenum">
              <a:rPr lang="en-US" smtClean="0"/>
              <a:pPr/>
              <a:t>27</a:t>
            </a:fld>
            <a:endParaRPr lang="en-US" dirty="0"/>
          </a:p>
        </p:txBody>
      </p:sp>
    </p:spTree>
    <p:extLst>
      <p:ext uri="{BB962C8B-B14F-4D97-AF65-F5344CB8AC3E}">
        <p14:creationId xmlns:p14="http://schemas.microsoft.com/office/powerpoint/2010/main" val="765943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58788" y="719138"/>
            <a:ext cx="6400800" cy="3600450"/>
          </a:xfrm>
          <a:ln/>
        </p:spPr>
      </p:sp>
      <p:sp>
        <p:nvSpPr>
          <p:cNvPr id="95235" name="Rectangle 3"/>
          <p:cNvSpPr>
            <a:spLocks noGrp="1" noChangeArrowheads="1"/>
          </p:cNvSpPr>
          <p:nvPr>
            <p:ph type="body" idx="1"/>
          </p:nvPr>
        </p:nvSpPr>
        <p:spPr>
          <a:xfrm>
            <a:off x="533400" y="4419600"/>
            <a:ext cx="6096000" cy="5181600"/>
          </a:xfrm>
          <a:ln w="9525"/>
        </p:spPr>
        <p:txBody>
          <a:bodyPr lIns="94845" tIns="47423" rIns="94845" bIns="47423"/>
          <a:lstStyle/>
          <a:p>
            <a:pPr>
              <a:spcBef>
                <a:spcPts val="0"/>
              </a:spcBef>
              <a:defRPr/>
            </a:pPr>
            <a:endParaRPr lang="en-US" b="1" dirty="0"/>
          </a:p>
        </p:txBody>
      </p:sp>
      <p:sp>
        <p:nvSpPr>
          <p:cNvPr id="105476" name="Rectangle 4"/>
          <p:cNvSpPr>
            <a:spLocks noChangeArrowheads="1"/>
          </p:cNvSpPr>
          <p:nvPr/>
        </p:nvSpPr>
        <p:spPr bwMode="auto">
          <a:xfrm>
            <a:off x="976315" y="8418513"/>
            <a:ext cx="5362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95" tIns="48297" rIns="96595" bIns="48297" anchor="b"/>
          <a:lstStyle/>
          <a:p>
            <a:pPr>
              <a:lnSpc>
                <a:spcPct val="100000"/>
              </a:lnSpc>
              <a:spcBef>
                <a:spcPct val="50000"/>
              </a:spcBef>
              <a:buClrTx/>
              <a:buFontTx/>
              <a:buNone/>
            </a:pPr>
            <a:endParaRPr lang="en-US" altLang="en-US" sz="900" dirty="0"/>
          </a:p>
        </p:txBody>
      </p:sp>
      <p:sp>
        <p:nvSpPr>
          <p:cNvPr id="6" name="Slide Number Placeholder 5"/>
          <p:cNvSpPr>
            <a:spLocks noGrp="1"/>
          </p:cNvSpPr>
          <p:nvPr>
            <p:ph type="sldNum" sz="quarter" idx="10"/>
          </p:nvPr>
        </p:nvSpPr>
        <p:spPr/>
        <p:txBody>
          <a:bodyPr/>
          <a:lstStyle/>
          <a:p>
            <a:pPr>
              <a:defRPr/>
            </a:pPr>
            <a:r>
              <a:rPr lang="en-US" dirty="0"/>
              <a:t>17</a:t>
            </a:r>
          </a:p>
        </p:txBody>
      </p:sp>
    </p:spTree>
    <p:extLst>
      <p:ext uri="{BB962C8B-B14F-4D97-AF65-F5344CB8AC3E}">
        <p14:creationId xmlns:p14="http://schemas.microsoft.com/office/powerpoint/2010/main" val="160599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29</a:t>
            </a:fld>
            <a:endParaRPr lang="en-US" dirty="0"/>
          </a:p>
        </p:txBody>
      </p:sp>
    </p:spTree>
    <p:extLst>
      <p:ext uri="{BB962C8B-B14F-4D97-AF65-F5344CB8AC3E}">
        <p14:creationId xmlns:p14="http://schemas.microsoft.com/office/powerpoint/2010/main" val="1765204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7ECDA9-114F-0845-8D16-1C67312E039E}" type="slidenum">
              <a:rPr lang="en-US" smtClean="0"/>
              <a:t>30</a:t>
            </a:fld>
            <a:endParaRPr lang="en-US"/>
          </a:p>
        </p:txBody>
      </p:sp>
    </p:spTree>
    <p:extLst>
      <p:ext uri="{BB962C8B-B14F-4D97-AF65-F5344CB8AC3E}">
        <p14:creationId xmlns:p14="http://schemas.microsoft.com/office/powerpoint/2010/main" val="99813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2nd Edition                                                                                                                             Released September 2018</a:t>
            </a:r>
          </a:p>
        </p:txBody>
      </p:sp>
      <p:sp>
        <p:nvSpPr>
          <p:cNvPr id="5" name="Footer Placeholder 4"/>
          <p:cNvSpPr>
            <a:spLocks noGrp="1"/>
          </p:cNvSpPr>
          <p:nvPr>
            <p:ph type="ftr" sz="quarter" idx="4"/>
          </p:nvPr>
        </p:nvSpPr>
        <p:spPr/>
        <p:txBody>
          <a:bodyPr/>
          <a:lstStyle/>
          <a:p>
            <a:r>
              <a:rPr lang="en-US" dirty="0"/>
              <a:t>©2018 American Pharmacists Association</a:t>
            </a:r>
          </a:p>
        </p:txBody>
      </p:sp>
      <p:sp>
        <p:nvSpPr>
          <p:cNvPr id="6" name="Slide Number Placeholder 5"/>
          <p:cNvSpPr>
            <a:spLocks noGrp="1"/>
          </p:cNvSpPr>
          <p:nvPr>
            <p:ph type="sldNum" sz="quarter" idx="5"/>
          </p:nvPr>
        </p:nvSpPr>
        <p:spPr/>
        <p:txBody>
          <a:bodyPr/>
          <a:lstStyle/>
          <a:p>
            <a:fld id="{C272EF60-284E-4D95-9F41-618AC9573C1B}" type="slidenum">
              <a:rPr lang="en-US" smtClean="0"/>
              <a:pPr/>
              <a:t>31</a:t>
            </a:fld>
            <a:endParaRPr lang="en-US" dirty="0"/>
          </a:p>
        </p:txBody>
      </p:sp>
    </p:spTree>
    <p:extLst>
      <p:ext uri="{BB962C8B-B14F-4D97-AF65-F5344CB8AC3E}">
        <p14:creationId xmlns:p14="http://schemas.microsoft.com/office/powerpoint/2010/main" val="1318077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2nd Edition                                                                                                                             Released September 2018</a:t>
            </a:r>
          </a:p>
        </p:txBody>
      </p:sp>
      <p:sp>
        <p:nvSpPr>
          <p:cNvPr id="5" name="Footer Placeholder 4"/>
          <p:cNvSpPr>
            <a:spLocks noGrp="1"/>
          </p:cNvSpPr>
          <p:nvPr>
            <p:ph type="ftr" sz="quarter" idx="4"/>
          </p:nvPr>
        </p:nvSpPr>
        <p:spPr/>
        <p:txBody>
          <a:bodyPr/>
          <a:lstStyle/>
          <a:p>
            <a:r>
              <a:rPr lang="en-US" dirty="0"/>
              <a:t>©2018 American Pharmacists Association</a:t>
            </a:r>
          </a:p>
        </p:txBody>
      </p:sp>
      <p:sp>
        <p:nvSpPr>
          <p:cNvPr id="6" name="Slide Number Placeholder 5"/>
          <p:cNvSpPr>
            <a:spLocks noGrp="1"/>
          </p:cNvSpPr>
          <p:nvPr>
            <p:ph type="sldNum" sz="quarter" idx="5"/>
          </p:nvPr>
        </p:nvSpPr>
        <p:spPr/>
        <p:txBody>
          <a:bodyPr/>
          <a:lstStyle/>
          <a:p>
            <a:fld id="{C272EF60-284E-4D95-9F41-618AC9573C1B}" type="slidenum">
              <a:rPr lang="en-US" smtClean="0"/>
              <a:pPr/>
              <a:t>32</a:t>
            </a:fld>
            <a:endParaRPr lang="en-US" dirty="0"/>
          </a:p>
        </p:txBody>
      </p:sp>
    </p:spTree>
    <p:extLst>
      <p:ext uri="{BB962C8B-B14F-4D97-AF65-F5344CB8AC3E}">
        <p14:creationId xmlns:p14="http://schemas.microsoft.com/office/powerpoint/2010/main" val="2327902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2nd Edition                                                                                                                             Released September 2018</a:t>
            </a:r>
          </a:p>
        </p:txBody>
      </p:sp>
      <p:sp>
        <p:nvSpPr>
          <p:cNvPr id="5" name="Footer Placeholder 4"/>
          <p:cNvSpPr>
            <a:spLocks noGrp="1"/>
          </p:cNvSpPr>
          <p:nvPr>
            <p:ph type="ftr" sz="quarter" idx="4"/>
          </p:nvPr>
        </p:nvSpPr>
        <p:spPr/>
        <p:txBody>
          <a:bodyPr/>
          <a:lstStyle/>
          <a:p>
            <a:r>
              <a:rPr lang="en-US" dirty="0"/>
              <a:t>©2018 American Pharmacists Association</a:t>
            </a:r>
          </a:p>
        </p:txBody>
      </p:sp>
      <p:sp>
        <p:nvSpPr>
          <p:cNvPr id="6" name="Slide Number Placeholder 5"/>
          <p:cNvSpPr>
            <a:spLocks noGrp="1"/>
          </p:cNvSpPr>
          <p:nvPr>
            <p:ph type="sldNum" sz="quarter" idx="5"/>
          </p:nvPr>
        </p:nvSpPr>
        <p:spPr/>
        <p:txBody>
          <a:bodyPr/>
          <a:lstStyle/>
          <a:p>
            <a:fld id="{C272EF60-284E-4D95-9F41-618AC9573C1B}" type="slidenum">
              <a:rPr lang="en-US" smtClean="0"/>
              <a:pPr/>
              <a:t>33</a:t>
            </a:fld>
            <a:endParaRPr lang="en-US" dirty="0"/>
          </a:p>
        </p:txBody>
      </p:sp>
    </p:spTree>
    <p:extLst>
      <p:ext uri="{BB962C8B-B14F-4D97-AF65-F5344CB8AC3E}">
        <p14:creationId xmlns:p14="http://schemas.microsoft.com/office/powerpoint/2010/main" val="2216600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2nd Edition                                                                                                                             Released September 2018</a:t>
            </a:r>
          </a:p>
        </p:txBody>
      </p:sp>
      <p:sp>
        <p:nvSpPr>
          <p:cNvPr id="5" name="Footer Placeholder 4"/>
          <p:cNvSpPr>
            <a:spLocks noGrp="1"/>
          </p:cNvSpPr>
          <p:nvPr>
            <p:ph type="ftr" sz="quarter" idx="4"/>
          </p:nvPr>
        </p:nvSpPr>
        <p:spPr/>
        <p:txBody>
          <a:bodyPr/>
          <a:lstStyle/>
          <a:p>
            <a:r>
              <a:rPr lang="en-US" dirty="0"/>
              <a:t>©2018 American Pharmacists Association</a:t>
            </a:r>
          </a:p>
        </p:txBody>
      </p:sp>
      <p:sp>
        <p:nvSpPr>
          <p:cNvPr id="6" name="Slide Number Placeholder 5"/>
          <p:cNvSpPr>
            <a:spLocks noGrp="1"/>
          </p:cNvSpPr>
          <p:nvPr>
            <p:ph type="sldNum" sz="quarter" idx="5"/>
          </p:nvPr>
        </p:nvSpPr>
        <p:spPr/>
        <p:txBody>
          <a:bodyPr/>
          <a:lstStyle/>
          <a:p>
            <a:fld id="{C272EF60-284E-4D95-9F41-618AC9573C1B}" type="slidenum">
              <a:rPr lang="en-US" smtClean="0"/>
              <a:pPr/>
              <a:t>34</a:t>
            </a:fld>
            <a:endParaRPr lang="en-US" dirty="0"/>
          </a:p>
        </p:txBody>
      </p:sp>
    </p:spTree>
    <p:extLst>
      <p:ext uri="{BB962C8B-B14F-4D97-AF65-F5344CB8AC3E}">
        <p14:creationId xmlns:p14="http://schemas.microsoft.com/office/powerpoint/2010/main" val="2565876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2nd Edition                                                                                                                             Released September 2018</a:t>
            </a:r>
          </a:p>
        </p:txBody>
      </p:sp>
      <p:sp>
        <p:nvSpPr>
          <p:cNvPr id="5" name="Footer Placeholder 4"/>
          <p:cNvSpPr>
            <a:spLocks noGrp="1"/>
          </p:cNvSpPr>
          <p:nvPr>
            <p:ph type="ftr" sz="quarter" idx="4"/>
          </p:nvPr>
        </p:nvSpPr>
        <p:spPr/>
        <p:txBody>
          <a:bodyPr/>
          <a:lstStyle/>
          <a:p>
            <a:r>
              <a:rPr lang="en-US" dirty="0"/>
              <a:t>©2018 American Pharmacists Association</a:t>
            </a:r>
          </a:p>
        </p:txBody>
      </p:sp>
      <p:sp>
        <p:nvSpPr>
          <p:cNvPr id="6" name="Slide Number Placeholder 5"/>
          <p:cNvSpPr>
            <a:spLocks noGrp="1"/>
          </p:cNvSpPr>
          <p:nvPr>
            <p:ph type="sldNum" sz="quarter" idx="5"/>
          </p:nvPr>
        </p:nvSpPr>
        <p:spPr/>
        <p:txBody>
          <a:bodyPr/>
          <a:lstStyle/>
          <a:p>
            <a:fld id="{C272EF60-284E-4D95-9F41-618AC9573C1B}" type="slidenum">
              <a:rPr lang="en-US" smtClean="0"/>
              <a:pPr/>
              <a:t>35</a:t>
            </a:fld>
            <a:endParaRPr lang="en-US" dirty="0"/>
          </a:p>
        </p:txBody>
      </p:sp>
    </p:spTree>
    <p:extLst>
      <p:ext uri="{BB962C8B-B14F-4D97-AF65-F5344CB8AC3E}">
        <p14:creationId xmlns:p14="http://schemas.microsoft.com/office/powerpoint/2010/main" val="14324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156"/>
            <a:r>
              <a:rPr lang="en-US" b="1" dirty="0">
                <a:latin typeface="Franklin Gothic Book" panose="020B0503020102020204" pitchFamily="34" charset="0"/>
              </a:rPr>
              <a:t>ARR 2% for all (modest drop in LDL of 15 mg/dL)</a:t>
            </a:r>
          </a:p>
          <a:p>
            <a:pPr defTabSz="930156"/>
            <a:r>
              <a:rPr lang="en-US" b="1" dirty="0">
                <a:latin typeface="Franklin Gothic Book" panose="020B0503020102020204" pitchFamily="34" charset="0"/>
              </a:rPr>
              <a:t>RRR 15% PCSK9i</a:t>
            </a:r>
          </a:p>
          <a:p>
            <a:pPr defTabSz="930156"/>
            <a:r>
              <a:rPr lang="en-US" b="1" dirty="0">
                <a:latin typeface="Franklin Gothic Book" panose="020B0503020102020204" pitchFamily="34" charset="0"/>
              </a:rPr>
              <a:t>Key Concept: At the time of publication of the 2013 ACC/AHA guidelines there were no available large RCTs of non-statin therapies for LDL-C lowering. However, recent evidence with ezetimibe, evolocumab, and alirocumab support the benefits of the addition of non-statin therapies to maximally tolerated statin in appropriate high-risk patients.</a:t>
            </a:r>
          </a:p>
        </p:txBody>
      </p:sp>
      <p:sp>
        <p:nvSpPr>
          <p:cNvPr id="4" name="Slide Number Placeholder 3"/>
          <p:cNvSpPr>
            <a:spLocks noGrp="1"/>
          </p:cNvSpPr>
          <p:nvPr>
            <p:ph type="sldNum" sz="quarter" idx="5"/>
          </p:nvPr>
        </p:nvSpPr>
        <p:spPr/>
        <p:txBody>
          <a:bodyPr/>
          <a:lstStyle/>
          <a:p>
            <a:fld id="{E9427D9C-05F1-354C-A2E5-9EF33083FE9C}" type="slidenum">
              <a:rPr lang="en-US" smtClean="0"/>
              <a:t>6</a:t>
            </a:fld>
            <a:endParaRPr lang="en-US" dirty="0"/>
          </a:p>
        </p:txBody>
      </p:sp>
    </p:spTree>
    <p:extLst>
      <p:ext uri="{BB962C8B-B14F-4D97-AF65-F5344CB8AC3E}">
        <p14:creationId xmlns:p14="http://schemas.microsoft.com/office/powerpoint/2010/main" val="1715011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2nd Edition                                                                                                                             Released September 2018</a:t>
            </a:r>
          </a:p>
        </p:txBody>
      </p:sp>
      <p:sp>
        <p:nvSpPr>
          <p:cNvPr id="5" name="Footer Placeholder 4"/>
          <p:cNvSpPr>
            <a:spLocks noGrp="1"/>
          </p:cNvSpPr>
          <p:nvPr>
            <p:ph type="ftr" sz="quarter" idx="4"/>
          </p:nvPr>
        </p:nvSpPr>
        <p:spPr/>
        <p:txBody>
          <a:bodyPr/>
          <a:lstStyle/>
          <a:p>
            <a:r>
              <a:rPr lang="en-US"/>
              <a:t>©2018 American Pharmacists Association</a:t>
            </a:r>
            <a:endParaRPr lang="en-US" dirty="0"/>
          </a:p>
        </p:txBody>
      </p:sp>
      <p:sp>
        <p:nvSpPr>
          <p:cNvPr id="6" name="Slide Number Placeholder 5"/>
          <p:cNvSpPr>
            <a:spLocks noGrp="1"/>
          </p:cNvSpPr>
          <p:nvPr>
            <p:ph type="sldNum" sz="quarter" idx="5"/>
          </p:nvPr>
        </p:nvSpPr>
        <p:spPr/>
        <p:txBody>
          <a:bodyPr/>
          <a:lstStyle/>
          <a:p>
            <a:fld id="{C272EF60-284E-4D95-9F41-618AC9573C1B}" type="slidenum">
              <a:rPr lang="en-US" smtClean="0"/>
              <a:pPr/>
              <a:t>36</a:t>
            </a:fld>
            <a:endParaRPr lang="en-US" dirty="0"/>
          </a:p>
        </p:txBody>
      </p:sp>
    </p:spTree>
    <p:extLst>
      <p:ext uri="{BB962C8B-B14F-4D97-AF65-F5344CB8AC3E}">
        <p14:creationId xmlns:p14="http://schemas.microsoft.com/office/powerpoint/2010/main" val="37462700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2nd Edition                                                                                                                             Released September 2018</a:t>
            </a:r>
          </a:p>
        </p:txBody>
      </p:sp>
      <p:sp>
        <p:nvSpPr>
          <p:cNvPr id="5" name="Footer Placeholder 4"/>
          <p:cNvSpPr>
            <a:spLocks noGrp="1"/>
          </p:cNvSpPr>
          <p:nvPr>
            <p:ph type="ftr" sz="quarter" idx="4"/>
          </p:nvPr>
        </p:nvSpPr>
        <p:spPr/>
        <p:txBody>
          <a:bodyPr/>
          <a:lstStyle/>
          <a:p>
            <a:r>
              <a:rPr lang="en-US"/>
              <a:t>©2018 American Pharmacists Association</a:t>
            </a:r>
            <a:endParaRPr lang="en-US" dirty="0"/>
          </a:p>
        </p:txBody>
      </p:sp>
      <p:sp>
        <p:nvSpPr>
          <p:cNvPr id="6" name="Slide Number Placeholder 5"/>
          <p:cNvSpPr>
            <a:spLocks noGrp="1"/>
          </p:cNvSpPr>
          <p:nvPr>
            <p:ph type="sldNum" sz="quarter" idx="5"/>
          </p:nvPr>
        </p:nvSpPr>
        <p:spPr/>
        <p:txBody>
          <a:bodyPr/>
          <a:lstStyle/>
          <a:p>
            <a:fld id="{C272EF60-284E-4D95-9F41-618AC9573C1B}" type="slidenum">
              <a:rPr lang="en-US" smtClean="0"/>
              <a:pPr/>
              <a:t>37</a:t>
            </a:fld>
            <a:endParaRPr lang="en-US" dirty="0"/>
          </a:p>
        </p:txBody>
      </p:sp>
    </p:spTree>
    <p:extLst>
      <p:ext uri="{BB962C8B-B14F-4D97-AF65-F5344CB8AC3E}">
        <p14:creationId xmlns:p14="http://schemas.microsoft.com/office/powerpoint/2010/main" val="3373744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C4324-8BEF-4D4C-9BE6-3B1C076296CA}" type="slidenum">
              <a:rPr lang="en-US" smtClean="0"/>
              <a:pPr/>
              <a:t>39</a:t>
            </a:fld>
            <a:endParaRPr lang="en-US" dirty="0"/>
          </a:p>
        </p:txBody>
      </p:sp>
    </p:spTree>
    <p:extLst>
      <p:ext uri="{BB962C8B-B14F-4D97-AF65-F5344CB8AC3E}">
        <p14:creationId xmlns:p14="http://schemas.microsoft.com/office/powerpoint/2010/main" val="3235198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2nd Edition                                                                                                                             Released September 2018</a:t>
            </a:r>
          </a:p>
        </p:txBody>
      </p:sp>
      <p:sp>
        <p:nvSpPr>
          <p:cNvPr id="5" name="Footer Placeholder 4"/>
          <p:cNvSpPr>
            <a:spLocks noGrp="1"/>
          </p:cNvSpPr>
          <p:nvPr>
            <p:ph type="ftr" sz="quarter" idx="4"/>
          </p:nvPr>
        </p:nvSpPr>
        <p:spPr/>
        <p:txBody>
          <a:bodyPr/>
          <a:lstStyle/>
          <a:p>
            <a:r>
              <a:rPr lang="en-US" dirty="0"/>
              <a:t>©2018 American Pharmacists Association</a:t>
            </a:r>
          </a:p>
        </p:txBody>
      </p:sp>
      <p:sp>
        <p:nvSpPr>
          <p:cNvPr id="6" name="Slide Number Placeholder 5"/>
          <p:cNvSpPr>
            <a:spLocks noGrp="1"/>
          </p:cNvSpPr>
          <p:nvPr>
            <p:ph type="sldNum" sz="quarter" idx="5"/>
          </p:nvPr>
        </p:nvSpPr>
        <p:spPr/>
        <p:txBody>
          <a:bodyPr/>
          <a:lstStyle/>
          <a:p>
            <a:fld id="{C272EF60-284E-4D95-9F41-618AC9573C1B}" type="slidenum">
              <a:rPr lang="en-US" smtClean="0"/>
              <a:pPr/>
              <a:t>40</a:t>
            </a:fld>
            <a:endParaRPr lang="en-US" dirty="0"/>
          </a:p>
        </p:txBody>
      </p:sp>
    </p:spTree>
    <p:extLst>
      <p:ext uri="{BB962C8B-B14F-4D97-AF65-F5344CB8AC3E}">
        <p14:creationId xmlns:p14="http://schemas.microsoft.com/office/powerpoint/2010/main" val="3264088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C4324-8BEF-4D4C-9BE6-3B1C076296CA}" type="slidenum">
              <a:rPr lang="en-US" smtClean="0"/>
              <a:pPr/>
              <a:t>41</a:t>
            </a:fld>
            <a:endParaRPr lang="en-US" dirty="0"/>
          </a:p>
        </p:txBody>
      </p:sp>
    </p:spTree>
    <p:extLst>
      <p:ext uri="{BB962C8B-B14F-4D97-AF65-F5344CB8AC3E}">
        <p14:creationId xmlns:p14="http://schemas.microsoft.com/office/powerpoint/2010/main" val="2597223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44</a:t>
            </a:fld>
            <a:endParaRPr lang="en-US" dirty="0"/>
          </a:p>
        </p:txBody>
      </p:sp>
    </p:spTree>
    <p:extLst>
      <p:ext uri="{BB962C8B-B14F-4D97-AF65-F5344CB8AC3E}">
        <p14:creationId xmlns:p14="http://schemas.microsoft.com/office/powerpoint/2010/main" val="252342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2B95852-BA3D-4676-B9FB-58EFC168B35B}" type="slidenum">
              <a:rPr lang="en-US" smtClean="0"/>
              <a:pPr>
                <a:defRPr/>
              </a:pPr>
              <a:t>8</a:t>
            </a:fld>
            <a:endParaRPr lang="en-US" dirty="0"/>
          </a:p>
        </p:txBody>
      </p:sp>
    </p:spTree>
    <p:extLst>
      <p:ext uri="{BB962C8B-B14F-4D97-AF65-F5344CB8AC3E}">
        <p14:creationId xmlns:p14="http://schemas.microsoft.com/office/powerpoint/2010/main" val="196878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a:t>
            </a:r>
          </a:p>
        </p:txBody>
      </p:sp>
      <p:sp>
        <p:nvSpPr>
          <p:cNvPr id="4" name="Slide Number Placeholder 3"/>
          <p:cNvSpPr>
            <a:spLocks noGrp="1"/>
          </p:cNvSpPr>
          <p:nvPr>
            <p:ph type="sldNum" sz="quarter" idx="5"/>
          </p:nvPr>
        </p:nvSpPr>
        <p:spPr/>
        <p:txBody>
          <a:bodyPr/>
          <a:lstStyle/>
          <a:p>
            <a:fld id="{AA1C4324-8BEF-4D4C-9BE6-3B1C076296CA}" type="slidenum">
              <a:rPr lang="en-US" smtClean="0"/>
              <a:pPr/>
              <a:t>9</a:t>
            </a:fld>
            <a:endParaRPr lang="en-US" dirty="0"/>
          </a:p>
        </p:txBody>
      </p:sp>
    </p:spTree>
    <p:extLst>
      <p:ext uri="{BB962C8B-B14F-4D97-AF65-F5344CB8AC3E}">
        <p14:creationId xmlns:p14="http://schemas.microsoft.com/office/powerpoint/2010/main" val="391594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Muntner P, et al. </a:t>
            </a:r>
            <a:r>
              <a:rPr lang="en-US" sz="1200" i="1" kern="1200" dirty="0">
                <a:solidFill>
                  <a:schemeClr val="tx1"/>
                </a:solidFill>
                <a:effectLst/>
                <a:latin typeface="+mn-lt"/>
                <a:ea typeface="+mn-ea"/>
                <a:cs typeface="+mn-cs"/>
              </a:rPr>
              <a:t>Cardiovascular Drugs and Therapy</a:t>
            </a:r>
            <a:r>
              <a:rPr lang="en-US" sz="1200" kern="1200" dirty="0">
                <a:solidFill>
                  <a:schemeClr val="tx1"/>
                </a:solidFill>
                <a:effectLst/>
                <a:latin typeface="+mn-lt"/>
                <a:ea typeface="+mn-ea"/>
                <a:cs typeface="+mn-cs"/>
              </a:rPr>
              <a:t>.March 2021; </a:t>
            </a:r>
            <a:r>
              <a:rPr lang="en-US" sz="1200" u="sng" kern="1200" dirty="0">
                <a:solidFill>
                  <a:schemeClr val="tx1"/>
                </a:solidFill>
                <a:effectLst/>
                <a:latin typeface="+mn-lt"/>
                <a:ea typeface="+mn-ea"/>
                <a:cs typeface="+mn-cs"/>
                <a:hlinkClick r:id="rId3"/>
              </a:rPr>
              <a:t>https://doi.org/10.1007/s10557-021-07167-1</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Evaluating a Simple Approach to Identify Adults Meeting the 2018 AHA/ACC Cholesterol Guideline Definition of Very High Risk for Atherosclerotic Cardiovascular Disease.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“Conclusion: 90% of patients with a recent ACS, history of MI other than recent ACS, history of ischemic stroke, or symptomatic PAD in the current study met the 2018 AHA/ACC cholesterol definition for very high risk for future ASCVD events. The ASCVD incidence rate was sim- ilar among patients with a history of a major ASCVD event and those who met the 2018 AHA/ACC cholesterol guideline definition for very high risk. These data suggest that patients with a history of a major ASCVD event can be assumed to have very high risk for future events without applying addi- tional risk stratification algorithms.”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F2EF1ED-33D8-4194-BAF8-E6BC5B51ED0B}" type="slidenum">
              <a:rPr lang="en-US" smtClean="0"/>
              <a:t>12</a:t>
            </a:fld>
            <a:endParaRPr lang="en-US" dirty="0"/>
          </a:p>
        </p:txBody>
      </p:sp>
    </p:spTree>
    <p:extLst>
      <p:ext uri="{BB962C8B-B14F-4D97-AF65-F5344CB8AC3E}">
        <p14:creationId xmlns:p14="http://schemas.microsoft.com/office/powerpoint/2010/main" val="408243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18</a:t>
            </a:fld>
            <a:endParaRPr lang="en-US" dirty="0"/>
          </a:p>
        </p:txBody>
      </p:sp>
    </p:spTree>
    <p:extLst>
      <p:ext uri="{BB962C8B-B14F-4D97-AF65-F5344CB8AC3E}">
        <p14:creationId xmlns:p14="http://schemas.microsoft.com/office/powerpoint/2010/main" val="120159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B</a:t>
            </a:r>
          </a:p>
        </p:txBody>
      </p:sp>
      <p:sp>
        <p:nvSpPr>
          <p:cNvPr id="4" name="Slide Number Placeholder 3"/>
          <p:cNvSpPr>
            <a:spLocks noGrp="1"/>
          </p:cNvSpPr>
          <p:nvPr>
            <p:ph type="sldNum" sz="quarter" idx="5"/>
          </p:nvPr>
        </p:nvSpPr>
        <p:spPr/>
        <p:txBody>
          <a:bodyPr/>
          <a:lstStyle/>
          <a:p>
            <a:fld id="{AA1C4324-8BEF-4D4C-9BE6-3B1C076296CA}" type="slidenum">
              <a:rPr lang="en-US" smtClean="0"/>
              <a:pPr/>
              <a:t>19</a:t>
            </a:fld>
            <a:endParaRPr lang="en-US" dirty="0"/>
          </a:p>
        </p:txBody>
      </p:sp>
    </p:spTree>
    <p:extLst>
      <p:ext uri="{BB962C8B-B14F-4D97-AF65-F5344CB8AC3E}">
        <p14:creationId xmlns:p14="http://schemas.microsoft.com/office/powerpoint/2010/main" val="309947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20</a:t>
            </a:fld>
            <a:endParaRPr lang="en-US" dirty="0"/>
          </a:p>
        </p:txBody>
      </p:sp>
    </p:spTree>
    <p:extLst>
      <p:ext uri="{BB962C8B-B14F-4D97-AF65-F5344CB8AC3E}">
        <p14:creationId xmlns:p14="http://schemas.microsoft.com/office/powerpoint/2010/main" val="128750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we use this instead?</a:t>
            </a:r>
          </a:p>
        </p:txBody>
      </p:sp>
      <p:sp>
        <p:nvSpPr>
          <p:cNvPr id="4" name="Slide Number Placeholder 3"/>
          <p:cNvSpPr>
            <a:spLocks noGrp="1"/>
          </p:cNvSpPr>
          <p:nvPr>
            <p:ph type="sldNum" sz="quarter" idx="5"/>
          </p:nvPr>
        </p:nvSpPr>
        <p:spPr/>
        <p:txBody>
          <a:bodyPr/>
          <a:lstStyle/>
          <a:p>
            <a:fld id="{F4A52FEB-08D4-4A1D-8399-BB254953ED4A}" type="slidenum">
              <a:rPr lang="en-US" smtClean="0"/>
              <a:t>22</a:t>
            </a:fld>
            <a:endParaRPr lang="en-US" dirty="0"/>
          </a:p>
        </p:txBody>
      </p:sp>
    </p:spTree>
    <p:extLst>
      <p:ext uri="{BB962C8B-B14F-4D97-AF65-F5344CB8AC3E}">
        <p14:creationId xmlns:p14="http://schemas.microsoft.com/office/powerpoint/2010/main" val="2176441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7747" y="227130"/>
            <a:ext cx="7890226" cy="1073192"/>
          </a:xfrm>
        </p:spPr>
        <p:txBody>
          <a:bodyPr lIns="0" tIns="0" rIns="0" bIns="0" anchor="b">
            <a:normAutofit/>
          </a:bodyPr>
          <a:lstStyle>
            <a:lvl1pPr algn="l">
              <a:defRPr sz="2700" b="1">
                <a:solidFill>
                  <a:srgbClr val="0091B3"/>
                </a:solidFill>
              </a:defRPr>
            </a:lvl1pPr>
          </a:lstStyle>
          <a:p>
            <a:r>
              <a:rPr lang="en-US" dirty="0"/>
              <a:t>Click to edit Master title style</a:t>
            </a:r>
          </a:p>
        </p:txBody>
      </p:sp>
      <p:sp>
        <p:nvSpPr>
          <p:cNvPr id="3" name="Subtitle 2"/>
          <p:cNvSpPr>
            <a:spLocks noGrp="1"/>
          </p:cNvSpPr>
          <p:nvPr>
            <p:ph type="subTitle" idx="1"/>
          </p:nvPr>
        </p:nvSpPr>
        <p:spPr>
          <a:xfrm>
            <a:off x="717747" y="1554917"/>
            <a:ext cx="7890226" cy="1004195"/>
          </a:xfrm>
        </p:spPr>
        <p:txBody>
          <a:bodyPr lIns="0" tIns="0" rIns="0" bIns="0">
            <a:normAutofit/>
          </a:bodyPr>
          <a:lstStyle>
            <a:lvl1pPr marL="0" indent="0" algn="l">
              <a:buNone/>
              <a:defRPr sz="2000">
                <a:solidFill>
                  <a:srgbClr val="6A6A6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id="{AA6CE620-C536-48F9-8038-A0C775C32AEB}"/>
              </a:ext>
            </a:extLst>
          </p:cNvPr>
          <p:cNvPicPr>
            <a:picLocks noChangeAspect="1"/>
          </p:cNvPicPr>
          <p:nvPr userDrawn="1"/>
        </p:nvPicPr>
        <p:blipFill>
          <a:blip r:embed="rId2"/>
          <a:srcRect/>
          <a:stretch/>
        </p:blipFill>
        <p:spPr>
          <a:xfrm>
            <a:off x="0" y="-24178"/>
            <a:ext cx="9144000" cy="315468"/>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060" y="1045369"/>
            <a:ext cx="4034790" cy="3263504"/>
          </a:xfrm>
        </p:spPr>
        <p:txBody>
          <a:bodyPr>
            <a:normAutofit/>
          </a:bodyPr>
          <a:lstStyle>
            <a:lvl1pPr marL="214313" indent="-214313" algn="l">
              <a:buFont typeface="Arial" charset="0"/>
              <a:buChar char="•"/>
              <a:defRPr sz="1800" i="0">
                <a:latin typeface="Calibri" panose="020F0502020204030204" pitchFamily="34" charset="0"/>
                <a:cs typeface="Calibri" panose="020F0502020204030204" pitchFamily="34" charset="0"/>
              </a:defRPr>
            </a:lvl1pPr>
            <a:lvl2pPr marL="557213" indent="-214313">
              <a:buFont typeface="Arial" charset="0"/>
              <a:buChar char="•"/>
              <a:defRPr sz="1500" i="0">
                <a:latin typeface="Calibri" panose="020F0502020204030204" pitchFamily="34" charset="0"/>
                <a:cs typeface="Calibri" panose="020F0502020204030204" pitchFamily="34" charset="0"/>
              </a:defRPr>
            </a:lvl2pPr>
            <a:lvl3pPr marL="900113" indent="-214313">
              <a:buFont typeface="Arial" charset="0"/>
              <a:buChar char="•"/>
              <a:defRPr sz="1350" i="0">
                <a:latin typeface="Calibri" panose="020F0502020204030204" pitchFamily="34" charset="0"/>
                <a:cs typeface="Calibri" panose="020F0502020204030204" pitchFamily="34" charset="0"/>
              </a:defRPr>
            </a:lvl3pPr>
            <a:lvl4pPr marL="1243013" indent="-214313">
              <a:buFont typeface="Arial" charset="0"/>
              <a:buChar char="•"/>
              <a:defRPr sz="1200" i="0">
                <a:latin typeface="Calibri" panose="020F0502020204030204" pitchFamily="34" charset="0"/>
                <a:cs typeface="Calibri" panose="020F0502020204030204" pitchFamily="34" charset="0"/>
              </a:defRPr>
            </a:lvl4pPr>
            <a:lvl5pPr marL="1585913" indent="-214313">
              <a:buFont typeface="Arial" charset="0"/>
              <a:buChar char="•"/>
              <a:defRPr sz="120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45369"/>
            <a:ext cx="4034790" cy="3263504"/>
          </a:xfrm>
        </p:spPr>
        <p:txBody>
          <a:bodyPr/>
          <a:lstStyle>
            <a:lvl1pPr marL="214313" indent="-214313" algn="l">
              <a:buFont typeface="Arial" charset="0"/>
              <a:buChar char="•"/>
              <a:defRPr sz="1800" i="0">
                <a:latin typeface="Calibri" panose="020F0502020204030204" pitchFamily="34" charset="0"/>
                <a:cs typeface="Calibri" panose="020F0502020204030204" pitchFamily="34" charset="0"/>
              </a:defRPr>
            </a:lvl1pPr>
            <a:lvl2pPr marL="557213" indent="-214313">
              <a:buFont typeface="Arial" charset="0"/>
              <a:buChar char="•"/>
              <a:defRPr sz="1500" i="0">
                <a:latin typeface="Calibri" panose="020F0502020204030204" pitchFamily="34" charset="0"/>
                <a:cs typeface="Calibri" panose="020F0502020204030204" pitchFamily="34" charset="0"/>
              </a:defRPr>
            </a:lvl2pPr>
            <a:lvl3pPr marL="900113" indent="-214313">
              <a:buFont typeface="Arial" charset="0"/>
              <a:buChar char="•"/>
              <a:defRPr i="0">
                <a:latin typeface="Calibri" panose="020F0502020204030204" pitchFamily="34" charset="0"/>
                <a:cs typeface="Calibri" panose="020F0502020204030204" pitchFamily="34" charset="0"/>
              </a:defRPr>
            </a:lvl3pPr>
            <a:lvl4pPr marL="1243013" indent="-214313">
              <a:buFont typeface="Arial" charset="0"/>
              <a:buChar char="•"/>
              <a:defRPr sz="1200" i="0">
                <a:latin typeface="Calibri" panose="020F0502020204030204" pitchFamily="34" charset="0"/>
                <a:cs typeface="Calibri" panose="020F0502020204030204" pitchFamily="34" charset="0"/>
              </a:defRPr>
            </a:lvl4pPr>
            <a:lvl5pPr marL="1585913" indent="-214313">
              <a:buFont typeface="Arial" charset="0"/>
              <a:buChar char="•"/>
              <a:defRPr sz="120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51749659-AE72-A743-B090-566BB66AA2C6}"/>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768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060" y="1045369"/>
            <a:ext cx="4034790" cy="3263504"/>
          </a:xfrm>
        </p:spPr>
        <p:txBody>
          <a:bodyPr>
            <a:normAutofit/>
          </a:bodyPr>
          <a:lstStyle>
            <a:lvl1pPr marL="214313" indent="-214313" algn="l">
              <a:buFont typeface="Arial" charset="0"/>
              <a:buChar char="•"/>
              <a:defRPr sz="1800" i="0">
                <a:latin typeface="Calibri" panose="020F0502020204030204" pitchFamily="34" charset="0"/>
                <a:cs typeface="Calibri" panose="020F0502020204030204" pitchFamily="34" charset="0"/>
              </a:defRPr>
            </a:lvl1pPr>
            <a:lvl2pPr marL="557213" indent="-214313">
              <a:buFont typeface="Arial" charset="0"/>
              <a:buChar char="•"/>
              <a:defRPr sz="1500" i="0">
                <a:latin typeface="Calibri" panose="020F0502020204030204" pitchFamily="34" charset="0"/>
                <a:cs typeface="Calibri" panose="020F0502020204030204" pitchFamily="34" charset="0"/>
              </a:defRPr>
            </a:lvl2pPr>
            <a:lvl3pPr marL="900113" indent="-214313">
              <a:buFont typeface="Arial" charset="0"/>
              <a:buChar char="•"/>
              <a:defRPr sz="1350" i="0">
                <a:latin typeface="Calibri" panose="020F0502020204030204" pitchFamily="34" charset="0"/>
                <a:cs typeface="Calibri" panose="020F0502020204030204" pitchFamily="34" charset="0"/>
              </a:defRPr>
            </a:lvl3pPr>
            <a:lvl4pPr marL="1243013" indent="-214313">
              <a:buFont typeface="Arial" charset="0"/>
              <a:buChar char="•"/>
              <a:defRPr sz="1200" i="0">
                <a:latin typeface="Calibri" panose="020F0502020204030204" pitchFamily="34" charset="0"/>
                <a:cs typeface="Calibri" panose="020F0502020204030204" pitchFamily="34" charset="0"/>
              </a:defRPr>
            </a:lvl4pPr>
            <a:lvl5pPr marL="1585913" indent="-214313">
              <a:buFont typeface="Arial" charset="0"/>
              <a:buChar char="•"/>
              <a:defRPr sz="120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45369"/>
            <a:ext cx="4034790" cy="3263504"/>
          </a:xfrm>
        </p:spPr>
        <p:txBody>
          <a:bodyPr/>
          <a:lstStyle>
            <a:lvl1pPr marL="214313" indent="-214313" algn="l">
              <a:buFont typeface="Arial" charset="0"/>
              <a:buChar char="•"/>
              <a:defRPr sz="1800" i="0">
                <a:latin typeface="Calibri" panose="020F0502020204030204" pitchFamily="34" charset="0"/>
                <a:cs typeface="Calibri" panose="020F0502020204030204" pitchFamily="34" charset="0"/>
              </a:defRPr>
            </a:lvl1pPr>
            <a:lvl2pPr marL="557213" indent="-214313">
              <a:buFont typeface="Arial" charset="0"/>
              <a:buChar char="•"/>
              <a:defRPr sz="1500" i="0">
                <a:latin typeface="Calibri" panose="020F0502020204030204" pitchFamily="34" charset="0"/>
                <a:cs typeface="Calibri" panose="020F0502020204030204" pitchFamily="34" charset="0"/>
              </a:defRPr>
            </a:lvl2pPr>
            <a:lvl3pPr marL="900113" indent="-214313">
              <a:buFont typeface="Arial" charset="0"/>
              <a:buChar char="•"/>
              <a:defRPr i="0">
                <a:latin typeface="Calibri" panose="020F0502020204030204" pitchFamily="34" charset="0"/>
                <a:cs typeface="Calibri" panose="020F0502020204030204" pitchFamily="34" charset="0"/>
              </a:defRPr>
            </a:lvl3pPr>
            <a:lvl4pPr marL="1243013" indent="-214313">
              <a:buFont typeface="Arial" charset="0"/>
              <a:buChar char="•"/>
              <a:defRPr sz="1200" i="0">
                <a:latin typeface="Calibri" panose="020F0502020204030204" pitchFamily="34" charset="0"/>
                <a:cs typeface="Calibri" panose="020F0502020204030204" pitchFamily="34" charset="0"/>
              </a:defRPr>
            </a:lvl4pPr>
            <a:lvl5pPr marL="1585913" indent="-214313">
              <a:buFont typeface="Arial" charset="0"/>
              <a:buChar char="•"/>
              <a:defRPr sz="120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51749659-AE72-A743-B090-566BB66AA2C6}"/>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294934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2314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3652208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2298267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4003434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117348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446169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422713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117974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buClr>
                <a:srgbClr val="19A0DA"/>
              </a:buClr>
              <a:defRPr/>
            </a:lvl1pPr>
            <a:lvl2pPr>
              <a:buClr>
                <a:srgbClr val="19A0DA"/>
              </a:buClr>
              <a:defRPr/>
            </a:lvl2pPr>
            <a:lvl3pPr>
              <a:buClr>
                <a:srgbClr val="19A0DA"/>
              </a:buClr>
              <a:defRPr/>
            </a:lvl3pPr>
            <a:lvl4pPr>
              <a:buClr>
                <a:srgbClr val="19A0DA"/>
              </a:buClr>
              <a:defRPr/>
            </a:lvl4pPr>
            <a:lvl5pPr>
              <a:buClr>
                <a:srgbClr val="19A0DA"/>
              </a:buClr>
              <a:defRPr/>
            </a:lvl5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2464517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399532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060" y="1045369"/>
            <a:ext cx="4034790" cy="3263504"/>
          </a:xfrm>
        </p:spPr>
        <p:txBody>
          <a:bodyPr>
            <a:normAutofit/>
          </a:bodyPr>
          <a:lstStyle>
            <a:lvl1pPr marL="214313" indent="-214313" algn="l">
              <a:buFont typeface="Arial" charset="0"/>
              <a:buChar char="•"/>
              <a:defRPr sz="1800" i="0">
                <a:latin typeface="Calibri" panose="020F0502020204030204" pitchFamily="34" charset="0"/>
                <a:cs typeface="Calibri" panose="020F0502020204030204" pitchFamily="34" charset="0"/>
              </a:defRPr>
            </a:lvl1pPr>
            <a:lvl2pPr marL="557213" indent="-214313">
              <a:buFont typeface="Arial" charset="0"/>
              <a:buChar char="•"/>
              <a:defRPr sz="1500" i="0">
                <a:latin typeface="Calibri" panose="020F0502020204030204" pitchFamily="34" charset="0"/>
                <a:cs typeface="Calibri" panose="020F0502020204030204" pitchFamily="34" charset="0"/>
              </a:defRPr>
            </a:lvl2pPr>
            <a:lvl3pPr marL="900113" indent="-214313">
              <a:buFont typeface="Arial" charset="0"/>
              <a:buChar char="•"/>
              <a:defRPr sz="1350" i="0">
                <a:latin typeface="Calibri" panose="020F0502020204030204" pitchFamily="34" charset="0"/>
                <a:cs typeface="Calibri" panose="020F0502020204030204" pitchFamily="34" charset="0"/>
              </a:defRPr>
            </a:lvl3pPr>
            <a:lvl4pPr marL="1243013" indent="-214313">
              <a:buFont typeface="Arial" charset="0"/>
              <a:buChar char="•"/>
              <a:defRPr sz="1200" i="0">
                <a:latin typeface="Calibri" panose="020F0502020204030204" pitchFamily="34" charset="0"/>
                <a:cs typeface="Calibri" panose="020F0502020204030204" pitchFamily="34" charset="0"/>
              </a:defRPr>
            </a:lvl4pPr>
            <a:lvl5pPr marL="1585913" indent="-214313">
              <a:buFont typeface="Arial" charset="0"/>
              <a:buChar char="•"/>
              <a:defRPr sz="120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45369"/>
            <a:ext cx="4034790" cy="3263504"/>
          </a:xfrm>
        </p:spPr>
        <p:txBody>
          <a:bodyPr/>
          <a:lstStyle>
            <a:lvl1pPr marL="214313" indent="-214313" algn="l">
              <a:buFont typeface="Arial" charset="0"/>
              <a:buChar char="•"/>
              <a:defRPr sz="1800" i="0">
                <a:latin typeface="Calibri" panose="020F0502020204030204" pitchFamily="34" charset="0"/>
                <a:cs typeface="Calibri" panose="020F0502020204030204" pitchFamily="34" charset="0"/>
              </a:defRPr>
            </a:lvl1pPr>
            <a:lvl2pPr marL="557213" indent="-214313">
              <a:buFont typeface="Arial" charset="0"/>
              <a:buChar char="•"/>
              <a:defRPr sz="1500" i="0">
                <a:latin typeface="Calibri" panose="020F0502020204030204" pitchFamily="34" charset="0"/>
                <a:cs typeface="Calibri" panose="020F0502020204030204" pitchFamily="34" charset="0"/>
              </a:defRPr>
            </a:lvl2pPr>
            <a:lvl3pPr marL="900113" indent="-214313">
              <a:buFont typeface="Arial" charset="0"/>
              <a:buChar char="•"/>
              <a:defRPr i="0">
                <a:latin typeface="Calibri" panose="020F0502020204030204" pitchFamily="34" charset="0"/>
                <a:cs typeface="Calibri" panose="020F0502020204030204" pitchFamily="34" charset="0"/>
              </a:defRPr>
            </a:lvl3pPr>
            <a:lvl4pPr marL="1243013" indent="-214313">
              <a:buFont typeface="Arial" charset="0"/>
              <a:buChar char="•"/>
              <a:defRPr sz="1200" i="0">
                <a:latin typeface="Calibri" panose="020F0502020204030204" pitchFamily="34" charset="0"/>
                <a:cs typeface="Calibri" panose="020F0502020204030204" pitchFamily="34" charset="0"/>
              </a:defRPr>
            </a:lvl4pPr>
            <a:lvl5pPr marL="1585913" indent="-214313">
              <a:buFont typeface="Arial" charset="0"/>
              <a:buChar char="•"/>
              <a:defRPr sz="120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51749659-AE72-A743-B090-566BB66AA2C6}"/>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2392772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367009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8A5AA-E31C-4B55-9ED1-116564082654}"/>
              </a:ext>
            </a:extLst>
          </p:cNvPr>
          <p:cNvPicPr>
            <a:picLocks noChangeAspect="1"/>
          </p:cNvPicPr>
          <p:nvPr userDrawn="1"/>
        </p:nvPicPr>
        <p:blipFill>
          <a:blip r:embed="rId2"/>
          <a:srcRect/>
          <a:stretch/>
        </p:blipFill>
        <p:spPr>
          <a:xfrm>
            <a:off x="-69073" y="-38663"/>
            <a:ext cx="9235996" cy="5195247"/>
          </a:xfrm>
          <a:prstGeom prst="rect">
            <a:avLst/>
          </a:prstGeom>
        </p:spPr>
      </p:pic>
      <p:sp>
        <p:nvSpPr>
          <p:cNvPr id="2" name="Title 1"/>
          <p:cNvSpPr>
            <a:spLocks noGrp="1"/>
          </p:cNvSpPr>
          <p:nvPr>
            <p:ph type="title" hasCustomPrompt="1"/>
          </p:nvPr>
        </p:nvSpPr>
        <p:spPr>
          <a:xfrm>
            <a:off x="3989810" y="2309024"/>
            <a:ext cx="4851722" cy="1123900"/>
          </a:xfrm>
        </p:spPr>
        <p:txBody>
          <a:bodyPr anchor="t">
            <a:normAutofit/>
          </a:bodyPr>
          <a:lstStyle>
            <a:lvl1pPr algn="l">
              <a:defRPr sz="4000" b="1" cap="none">
                <a:solidFill>
                  <a:schemeClr val="bg1"/>
                </a:solidFill>
                <a:latin typeface="Roboto" panose="02000000000000000000" pitchFamily="2" charset="0"/>
                <a:ea typeface="Roboto" panose="02000000000000000000" pitchFamily="2" charset="0"/>
              </a:defRPr>
            </a:lvl1pPr>
          </a:lstStyle>
          <a:p>
            <a:r>
              <a:rPr lang="en-US" dirty="0"/>
              <a:t>Click to edit master title style</a:t>
            </a:r>
          </a:p>
        </p:txBody>
      </p:sp>
      <p:sp>
        <p:nvSpPr>
          <p:cNvPr id="3" name="Text Placeholder 2"/>
          <p:cNvSpPr>
            <a:spLocks noGrp="1"/>
          </p:cNvSpPr>
          <p:nvPr>
            <p:ph type="body" idx="1" hasCustomPrompt="1"/>
          </p:nvPr>
        </p:nvSpPr>
        <p:spPr>
          <a:xfrm>
            <a:off x="3989810" y="3432922"/>
            <a:ext cx="3693781" cy="573333"/>
          </a:xfrm>
        </p:spPr>
        <p:txBody>
          <a:bodyPr anchor="b">
            <a:normAutofit/>
          </a:bodyPr>
          <a:lstStyle>
            <a:lvl1pPr marL="0" indent="0" algn="l">
              <a:buNone/>
              <a:defRPr sz="1800" b="1" spc="0">
                <a:solidFill>
                  <a:srgbClr val="0091B3"/>
                </a:solidFill>
                <a:latin typeface="Roboto Slab" pitchFamily="2" charset="0"/>
                <a:ea typeface="Roboto Slab"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buClr>
                <a:srgbClr val="19A0DA"/>
              </a:buClr>
              <a:defRPr sz="2800"/>
            </a:lvl1pPr>
            <a:lvl2pPr>
              <a:buClr>
                <a:srgbClr val="19A0DA"/>
              </a:buClr>
              <a:defRPr sz="2400"/>
            </a:lvl2pPr>
            <a:lvl3pPr>
              <a:buClr>
                <a:srgbClr val="19A0DA"/>
              </a:buClr>
              <a:defRPr sz="2000"/>
            </a:lvl3pPr>
            <a:lvl4pPr>
              <a:buClr>
                <a:srgbClr val="19A0DA"/>
              </a:buClr>
              <a:defRPr sz="1800"/>
            </a:lvl4pPr>
            <a:lvl5pPr>
              <a:buClr>
                <a:srgbClr val="19A0DA"/>
              </a:buClr>
              <a:defRPr sz="1800"/>
            </a:lvl5pPr>
            <a:lvl6pPr>
              <a:defRPr sz="1800"/>
            </a:lvl6pPr>
            <a:lvl7pPr>
              <a:defRPr sz="1800"/>
            </a:lvl7pPr>
            <a:lvl8pPr>
              <a:defRPr sz="1800"/>
            </a:lvl8pPr>
            <a:lvl9pPr>
              <a:defRPr sz="18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4" name="Content Placeholder 3"/>
          <p:cNvSpPr>
            <a:spLocks noGrp="1"/>
          </p:cNvSpPr>
          <p:nvPr>
            <p:ph sz="half" idx="2" hasCustomPrompt="1"/>
          </p:nvPr>
        </p:nvSpPr>
        <p:spPr>
          <a:xfrm>
            <a:off x="4648200" y="1200151"/>
            <a:ext cx="4038600" cy="3394472"/>
          </a:xfrm>
        </p:spPr>
        <p:txBody>
          <a:bodyPr/>
          <a:lstStyle>
            <a:lvl1pPr>
              <a:buClr>
                <a:srgbClr val="19A0DA"/>
              </a:buClr>
              <a:defRPr sz="2800"/>
            </a:lvl1pPr>
            <a:lvl2pPr>
              <a:buClr>
                <a:srgbClr val="19A0DA"/>
              </a:buClr>
              <a:defRPr sz="2400"/>
            </a:lvl2pPr>
            <a:lvl3pPr>
              <a:buClr>
                <a:srgbClr val="19A0DA"/>
              </a:buClr>
              <a:defRPr sz="2000"/>
            </a:lvl3pPr>
            <a:lvl4pPr>
              <a:buClr>
                <a:srgbClr val="19A0DA"/>
              </a:buClr>
              <a:defRPr sz="1800"/>
            </a:lvl4pPr>
            <a:lvl5pPr>
              <a:buClr>
                <a:srgbClr val="19A0DA"/>
              </a:buClr>
              <a:defRPr sz="1800"/>
            </a:lvl5pPr>
            <a:lvl6pPr>
              <a:defRPr sz="1800"/>
            </a:lvl6pPr>
            <a:lvl7pPr>
              <a:defRPr sz="1800"/>
            </a:lvl7pPr>
            <a:lvl8pPr>
              <a:defRPr sz="1800"/>
            </a:lvl8pPr>
            <a:lvl9pPr>
              <a:defRPr sz="18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457200" y="1631156"/>
            <a:ext cx="4040188" cy="2963466"/>
          </a:xfrm>
        </p:spPr>
        <p:txBody>
          <a:bodyPr/>
          <a:lstStyle>
            <a:lvl1pPr>
              <a:buClr>
                <a:srgbClr val="19A0DA"/>
              </a:buClr>
              <a:defRPr sz="2400"/>
            </a:lvl1pPr>
            <a:lvl2pPr>
              <a:buClr>
                <a:srgbClr val="19A0DA"/>
              </a:buClr>
              <a:defRPr sz="2000"/>
            </a:lvl2pPr>
            <a:lvl3pPr>
              <a:buClr>
                <a:srgbClr val="19A0DA"/>
              </a:buClr>
              <a:defRPr sz="1800"/>
            </a:lvl3pPr>
            <a:lvl4pPr>
              <a:buClr>
                <a:srgbClr val="19A0DA"/>
              </a:buClr>
              <a:defRPr sz="1600"/>
            </a:lvl4pPr>
            <a:lvl5pPr>
              <a:buClr>
                <a:srgbClr val="19A0DA"/>
              </a:buClr>
              <a:defRPr sz="1600"/>
            </a:lvl5pPr>
            <a:lvl6pPr>
              <a:defRPr sz="1600"/>
            </a:lvl6pPr>
            <a:lvl7pPr>
              <a:defRPr sz="1600"/>
            </a:lvl7pPr>
            <a:lvl8pPr>
              <a:defRPr sz="1600"/>
            </a:lvl8pPr>
            <a:lvl9pPr>
              <a:defRPr sz="16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45026" y="1631156"/>
            <a:ext cx="4041775" cy="2963466"/>
          </a:xfrm>
        </p:spPr>
        <p:txBody>
          <a:bodyPr/>
          <a:lstStyle>
            <a:lvl1pPr>
              <a:buClr>
                <a:srgbClr val="19A0DA"/>
              </a:buClr>
              <a:defRPr sz="2400"/>
            </a:lvl1pPr>
            <a:lvl2pPr>
              <a:buClr>
                <a:srgbClr val="19A0DA"/>
              </a:buClr>
              <a:defRPr sz="2000"/>
            </a:lvl2pPr>
            <a:lvl3pPr>
              <a:buClr>
                <a:srgbClr val="19A0DA"/>
              </a:buClr>
              <a:defRPr sz="1800"/>
            </a:lvl3pPr>
            <a:lvl4pPr>
              <a:buClr>
                <a:srgbClr val="19A0DA"/>
              </a:buClr>
              <a:defRPr sz="1600"/>
            </a:lvl4pPr>
            <a:lvl5pPr>
              <a:buClr>
                <a:srgbClr val="19A0DA"/>
              </a:buClr>
              <a:defRPr sz="1600"/>
            </a:lvl5pPr>
            <a:lvl6pPr>
              <a:defRPr sz="1600"/>
            </a:lvl6pPr>
            <a:lvl7pPr>
              <a:defRPr sz="1600"/>
            </a:lvl7pPr>
            <a:lvl8pPr>
              <a:defRPr sz="1600"/>
            </a:lvl8pPr>
            <a:lvl9pPr>
              <a:defRPr sz="1600"/>
            </a:lvl9pPr>
          </a:lstStyle>
          <a:p>
            <a:pPr marL="274320" marR="0" lvl="0" indent="-274320" algn="l" defTabSz="457200" rtl="0" eaLnBrk="1" fontAlgn="auto" latinLnBrk="0" hangingPunct="1">
              <a:lnSpc>
                <a:spcPct val="90000"/>
              </a:lnSpc>
              <a:spcBef>
                <a:spcPct val="20000"/>
              </a:spcBef>
              <a:spcAft>
                <a:spcPts val="0"/>
              </a:spcAft>
              <a:buClr>
                <a:srgbClr val="0091B3"/>
              </a:buClr>
              <a:buSzPct val="120000"/>
              <a:buFont typeface="ArialMT"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Edit Master text styles</a:t>
            </a:r>
          </a:p>
          <a:p>
            <a:pPr marL="742950" marR="0" lvl="1" indent="-285750" algn="l" defTabSz="457200" rtl="0" eaLnBrk="1" fontAlgn="auto" latinLnBrk="0" hangingPunct="1">
              <a:lnSpc>
                <a:spcPct val="90000"/>
              </a:lnSpc>
              <a:spcBef>
                <a:spcPct val="20000"/>
              </a:spcBef>
              <a:spcAft>
                <a:spcPts val="0"/>
              </a:spcAft>
              <a:buClr>
                <a:srgbClr val="0091B3"/>
              </a:buClr>
              <a:buSzTx/>
              <a:buFont typeface="Wingdings"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Second level</a:t>
            </a:r>
          </a:p>
          <a:p>
            <a:pPr marL="1143000" marR="0" lvl="2"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Third level</a:t>
            </a:r>
          </a:p>
          <a:p>
            <a:pPr marL="1600200" marR="0" lvl="3" indent="-228600" algn="l" defTabSz="457200" rtl="0" eaLnBrk="1" fontAlgn="auto" latinLnBrk="0" hangingPunct="1">
              <a:lnSpc>
                <a:spcPct val="90000"/>
              </a:lnSpc>
              <a:spcBef>
                <a:spcPct val="20000"/>
              </a:spcBef>
              <a:spcAft>
                <a:spcPts val="0"/>
              </a:spcAft>
              <a:buClr>
                <a:srgbClr val="0091B3"/>
              </a:buClr>
              <a:buSzTx/>
              <a:buFont typeface="Arial"/>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Fourth level</a:t>
            </a:r>
          </a:p>
          <a:p>
            <a:pPr marL="2057400" marR="0" lvl="4" indent="-228600" algn="l" defTabSz="457200" rtl="0" eaLnBrk="1" fontAlgn="auto" latinLnBrk="0" hangingPunct="1">
              <a:lnSpc>
                <a:spcPct val="90000"/>
              </a:lnSpc>
              <a:spcBef>
                <a:spcPct val="20000"/>
              </a:spcBef>
              <a:spcAft>
                <a:spcPts val="0"/>
              </a:spcAft>
              <a:buClr>
                <a:srgbClr val="0091B3"/>
              </a:buClr>
              <a:buSzTx/>
              <a:buFont typeface="Arial Unicode MS"/>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Roboto" panose="02000000000000000000" pitchFamily="2" charset="0"/>
                <a:ea typeface="Roboto" panose="02000000000000000000" pitchFamily="2" charset="0"/>
                <a:cs typeface="Arial"/>
              </a:rPr>
              <a:t>Fifth level</a:t>
            </a:r>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80060" y="1045369"/>
            <a:ext cx="4034790" cy="3263504"/>
          </a:xfrm>
        </p:spPr>
        <p:txBody>
          <a:bodyPr>
            <a:normAutofit/>
          </a:bodyPr>
          <a:lstStyle>
            <a:lvl1pPr marL="214313" indent="-214313" algn="l">
              <a:buFont typeface="Arial" charset="0"/>
              <a:buChar char="•"/>
              <a:defRPr sz="1800" i="0">
                <a:latin typeface="Calibri" panose="020F0502020204030204" pitchFamily="34" charset="0"/>
                <a:cs typeface="Calibri" panose="020F0502020204030204" pitchFamily="34" charset="0"/>
              </a:defRPr>
            </a:lvl1pPr>
            <a:lvl2pPr marL="557213" indent="-214313">
              <a:buFont typeface="Arial" charset="0"/>
              <a:buChar char="•"/>
              <a:defRPr sz="1500" i="0">
                <a:latin typeface="Calibri" panose="020F0502020204030204" pitchFamily="34" charset="0"/>
                <a:cs typeface="Calibri" panose="020F0502020204030204" pitchFamily="34" charset="0"/>
              </a:defRPr>
            </a:lvl2pPr>
            <a:lvl3pPr marL="900113" indent="-214313">
              <a:buFont typeface="Arial" charset="0"/>
              <a:buChar char="•"/>
              <a:defRPr sz="1350" i="0">
                <a:latin typeface="Calibri" panose="020F0502020204030204" pitchFamily="34" charset="0"/>
                <a:cs typeface="Calibri" panose="020F0502020204030204" pitchFamily="34" charset="0"/>
              </a:defRPr>
            </a:lvl3pPr>
            <a:lvl4pPr marL="1243013" indent="-214313">
              <a:buFont typeface="Arial" charset="0"/>
              <a:buChar char="•"/>
              <a:defRPr sz="1200" i="0">
                <a:latin typeface="Calibri" panose="020F0502020204030204" pitchFamily="34" charset="0"/>
                <a:cs typeface="Calibri" panose="020F0502020204030204" pitchFamily="34" charset="0"/>
              </a:defRPr>
            </a:lvl4pPr>
            <a:lvl5pPr marL="1585913" indent="-214313">
              <a:buFont typeface="Arial" charset="0"/>
              <a:buChar char="•"/>
              <a:defRPr sz="120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45369"/>
            <a:ext cx="4034790" cy="3263504"/>
          </a:xfrm>
        </p:spPr>
        <p:txBody>
          <a:bodyPr/>
          <a:lstStyle>
            <a:lvl1pPr marL="214313" indent="-214313" algn="l">
              <a:buFont typeface="Arial" charset="0"/>
              <a:buChar char="•"/>
              <a:defRPr sz="1800" i="0">
                <a:latin typeface="Calibri" panose="020F0502020204030204" pitchFamily="34" charset="0"/>
                <a:cs typeface="Calibri" panose="020F0502020204030204" pitchFamily="34" charset="0"/>
              </a:defRPr>
            </a:lvl1pPr>
            <a:lvl2pPr marL="557213" indent="-214313">
              <a:buFont typeface="Arial" charset="0"/>
              <a:buChar char="•"/>
              <a:defRPr sz="1500" i="0">
                <a:latin typeface="Calibri" panose="020F0502020204030204" pitchFamily="34" charset="0"/>
                <a:cs typeface="Calibri" panose="020F0502020204030204" pitchFamily="34" charset="0"/>
              </a:defRPr>
            </a:lvl2pPr>
            <a:lvl3pPr marL="900113" indent="-214313">
              <a:buFont typeface="Arial" charset="0"/>
              <a:buChar char="•"/>
              <a:defRPr i="0">
                <a:latin typeface="Calibri" panose="020F0502020204030204" pitchFamily="34" charset="0"/>
                <a:cs typeface="Calibri" panose="020F0502020204030204" pitchFamily="34" charset="0"/>
              </a:defRPr>
            </a:lvl3pPr>
            <a:lvl4pPr marL="1243013" indent="-214313">
              <a:buFont typeface="Arial" charset="0"/>
              <a:buChar char="•"/>
              <a:defRPr sz="1200" i="0">
                <a:latin typeface="Calibri" panose="020F0502020204030204" pitchFamily="34" charset="0"/>
                <a:cs typeface="Calibri" panose="020F0502020204030204" pitchFamily="34" charset="0"/>
              </a:defRPr>
            </a:lvl4pPr>
            <a:lvl5pPr marL="1585913" indent="-214313">
              <a:buFont typeface="Arial" charset="0"/>
              <a:buChar char="•"/>
              <a:defRPr sz="1200"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51749659-AE72-A743-B090-566BB66AA2C6}"/>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626996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80060" y="1323975"/>
            <a:ext cx="8237220" cy="2767965"/>
          </a:xfrm>
        </p:spPr>
        <p:txBody>
          <a:bodyPr/>
          <a:lstStyle>
            <a:lvl1pPr marL="214313" indent="-214313" algn="l">
              <a:buFont typeface="Arial" charset="0"/>
              <a:buChar char="•"/>
              <a:defRPr sz="1800" i="0">
                <a:solidFill>
                  <a:schemeClr val="tx1"/>
                </a:solidFill>
                <a:latin typeface="+mn-lt"/>
              </a:defRPr>
            </a:lvl1pPr>
            <a:lvl2pPr marL="557213" indent="-214313">
              <a:buFont typeface="Arial" charset="0"/>
              <a:buChar char="•"/>
              <a:defRPr sz="1500" i="0">
                <a:latin typeface="+mn-lt"/>
              </a:defRPr>
            </a:lvl2pPr>
            <a:lvl3pPr marL="900113" indent="-214313">
              <a:buFont typeface="Arial" charset="0"/>
              <a:buChar char="•"/>
              <a:defRPr i="0">
                <a:latin typeface="+mn-lt"/>
              </a:defRPr>
            </a:lvl3pPr>
            <a:lvl4pPr marL="1243013" indent="-214313">
              <a:buFont typeface="Arial" charset="0"/>
              <a:buChar char="•"/>
              <a:defRPr sz="1200" i="0">
                <a:latin typeface="+mn-lt"/>
              </a:defRPr>
            </a:lvl4pPr>
            <a:lvl5pPr marL="1585913" indent="-214313">
              <a:buFont typeface="Arial" charset="0"/>
              <a:buChar char="•"/>
              <a:defRPr sz="120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80060" y="4382440"/>
            <a:ext cx="8006715" cy="223838"/>
          </a:xfrm>
        </p:spPr>
        <p:txBody>
          <a:bodyPr anchor="b"/>
          <a:lstStyle>
            <a:lvl1pPr marL="0" indent="0" algn="l">
              <a:spcBef>
                <a:spcPts val="450"/>
              </a:spcBef>
              <a:buNone/>
              <a:defRPr sz="900" i="0">
                <a:solidFill>
                  <a:schemeClr val="tx1"/>
                </a:solidFill>
                <a:latin typeface="+mn-lt"/>
              </a:defRPr>
            </a:lvl1pPr>
            <a:lvl2pPr>
              <a:defRPr sz="900">
                <a:latin typeface="+mn-lt"/>
              </a:defRPr>
            </a:lvl2pPr>
            <a:lvl3pPr>
              <a:defRPr sz="900">
                <a:latin typeface="+mn-lt"/>
              </a:defRPr>
            </a:lvl3pPr>
          </a:lstStyle>
          <a:p>
            <a:pPr lvl="0"/>
            <a:r>
              <a:rPr lang="en-US" dirty="0"/>
              <a:t>References Edit Master text styles</a:t>
            </a:r>
          </a:p>
        </p:txBody>
      </p:sp>
    </p:spTree>
    <p:extLst>
      <p:ext uri="{BB962C8B-B14F-4D97-AF65-F5344CB8AC3E}">
        <p14:creationId xmlns:p14="http://schemas.microsoft.com/office/powerpoint/2010/main" val="200708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5"/>
          <a:srcRect/>
          <a:stretch/>
        </p:blipFill>
        <p:spPr>
          <a:xfrm>
            <a:off x="0" y="-24178"/>
            <a:ext cx="9144000" cy="315468"/>
          </a:xfrm>
          <a:prstGeom prst="rect">
            <a:avLst/>
          </a:prstGeom>
        </p:spPr>
      </p:pic>
      <p:sp>
        <p:nvSpPr>
          <p:cNvPr id="2" name="Title Placeholder 1"/>
          <p:cNvSpPr>
            <a:spLocks noGrp="1"/>
          </p:cNvSpPr>
          <p:nvPr>
            <p:ph type="title"/>
          </p:nvPr>
        </p:nvSpPr>
        <p:spPr>
          <a:xfrm>
            <a:off x="448502" y="562707"/>
            <a:ext cx="8229600" cy="711491"/>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448502" y="1280636"/>
            <a:ext cx="8229600" cy="366182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12874"/>
            <a:ext cx="2133600" cy="273844"/>
          </a:xfrm>
          <a:prstGeom prst="rect">
            <a:avLst/>
          </a:prstGeom>
        </p:spPr>
        <p:txBody>
          <a:bodyPr vert="horz" lIns="91440" tIns="45720" rIns="91440" bIns="45720" rtlCol="0" anchor="ctr"/>
          <a:lstStyle>
            <a:lvl1pPr algn="r">
              <a:defRPr sz="1050" b="1">
                <a:solidFill>
                  <a:srgbClr val="FFFFFF"/>
                </a:solidFill>
                <a:latin typeface="Roboto" panose="02000000000000000000" pitchFamily="2" charset="0"/>
                <a:ea typeface="Roboto" panose="02000000000000000000" pitchFamily="2" charset="0"/>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8" r:id="rId12"/>
    <p:sldLayoutId id="2147493471" r:id="rId13"/>
    <p:sldLayoutId id="2147493472" r:id="rId14"/>
    <p:sldLayoutId id="2147493473" r:id="rId15"/>
    <p:sldLayoutId id="2147493474" r:id="rId16"/>
    <p:sldLayoutId id="2147493475" r:id="rId17"/>
    <p:sldLayoutId id="2147493476" r:id="rId18"/>
    <p:sldLayoutId id="2147493477" r:id="rId19"/>
    <p:sldLayoutId id="2147493479" r:id="rId20"/>
    <p:sldLayoutId id="2147493486" r:id="rId21"/>
    <p:sldLayoutId id="2147493487" r:id="rId22"/>
    <p:sldLayoutId id="2147493488" r:id="rId23"/>
  </p:sldLayoutIdLst>
  <p:hf hdr="0" ftr="0" dt="0"/>
  <p:txStyles>
    <p:titleStyle>
      <a:lvl1pPr algn="l" defTabSz="457200" rtl="0" eaLnBrk="1" latinLnBrk="0" hangingPunct="1">
        <a:lnSpc>
          <a:spcPct val="90000"/>
        </a:lnSpc>
        <a:spcBef>
          <a:spcPct val="0"/>
        </a:spcBef>
        <a:buNone/>
        <a:defRPr sz="3600" b="1" kern="1200">
          <a:solidFill>
            <a:srgbClr val="0091B3"/>
          </a:solidFill>
          <a:latin typeface="Roboto" panose="02000000000000000000" pitchFamily="2" charset="0"/>
          <a:ea typeface="Roboto" panose="02000000000000000000" pitchFamily="2" charset="0"/>
          <a:cs typeface="Arial"/>
        </a:defRPr>
      </a:lvl1pPr>
    </p:titleStyle>
    <p:bodyStyle>
      <a:lvl1pPr marL="274320" indent="-274320" algn="l" defTabSz="457200" rtl="0" eaLnBrk="1" latinLnBrk="0" hangingPunct="1">
        <a:lnSpc>
          <a:spcPct val="90000"/>
        </a:lnSpc>
        <a:spcBef>
          <a:spcPct val="20000"/>
        </a:spcBef>
        <a:buClr>
          <a:srgbClr val="0091B3"/>
        </a:buClr>
        <a:buSzPct val="120000"/>
        <a:buFont typeface="ArialMT" charset="0"/>
        <a:buChar char="›"/>
        <a:defRPr sz="2800" kern="1200">
          <a:solidFill>
            <a:schemeClr val="tx1">
              <a:lumMod val="75000"/>
              <a:lumOff val="25000"/>
            </a:schemeClr>
          </a:solidFill>
          <a:latin typeface="Roboto" panose="02000000000000000000" pitchFamily="2" charset="0"/>
          <a:ea typeface="Roboto" panose="02000000000000000000" pitchFamily="2" charset="0"/>
          <a:cs typeface="Arial"/>
        </a:defRPr>
      </a:lvl1pPr>
      <a:lvl2pPr marL="742950" indent="-285750" algn="l" defTabSz="457200" rtl="0" eaLnBrk="1" latinLnBrk="0" hangingPunct="1">
        <a:lnSpc>
          <a:spcPct val="90000"/>
        </a:lnSpc>
        <a:spcBef>
          <a:spcPct val="20000"/>
        </a:spcBef>
        <a:buClr>
          <a:srgbClr val="0091B3"/>
        </a:buClr>
        <a:buFont typeface="Wingdings" charset="2"/>
        <a:buChar char="§"/>
        <a:defRPr sz="2400" kern="1200">
          <a:solidFill>
            <a:schemeClr val="tx1">
              <a:lumMod val="75000"/>
              <a:lumOff val="25000"/>
            </a:schemeClr>
          </a:solidFill>
          <a:latin typeface="Roboto" panose="02000000000000000000" pitchFamily="2" charset="0"/>
          <a:ea typeface="Roboto" panose="02000000000000000000" pitchFamily="2" charset="0"/>
          <a:cs typeface="Arial"/>
        </a:defRPr>
      </a:lvl2pPr>
      <a:lvl3pPr marL="1143000" indent="-228600" algn="l" defTabSz="457200" rtl="0" eaLnBrk="1" latinLnBrk="0" hangingPunct="1">
        <a:lnSpc>
          <a:spcPct val="90000"/>
        </a:lnSpc>
        <a:spcBef>
          <a:spcPct val="20000"/>
        </a:spcBef>
        <a:buClr>
          <a:srgbClr val="0091B3"/>
        </a:buClr>
        <a:buFont typeface="Arial"/>
        <a:buChar char="•"/>
        <a:defRPr sz="2000" kern="1200">
          <a:solidFill>
            <a:schemeClr val="tx1">
              <a:lumMod val="75000"/>
              <a:lumOff val="25000"/>
            </a:schemeClr>
          </a:solidFill>
          <a:latin typeface="Roboto" panose="02000000000000000000" pitchFamily="2" charset="0"/>
          <a:ea typeface="Roboto" panose="02000000000000000000" pitchFamily="2" charset="0"/>
          <a:cs typeface="Arial"/>
        </a:defRPr>
      </a:lvl3pPr>
      <a:lvl4pPr marL="1600200" indent="-228600" algn="l" defTabSz="457200" rtl="0" eaLnBrk="1" latinLnBrk="0" hangingPunct="1">
        <a:lnSpc>
          <a:spcPct val="90000"/>
        </a:lnSpc>
        <a:spcBef>
          <a:spcPct val="20000"/>
        </a:spcBef>
        <a:buClr>
          <a:srgbClr val="0091B3"/>
        </a:buClr>
        <a:buFont typeface="Arial"/>
        <a:buChar char="–"/>
        <a:defRPr sz="1800" kern="1200">
          <a:solidFill>
            <a:schemeClr val="tx1">
              <a:lumMod val="75000"/>
              <a:lumOff val="25000"/>
            </a:schemeClr>
          </a:solidFill>
          <a:latin typeface="Roboto" panose="02000000000000000000" pitchFamily="2" charset="0"/>
          <a:ea typeface="Roboto" panose="02000000000000000000" pitchFamily="2" charset="0"/>
          <a:cs typeface="Arial"/>
        </a:defRPr>
      </a:lvl4pPr>
      <a:lvl5pPr marL="2057400" indent="-228600" algn="l" defTabSz="457200" rtl="0" eaLnBrk="1" latinLnBrk="0" hangingPunct="1">
        <a:lnSpc>
          <a:spcPct val="90000"/>
        </a:lnSpc>
        <a:spcBef>
          <a:spcPct val="20000"/>
        </a:spcBef>
        <a:buClr>
          <a:srgbClr val="0091B3"/>
        </a:buClr>
        <a:buFont typeface="Arial Unicode MS"/>
        <a:buChar char="▸"/>
        <a:defRPr sz="1800" kern="1200">
          <a:solidFill>
            <a:schemeClr val="tx1">
              <a:lumMod val="75000"/>
              <a:lumOff val="25000"/>
            </a:schemeClr>
          </a:solidFill>
          <a:latin typeface="Roboto" panose="02000000000000000000" pitchFamily="2" charset="0"/>
          <a:ea typeface="Roboto" panose="02000000000000000000" pitchFamily="2"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doi.org/10.1007/s10557-021-07167-1"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commons.wikimedia.org/wiki/file:liver.sv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commons.wikimedia.org/wiki/File:Antibody_with_CDRs.sv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E2A9B2-BF15-4309-B787-51767000C6A4}"/>
              </a:ext>
            </a:extLst>
          </p:cNvPr>
          <p:cNvSpPr>
            <a:spLocks noGrp="1"/>
          </p:cNvSpPr>
          <p:nvPr>
            <p:ph type="title"/>
          </p:nvPr>
        </p:nvSpPr>
        <p:spPr>
          <a:xfrm>
            <a:off x="3971623" y="2390275"/>
            <a:ext cx="4486855" cy="548329"/>
          </a:xfrm>
        </p:spPr>
        <p:txBody>
          <a:bodyPr>
            <a:normAutofit fontScale="90000"/>
          </a:bodyPr>
          <a:lstStyle/>
          <a:p>
            <a:r>
              <a:rPr lang="en-US" dirty="0"/>
              <a:t>New Medications for LDL-C Lowering </a:t>
            </a:r>
          </a:p>
        </p:txBody>
      </p:sp>
      <p:sp>
        <p:nvSpPr>
          <p:cNvPr id="6" name="Text Placeholder 5">
            <a:extLst>
              <a:ext uri="{FF2B5EF4-FFF2-40B4-BE49-F238E27FC236}">
                <a16:creationId xmlns:a16="http://schemas.microsoft.com/office/drawing/2014/main" id="{1E904034-35F8-4CDB-968D-D874E6BC2204}"/>
              </a:ext>
            </a:extLst>
          </p:cNvPr>
          <p:cNvSpPr>
            <a:spLocks noGrp="1"/>
          </p:cNvSpPr>
          <p:nvPr>
            <p:ph type="body" idx="1"/>
          </p:nvPr>
        </p:nvSpPr>
        <p:spPr>
          <a:xfrm>
            <a:off x="218244" y="4026727"/>
            <a:ext cx="5422899" cy="372533"/>
          </a:xfrm>
        </p:spPr>
        <p:txBody>
          <a:bodyPr>
            <a:noAutofit/>
          </a:bodyPr>
          <a:lstStyle/>
          <a:p>
            <a:pPr>
              <a:spcBef>
                <a:spcPts val="0"/>
              </a:spcBef>
            </a:pPr>
            <a:endParaRPr lang="en-US" sz="2000" dirty="0"/>
          </a:p>
          <a:p>
            <a:pPr>
              <a:spcBef>
                <a:spcPts val="0"/>
              </a:spcBef>
            </a:pPr>
            <a:endParaRPr lang="en-US" sz="2000" dirty="0"/>
          </a:p>
          <a:p>
            <a:pPr>
              <a:spcBef>
                <a:spcPts val="0"/>
              </a:spcBef>
            </a:pPr>
            <a:r>
              <a:rPr lang="en-US" dirty="0"/>
              <a:t>Joseph Saseen, PharmD</a:t>
            </a:r>
          </a:p>
          <a:p>
            <a:pPr>
              <a:spcBef>
                <a:spcPts val="0"/>
              </a:spcBef>
            </a:pPr>
            <a:r>
              <a:rPr lang="en-US" dirty="0"/>
              <a:t>Professor and Associate Dean for Clinical Affairs</a:t>
            </a:r>
          </a:p>
          <a:p>
            <a:pPr>
              <a:spcBef>
                <a:spcPts val="0"/>
              </a:spcBef>
            </a:pPr>
            <a:r>
              <a:rPr lang="en-US" dirty="0"/>
              <a:t>University of Colorado Anschutz Medical Campus</a:t>
            </a:r>
          </a:p>
        </p:txBody>
      </p:sp>
    </p:spTree>
    <p:extLst>
      <p:ext uri="{BB962C8B-B14F-4D97-AF65-F5344CB8AC3E}">
        <p14:creationId xmlns:p14="http://schemas.microsoft.com/office/powerpoint/2010/main" val="197624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72A2-C4E8-44C6-B364-42C03D45B676}"/>
              </a:ext>
            </a:extLst>
          </p:cNvPr>
          <p:cNvSpPr>
            <a:spLocks noGrp="1"/>
          </p:cNvSpPr>
          <p:nvPr>
            <p:ph type="title"/>
          </p:nvPr>
        </p:nvSpPr>
        <p:spPr>
          <a:xfrm>
            <a:off x="448502" y="562707"/>
            <a:ext cx="8229600" cy="711491"/>
          </a:xfrm>
        </p:spPr>
        <p:txBody>
          <a:bodyPr/>
          <a:lstStyle/>
          <a:p>
            <a:r>
              <a:rPr lang="en-US" dirty="0"/>
              <a:t>Polling Question #1</a:t>
            </a:r>
          </a:p>
        </p:txBody>
      </p:sp>
      <p:graphicFrame>
        <p:nvGraphicFramePr>
          <p:cNvPr id="5" name="Content Placeholder 2">
            <a:extLst>
              <a:ext uri="{FF2B5EF4-FFF2-40B4-BE49-F238E27FC236}">
                <a16:creationId xmlns:a16="http://schemas.microsoft.com/office/drawing/2014/main" id="{966313C6-992B-474B-8556-CC5E8ED2457C}"/>
              </a:ext>
            </a:extLst>
          </p:cNvPr>
          <p:cNvGraphicFramePr>
            <a:graphicFrameLocks noGrp="1"/>
          </p:cNvGraphicFramePr>
          <p:nvPr>
            <p:ph idx="1"/>
            <p:extLst>
              <p:ext uri="{D42A27DB-BD31-4B8C-83A1-F6EECF244321}">
                <p14:modId xmlns:p14="http://schemas.microsoft.com/office/powerpoint/2010/main" val="2916842338"/>
              </p:ext>
            </p:extLst>
          </p:nvPr>
        </p:nvGraphicFramePr>
        <p:xfrm>
          <a:off x="449263" y="1281113"/>
          <a:ext cx="8229600" cy="366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157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Prevention of ASCVD</a:t>
            </a:r>
          </a:p>
        </p:txBody>
      </p:sp>
      <p:sp>
        <p:nvSpPr>
          <p:cNvPr id="7" name="Flowchart: Alternate Process 6"/>
          <p:cNvSpPr/>
          <p:nvPr/>
        </p:nvSpPr>
        <p:spPr>
          <a:xfrm>
            <a:off x="4510620" y="1368299"/>
            <a:ext cx="1408268" cy="233756"/>
          </a:xfrm>
          <a:prstGeom prst="flowChartAlternateProcess">
            <a:avLst/>
          </a:prstGeom>
          <a:solidFill>
            <a:schemeClr val="bg1">
              <a:lumMod val="9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1"/>
                </a:solidFill>
                <a:latin typeface="Arial" panose="020B0604020202020204" pitchFamily="34" charset="0"/>
                <a:cs typeface="Arial" panose="020B0604020202020204" pitchFamily="34" charset="0"/>
              </a:rPr>
              <a:t>Very High-Risk</a:t>
            </a:r>
          </a:p>
        </p:txBody>
      </p:sp>
      <p:sp>
        <p:nvSpPr>
          <p:cNvPr id="8" name="Flowchart: Alternate Process 7"/>
          <p:cNvSpPr/>
          <p:nvPr/>
        </p:nvSpPr>
        <p:spPr>
          <a:xfrm>
            <a:off x="3246858" y="1763587"/>
            <a:ext cx="1120655" cy="316258"/>
          </a:xfrm>
          <a:prstGeom prst="flowChartAlternateProcess">
            <a:avLst/>
          </a:prstGeom>
          <a:solidFill>
            <a:schemeClr val="bg1">
              <a:lumMod val="9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1"/>
                </a:solidFill>
                <a:latin typeface="Arial" panose="020B0604020202020204" pitchFamily="34" charset="0"/>
                <a:cs typeface="Arial" panose="020B0604020202020204" pitchFamily="34" charset="0"/>
              </a:rPr>
              <a:t>Age &gt;75 yr</a:t>
            </a:r>
          </a:p>
        </p:txBody>
      </p:sp>
      <p:sp>
        <p:nvSpPr>
          <p:cNvPr id="9" name="Flowchart: Alternate Process 8"/>
          <p:cNvSpPr/>
          <p:nvPr/>
        </p:nvSpPr>
        <p:spPr>
          <a:xfrm>
            <a:off x="829384" y="1767169"/>
            <a:ext cx="1120655" cy="316258"/>
          </a:xfrm>
          <a:prstGeom prst="flowChartAlternateProcess">
            <a:avLst/>
          </a:prstGeom>
          <a:solidFill>
            <a:schemeClr val="bg1">
              <a:lumMod val="9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1"/>
                </a:solidFill>
                <a:latin typeface="Arial" panose="020B0604020202020204" pitchFamily="34" charset="0"/>
                <a:cs typeface="Arial" panose="020B0604020202020204" pitchFamily="34" charset="0"/>
              </a:rPr>
              <a:t>Age ≤75 yr</a:t>
            </a:r>
          </a:p>
        </p:txBody>
      </p:sp>
      <p:sp>
        <p:nvSpPr>
          <p:cNvPr id="15" name="Rectangle 14"/>
          <p:cNvSpPr/>
          <p:nvPr/>
        </p:nvSpPr>
        <p:spPr>
          <a:xfrm>
            <a:off x="404600" y="2319367"/>
            <a:ext cx="1970222" cy="430440"/>
          </a:xfrm>
          <a:prstGeom prst="rect">
            <a:avLst/>
          </a:prstGeom>
          <a:solidFill>
            <a:srgbClr val="6FC284"/>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High-intensity statin</a:t>
            </a:r>
          </a:p>
        </p:txBody>
      </p:sp>
      <p:sp>
        <p:nvSpPr>
          <p:cNvPr id="17" name="Rectangle 16"/>
          <p:cNvSpPr/>
          <p:nvPr/>
        </p:nvSpPr>
        <p:spPr>
          <a:xfrm>
            <a:off x="1496421" y="3136754"/>
            <a:ext cx="1175083" cy="1372212"/>
          </a:xfrm>
          <a:prstGeom prst="rect">
            <a:avLst/>
          </a:prstGeom>
          <a:solidFill>
            <a:srgbClr val="FAA74A"/>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If on maximal statin and </a:t>
            </a:r>
          </a:p>
          <a:p>
            <a:pPr algn="ctr"/>
            <a:r>
              <a:rPr lang="en-US" sz="1100" dirty="0">
                <a:solidFill>
                  <a:schemeClr val="tx1"/>
                </a:solidFill>
                <a:latin typeface="Arial" panose="020B0604020202020204" pitchFamily="34" charset="0"/>
                <a:cs typeface="Arial" panose="020B0604020202020204" pitchFamily="34" charset="0"/>
              </a:rPr>
              <a:t>LDL-C ≥70 mg/dL adding ezetimibe</a:t>
            </a:r>
          </a:p>
        </p:txBody>
      </p:sp>
      <p:sp>
        <p:nvSpPr>
          <p:cNvPr id="18" name="Rectangle 17"/>
          <p:cNvSpPr/>
          <p:nvPr/>
        </p:nvSpPr>
        <p:spPr>
          <a:xfrm>
            <a:off x="230789" y="3136754"/>
            <a:ext cx="1092583" cy="1372212"/>
          </a:xfrm>
          <a:prstGeom prst="rect">
            <a:avLst/>
          </a:prstGeom>
          <a:solidFill>
            <a:srgbClr val="6FC284"/>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If high-intensity not tolerated use moderate-intensity statin</a:t>
            </a:r>
          </a:p>
        </p:txBody>
      </p:sp>
      <p:sp>
        <p:nvSpPr>
          <p:cNvPr id="19" name="Rectangle 18"/>
          <p:cNvSpPr/>
          <p:nvPr/>
        </p:nvSpPr>
        <p:spPr>
          <a:xfrm>
            <a:off x="5559900" y="1765605"/>
            <a:ext cx="3118202" cy="232444"/>
          </a:xfrm>
          <a:prstGeom prst="rect">
            <a:avLst/>
          </a:prstGeom>
          <a:solidFill>
            <a:srgbClr val="6FC284"/>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High-intensity statin</a:t>
            </a:r>
          </a:p>
        </p:txBody>
      </p:sp>
      <p:cxnSp>
        <p:nvCxnSpPr>
          <p:cNvPr id="20" name="Elbow Connector 19"/>
          <p:cNvCxnSpPr>
            <a:stCxn id="7" idx="3"/>
            <a:endCxn id="19" idx="0"/>
          </p:cNvCxnSpPr>
          <p:nvPr/>
        </p:nvCxnSpPr>
        <p:spPr>
          <a:xfrm>
            <a:off x="5918889" y="1485178"/>
            <a:ext cx="1200113" cy="280427"/>
          </a:xfrm>
          <a:prstGeom prst="bent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Elbow Connector 22"/>
          <p:cNvCxnSpPr>
            <a:stCxn id="7" idx="1"/>
            <a:endCxn id="8" idx="0"/>
          </p:cNvCxnSpPr>
          <p:nvPr/>
        </p:nvCxnSpPr>
        <p:spPr>
          <a:xfrm rot="10800000" flipV="1">
            <a:off x="3807187" y="1485178"/>
            <a:ext cx="703435" cy="278410"/>
          </a:xfrm>
          <a:prstGeom prst="bent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9" name="Oval 38"/>
          <p:cNvSpPr/>
          <p:nvPr/>
        </p:nvSpPr>
        <p:spPr>
          <a:xfrm>
            <a:off x="6091632" y="1415873"/>
            <a:ext cx="536115" cy="149831"/>
          </a:xfrm>
          <a:prstGeom prst="ellipse">
            <a:avLst/>
          </a:prstGeom>
          <a:solidFill>
            <a:schemeClr val="accent1">
              <a:lumMod val="75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solidFill>
                <a:latin typeface="Arial" panose="020B0604020202020204" pitchFamily="34" charset="0"/>
                <a:cs typeface="Arial" panose="020B0604020202020204" pitchFamily="34" charset="0"/>
              </a:rPr>
              <a:t>Yes</a:t>
            </a:r>
          </a:p>
        </p:txBody>
      </p:sp>
      <p:cxnSp>
        <p:nvCxnSpPr>
          <p:cNvPr id="50" name="Elbow Connector 49"/>
          <p:cNvCxnSpPr>
            <a:stCxn id="15" idx="2"/>
            <a:endCxn id="18" idx="0"/>
          </p:cNvCxnSpPr>
          <p:nvPr/>
        </p:nvCxnSpPr>
        <p:spPr>
          <a:xfrm rot="5400000">
            <a:off x="889923" y="2636965"/>
            <a:ext cx="386947" cy="612630"/>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9" idx="2"/>
            <a:endCxn id="15" idx="0"/>
          </p:cNvCxnSpPr>
          <p:nvPr/>
        </p:nvCxnSpPr>
        <p:spPr>
          <a:xfrm flipH="1">
            <a:off x="1389711" y="2083427"/>
            <a:ext cx="1" cy="23594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18" idx="3"/>
            <a:endCxn id="17" idx="1"/>
          </p:cNvCxnSpPr>
          <p:nvPr/>
        </p:nvCxnSpPr>
        <p:spPr>
          <a:xfrm>
            <a:off x="1323372" y="3822860"/>
            <a:ext cx="173049"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Elbow Connector 65"/>
          <p:cNvCxnSpPr>
            <a:stCxn id="15" idx="2"/>
            <a:endCxn id="17" idx="0"/>
          </p:cNvCxnSpPr>
          <p:nvPr/>
        </p:nvCxnSpPr>
        <p:spPr>
          <a:xfrm rot="16200000" flipH="1">
            <a:off x="1543364" y="2596155"/>
            <a:ext cx="386947" cy="694252"/>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Elbow Connector 72"/>
          <p:cNvCxnSpPr>
            <a:stCxn id="7" idx="1"/>
            <a:endCxn id="9" idx="0"/>
          </p:cNvCxnSpPr>
          <p:nvPr/>
        </p:nvCxnSpPr>
        <p:spPr>
          <a:xfrm rot="10800000" flipV="1">
            <a:off x="1389712" y="1485178"/>
            <a:ext cx="3120909" cy="281992"/>
          </a:xfrm>
          <a:prstGeom prst="bent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3985746" y="1410882"/>
            <a:ext cx="467513" cy="137487"/>
          </a:xfrm>
          <a:prstGeom prst="ellipse">
            <a:avLst/>
          </a:prstGeom>
          <a:solidFill>
            <a:schemeClr val="accent2"/>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a:solidFill>
                  <a:schemeClr val="bg1"/>
                </a:solidFill>
                <a:latin typeface="Arial" panose="020B0604020202020204" pitchFamily="34" charset="0"/>
                <a:cs typeface="Arial" panose="020B0604020202020204" pitchFamily="34" charset="0"/>
              </a:rPr>
              <a:t>No</a:t>
            </a:r>
          </a:p>
        </p:txBody>
      </p:sp>
      <p:cxnSp>
        <p:nvCxnSpPr>
          <p:cNvPr id="81" name="Elbow Connector 80"/>
          <p:cNvCxnSpPr>
            <a:stCxn id="8" idx="2"/>
            <a:endCxn id="86" idx="0"/>
          </p:cNvCxnSpPr>
          <p:nvPr/>
        </p:nvCxnSpPr>
        <p:spPr>
          <a:xfrm rot="5400000">
            <a:off x="2928943" y="2393000"/>
            <a:ext cx="1191399" cy="565088"/>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5158386" y="3822859"/>
            <a:ext cx="3722678" cy="757933"/>
          </a:xfrm>
          <a:prstGeom prst="rect">
            <a:avLst/>
          </a:prstGeom>
          <a:solidFill>
            <a:srgbClr val="FFD54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If on clinically judged-maximal LDL-C lowering medication and LDL-C ≥70 mg/dL </a:t>
            </a:r>
          </a:p>
          <a:p>
            <a:pPr algn="ctr"/>
            <a:r>
              <a:rPr lang="en-US" sz="1100" dirty="0">
                <a:solidFill>
                  <a:schemeClr val="tx1"/>
                </a:solidFill>
                <a:latin typeface="Arial" panose="020B0604020202020204" pitchFamily="34" charset="0"/>
                <a:cs typeface="Arial" panose="020B0604020202020204" pitchFamily="34" charset="0"/>
              </a:rPr>
              <a:t>(or non-HDL-C ≥100 mg/dL)</a:t>
            </a:r>
          </a:p>
          <a:p>
            <a:pPr algn="ctr"/>
            <a:r>
              <a:rPr lang="en-US" sz="1100" dirty="0">
                <a:solidFill>
                  <a:schemeClr val="tx1"/>
                </a:solidFill>
                <a:latin typeface="Arial" panose="020B0604020202020204" pitchFamily="34" charset="0"/>
                <a:cs typeface="Arial" panose="020B0604020202020204" pitchFamily="34" charset="0"/>
              </a:rPr>
              <a:t>adding a PCSK9 monoclonal antibody</a:t>
            </a:r>
          </a:p>
        </p:txBody>
      </p:sp>
      <p:sp>
        <p:nvSpPr>
          <p:cNvPr id="85" name="Rectangle 84"/>
          <p:cNvSpPr/>
          <p:nvPr/>
        </p:nvSpPr>
        <p:spPr>
          <a:xfrm>
            <a:off x="3824170" y="3271243"/>
            <a:ext cx="900887" cy="1086582"/>
          </a:xfrm>
          <a:prstGeom prst="rect">
            <a:avLst/>
          </a:prstGeom>
          <a:solidFill>
            <a:srgbClr val="FFD54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Continuing high-intensity statin</a:t>
            </a:r>
          </a:p>
        </p:txBody>
      </p:sp>
      <p:sp>
        <p:nvSpPr>
          <p:cNvPr id="86" name="Rectangle 85"/>
          <p:cNvSpPr/>
          <p:nvPr/>
        </p:nvSpPr>
        <p:spPr>
          <a:xfrm>
            <a:off x="2791654" y="3271244"/>
            <a:ext cx="900887" cy="1086582"/>
          </a:xfrm>
          <a:prstGeom prst="rect">
            <a:avLst/>
          </a:prstGeom>
          <a:solidFill>
            <a:srgbClr val="FFD54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Moderate or high-intensity statin</a:t>
            </a:r>
          </a:p>
        </p:txBody>
      </p:sp>
      <p:cxnSp>
        <p:nvCxnSpPr>
          <p:cNvPr id="87" name="Elbow Connector 86"/>
          <p:cNvCxnSpPr>
            <a:stCxn id="8" idx="2"/>
            <a:endCxn id="85" idx="0"/>
          </p:cNvCxnSpPr>
          <p:nvPr/>
        </p:nvCxnSpPr>
        <p:spPr>
          <a:xfrm rot="16200000" flipH="1">
            <a:off x="3445200" y="2441830"/>
            <a:ext cx="1191398" cy="467428"/>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4" name="Rectangle 93"/>
          <p:cNvSpPr/>
          <p:nvPr/>
        </p:nvSpPr>
        <p:spPr>
          <a:xfrm>
            <a:off x="7494066" y="2395415"/>
            <a:ext cx="1386998" cy="1132712"/>
          </a:xfrm>
          <a:prstGeom prst="rect">
            <a:avLst/>
          </a:prstGeom>
          <a:solidFill>
            <a:srgbClr val="6FC284"/>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If PCSK9i is considered, add ezetimibe to maximal statin first</a:t>
            </a:r>
          </a:p>
        </p:txBody>
      </p:sp>
      <p:sp>
        <p:nvSpPr>
          <p:cNvPr id="95" name="Rectangle 94"/>
          <p:cNvSpPr/>
          <p:nvPr/>
        </p:nvSpPr>
        <p:spPr>
          <a:xfrm>
            <a:off x="5270992" y="2401580"/>
            <a:ext cx="1580633" cy="1132712"/>
          </a:xfrm>
          <a:prstGeom prst="rect">
            <a:avLst/>
          </a:prstGeom>
          <a:solidFill>
            <a:srgbClr val="FFD54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If on maximal statin and LDL-C ≥70 mg/dL adding ezetimibe</a:t>
            </a:r>
          </a:p>
        </p:txBody>
      </p:sp>
      <p:cxnSp>
        <p:nvCxnSpPr>
          <p:cNvPr id="131" name="Elbow Connector 130"/>
          <p:cNvCxnSpPr>
            <a:cxnSpLocks/>
            <a:stCxn id="19" idx="2"/>
            <a:endCxn id="95" idx="0"/>
          </p:cNvCxnSpPr>
          <p:nvPr/>
        </p:nvCxnSpPr>
        <p:spPr>
          <a:xfrm rot="5400000">
            <a:off x="6388391" y="1670968"/>
            <a:ext cx="403531" cy="1057693"/>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4" name="Elbow Connector 133"/>
          <p:cNvCxnSpPr>
            <a:cxnSpLocks/>
            <a:stCxn id="19" idx="2"/>
            <a:endCxn id="94" idx="0"/>
          </p:cNvCxnSpPr>
          <p:nvPr/>
        </p:nvCxnSpPr>
        <p:spPr>
          <a:xfrm rot="16200000" flipH="1">
            <a:off x="7454601" y="1662449"/>
            <a:ext cx="397366" cy="1068564"/>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a:cxnSpLocks/>
            <a:stCxn id="94" idx="2"/>
            <a:endCxn id="84" idx="0"/>
          </p:cNvCxnSpPr>
          <p:nvPr/>
        </p:nvCxnSpPr>
        <p:spPr>
          <a:xfrm rot="5400000">
            <a:off x="7456279" y="3091573"/>
            <a:ext cx="294732" cy="1167840"/>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2" name="Elbow Connector 161"/>
          <p:cNvCxnSpPr>
            <a:cxnSpLocks/>
            <a:stCxn id="95" idx="2"/>
            <a:endCxn id="84" idx="0"/>
          </p:cNvCxnSpPr>
          <p:nvPr/>
        </p:nvCxnSpPr>
        <p:spPr>
          <a:xfrm rot="16200000" flipH="1">
            <a:off x="6396234" y="3199367"/>
            <a:ext cx="288567" cy="958416"/>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0B1A6CF0-348D-4261-9CB5-6DEADCD47240}"/>
              </a:ext>
            </a:extLst>
          </p:cNvPr>
          <p:cNvSpPr/>
          <p:nvPr/>
        </p:nvSpPr>
        <p:spPr>
          <a:xfrm>
            <a:off x="0" y="4912668"/>
            <a:ext cx="2876108" cy="230832"/>
          </a:xfrm>
          <a:prstGeom prst="rect">
            <a:avLst/>
          </a:prstGeom>
        </p:spPr>
        <p:txBody>
          <a:bodyPr wrap="none">
            <a:spAutoFit/>
          </a:bodyPr>
          <a:lstStyle/>
          <a:p>
            <a:r>
              <a:rPr lang="it-IT" sz="900" dirty="0"/>
              <a:t>Grundy SM, et al. </a:t>
            </a:r>
            <a:r>
              <a:rPr lang="it-IT" sz="900" i="1" dirty="0"/>
              <a:t>Circulation.</a:t>
            </a:r>
            <a:r>
              <a:rPr lang="it-IT" sz="900" dirty="0"/>
              <a:t> 2019;139(25):e1082-e1143.</a:t>
            </a:r>
          </a:p>
        </p:txBody>
      </p:sp>
    </p:spTree>
    <p:extLst>
      <p:ext uri="{BB962C8B-B14F-4D97-AF65-F5344CB8AC3E}">
        <p14:creationId xmlns:p14="http://schemas.microsoft.com/office/powerpoint/2010/main" val="403375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High-Risk ASCVD</a:t>
            </a:r>
          </a:p>
        </p:txBody>
      </p:sp>
      <p:graphicFrame>
        <p:nvGraphicFramePr>
          <p:cNvPr id="11" name="Content Placeholder 10">
            <a:extLst>
              <a:ext uri="{FF2B5EF4-FFF2-40B4-BE49-F238E27FC236}">
                <a16:creationId xmlns:a16="http://schemas.microsoft.com/office/drawing/2014/main" id="{80C0DB3B-B932-4805-8C53-E395166EEC24}"/>
              </a:ext>
            </a:extLst>
          </p:cNvPr>
          <p:cNvGraphicFramePr>
            <a:graphicFrameLocks noGrp="1"/>
          </p:cNvGraphicFramePr>
          <p:nvPr>
            <p:ph idx="4294967295"/>
            <p:extLst>
              <p:ext uri="{D42A27DB-BD31-4B8C-83A1-F6EECF244321}">
                <p14:modId xmlns:p14="http://schemas.microsoft.com/office/powerpoint/2010/main" val="2789290977"/>
              </p:ext>
            </p:extLst>
          </p:nvPr>
        </p:nvGraphicFramePr>
        <p:xfrm>
          <a:off x="2090059" y="1132092"/>
          <a:ext cx="6357256" cy="1158240"/>
        </p:xfrm>
        <a:graphic>
          <a:graphicData uri="http://schemas.openxmlformats.org/drawingml/2006/table">
            <a:tbl>
              <a:tblPr firstRow="1" firstCol="1" bandRow="1"/>
              <a:tblGrid>
                <a:gridCol w="6357256">
                  <a:extLst>
                    <a:ext uri="{9D8B030D-6E8A-4147-A177-3AD203B41FA5}">
                      <a16:colId xmlns:a16="http://schemas.microsoft.com/office/drawing/2014/main" val="2688004278"/>
                    </a:ext>
                  </a:extLst>
                </a:gridCol>
              </a:tblGrid>
              <a:tr h="243840">
                <a:tc>
                  <a:txBody>
                    <a:bodyPr/>
                    <a:lstStyle/>
                    <a:p>
                      <a:pPr marL="0" marR="0" algn="ctr">
                        <a:lnSpc>
                          <a:spcPct val="100000"/>
                        </a:lnSpc>
                        <a:spcBef>
                          <a:spcPts val="0"/>
                        </a:spcBef>
                        <a:spcAft>
                          <a:spcPts val="0"/>
                        </a:spcAft>
                      </a:pPr>
                      <a:r>
                        <a:rPr lang="en-US" sz="1600" b="1"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Major ASCVD Events</a:t>
                      </a:r>
                      <a:endPar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extLst>
                  <a:ext uri="{0D108BD9-81ED-4DB2-BD59-A6C34878D82A}">
                    <a16:rowId xmlns:a16="http://schemas.microsoft.com/office/drawing/2014/main" val="559107595"/>
                  </a:ext>
                </a:extLst>
              </a:tr>
              <a:tr h="914400">
                <a:tc>
                  <a:txBody>
                    <a:bodyPr/>
                    <a:lstStyle/>
                    <a:p>
                      <a:pPr marL="285750" marR="0" indent="-285750">
                        <a:lnSpc>
                          <a:spcPct val="100000"/>
                        </a:lnSpc>
                        <a:spcBef>
                          <a:spcPts val="0"/>
                        </a:spcBef>
                        <a:spcAft>
                          <a:spcPts val="0"/>
                        </a:spcAft>
                        <a:buFont typeface="Arial" panose="020B0604020202020204" pitchFamily="34" charset="0"/>
                        <a:buChar char="•"/>
                      </a:pPr>
                      <a:r>
                        <a:rPr lang="en-US" sz="1500" dirty="0">
                          <a:effectLst/>
                          <a:latin typeface="Arial" panose="020B0604020202020204" pitchFamily="34" charset="0"/>
                          <a:ea typeface="Calibri" panose="020F0502020204030204" pitchFamily="34" charset="0"/>
                          <a:cs typeface="Arial" panose="020B0604020202020204" pitchFamily="34" charset="0"/>
                        </a:rPr>
                        <a:t>Recent acute coronary syndrome (past 12 mo)</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effectLst/>
                          <a:latin typeface="Arial" panose="020B0604020202020204" pitchFamily="34" charset="0"/>
                          <a:ea typeface="Calibri" panose="020F0502020204030204" pitchFamily="34" charset="0"/>
                          <a:cs typeface="Arial" panose="020B0604020202020204" pitchFamily="34" charset="0"/>
                        </a:rPr>
                        <a:t>Prior</a:t>
                      </a:r>
                      <a:r>
                        <a:rPr lang="en-US" sz="1500" baseline="0" dirty="0">
                          <a:effectLst/>
                          <a:latin typeface="Arial" panose="020B0604020202020204" pitchFamily="34" charset="0"/>
                          <a:ea typeface="Calibri" panose="020F0502020204030204" pitchFamily="34" charset="0"/>
                          <a:cs typeface="Arial" panose="020B0604020202020204" pitchFamily="34" charset="0"/>
                        </a:rPr>
                        <a:t> </a:t>
                      </a:r>
                      <a:r>
                        <a:rPr lang="en-US" sz="1500" dirty="0">
                          <a:effectLst/>
                          <a:latin typeface="Arial" panose="020B0604020202020204" pitchFamily="34" charset="0"/>
                          <a:ea typeface="Calibri" panose="020F0502020204030204" pitchFamily="34" charset="0"/>
                          <a:cs typeface="Arial" panose="020B0604020202020204" pitchFamily="34" charset="0"/>
                        </a:rPr>
                        <a:t>myocardial</a:t>
                      </a:r>
                      <a:r>
                        <a:rPr lang="en-US" sz="1500" baseline="0" dirty="0">
                          <a:effectLst/>
                          <a:latin typeface="Arial" panose="020B0604020202020204" pitchFamily="34" charset="0"/>
                          <a:ea typeface="Calibri" panose="020F0502020204030204" pitchFamily="34" charset="0"/>
                          <a:cs typeface="Arial" panose="020B0604020202020204" pitchFamily="34" charset="0"/>
                        </a:rPr>
                        <a:t> infarction</a:t>
                      </a:r>
                      <a:r>
                        <a:rPr lang="en-US" sz="1500" dirty="0">
                          <a:effectLst/>
                          <a:latin typeface="Arial" panose="020B0604020202020204" pitchFamily="34" charset="0"/>
                          <a:ea typeface="Calibri" panose="020F0502020204030204" pitchFamily="34" charset="0"/>
                          <a:cs typeface="Arial" panose="020B0604020202020204" pitchFamily="34" charset="0"/>
                        </a:rPr>
                        <a:t> (other than recent ACS event listed above)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effectLst/>
                          <a:latin typeface="Arial" panose="020B0604020202020204" pitchFamily="34" charset="0"/>
                          <a:ea typeface="Calibri" panose="020F0502020204030204" pitchFamily="34" charset="0"/>
                          <a:cs typeface="Arial" panose="020B0604020202020204" pitchFamily="34" charset="0"/>
                        </a:rPr>
                        <a:t>Prior ischemic stroke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effectLst/>
                          <a:latin typeface="Arial" panose="020B0604020202020204" pitchFamily="34" charset="0"/>
                          <a:ea typeface="Calibri" panose="020F0502020204030204" pitchFamily="34" charset="0"/>
                          <a:cs typeface="Arial" panose="020B0604020202020204" pitchFamily="34" charset="0"/>
                        </a:rPr>
                        <a:t>Symptomatic peripheral arterial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57507800"/>
                  </a:ext>
                </a:extLst>
              </a:tr>
            </a:tbl>
          </a:graphicData>
        </a:graphic>
      </p:graphicFrame>
      <p:sp>
        <p:nvSpPr>
          <p:cNvPr id="8" name="Rectangle 7"/>
          <p:cNvSpPr/>
          <p:nvPr/>
        </p:nvSpPr>
        <p:spPr>
          <a:xfrm>
            <a:off x="159658" y="1867632"/>
            <a:ext cx="1582057" cy="1546577"/>
          </a:xfrm>
          <a:prstGeom prst="rect">
            <a:avLst/>
          </a:prstGeom>
        </p:spPr>
        <p:txBody>
          <a:bodyPr wrap="square">
            <a:spAutoFit/>
          </a:bodyPr>
          <a:lstStyle/>
          <a:p>
            <a:pPr algn="ctr"/>
            <a:r>
              <a:rPr lang="en-US" sz="1350" dirty="0">
                <a:latin typeface="Calibri" panose="020F0502020204030204" pitchFamily="34" charset="0"/>
              </a:rPr>
              <a:t>History of multiple major ASCVD events or </a:t>
            </a:r>
          </a:p>
          <a:p>
            <a:pPr algn="ctr"/>
            <a:r>
              <a:rPr lang="en-US" sz="1350" dirty="0">
                <a:latin typeface="Calibri" panose="020F0502020204030204" pitchFamily="34" charset="0"/>
              </a:rPr>
              <a:t>1 major ASCVD event </a:t>
            </a:r>
            <a:r>
              <a:rPr lang="en-US" sz="1350" u="sng" dirty="0">
                <a:latin typeface="Calibri" panose="020F0502020204030204" pitchFamily="34" charset="0"/>
              </a:rPr>
              <a:t>and</a:t>
            </a:r>
            <a:r>
              <a:rPr lang="en-US" sz="1350" dirty="0">
                <a:latin typeface="Calibri" panose="020F0502020204030204" pitchFamily="34" charset="0"/>
              </a:rPr>
              <a:t> multiple </a:t>
            </a:r>
          </a:p>
          <a:p>
            <a:pPr algn="ctr"/>
            <a:r>
              <a:rPr lang="en-US" sz="1350" dirty="0">
                <a:latin typeface="Calibri" panose="020F0502020204030204" pitchFamily="34" charset="0"/>
              </a:rPr>
              <a:t>high-risk</a:t>
            </a:r>
          </a:p>
          <a:p>
            <a:pPr algn="ctr"/>
            <a:r>
              <a:rPr lang="en-US" sz="1350" dirty="0">
                <a:latin typeface="Calibri" panose="020F0502020204030204" pitchFamily="34" charset="0"/>
              </a:rPr>
              <a:t>conditions</a:t>
            </a:r>
            <a:endParaRPr lang="en-US" sz="1350" dirty="0"/>
          </a:p>
        </p:txBody>
      </p:sp>
      <p:sp>
        <p:nvSpPr>
          <p:cNvPr id="3" name="Left Brace 2"/>
          <p:cNvSpPr/>
          <p:nvPr/>
        </p:nvSpPr>
        <p:spPr>
          <a:xfrm>
            <a:off x="1632860" y="1074798"/>
            <a:ext cx="312057" cy="366846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p>
        </p:txBody>
      </p:sp>
      <p:graphicFrame>
        <p:nvGraphicFramePr>
          <p:cNvPr id="6" name="Content Placeholder 10">
            <a:extLst>
              <a:ext uri="{FF2B5EF4-FFF2-40B4-BE49-F238E27FC236}">
                <a16:creationId xmlns:a16="http://schemas.microsoft.com/office/drawing/2014/main" id="{80C0DB3B-B932-4805-8C53-E395166EEC24}"/>
              </a:ext>
            </a:extLst>
          </p:cNvPr>
          <p:cNvGraphicFramePr>
            <a:graphicFrameLocks/>
          </p:cNvGraphicFramePr>
          <p:nvPr/>
        </p:nvGraphicFramePr>
        <p:xfrm>
          <a:off x="2104574" y="2390871"/>
          <a:ext cx="6342741" cy="2301240"/>
        </p:xfrm>
        <a:graphic>
          <a:graphicData uri="http://schemas.openxmlformats.org/drawingml/2006/table">
            <a:tbl>
              <a:tblPr firstRow="1" firstCol="1" bandRow="1"/>
              <a:tblGrid>
                <a:gridCol w="6342741">
                  <a:extLst>
                    <a:ext uri="{9D8B030D-6E8A-4147-A177-3AD203B41FA5}">
                      <a16:colId xmlns:a16="http://schemas.microsoft.com/office/drawing/2014/main" val="2688004278"/>
                    </a:ext>
                  </a:extLst>
                </a:gridCol>
              </a:tblGrid>
              <a:tr h="243840">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ts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High-Risk Conditions</a:t>
                      </a:r>
                      <a:endPar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7"/>
                    </a:solidFill>
                  </a:tcPr>
                </a:tc>
                <a:extLst>
                  <a:ext uri="{0D108BD9-81ED-4DB2-BD59-A6C34878D82A}">
                    <a16:rowId xmlns:a16="http://schemas.microsoft.com/office/drawing/2014/main" val="483849592"/>
                  </a:ext>
                </a:extLst>
              </a:tr>
              <a:tr h="2057400">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pPr>
                      <a:r>
                        <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Age ≥65 yr</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Heterozygous familial hypercholesterolemia</a:t>
                      </a:r>
                      <a:endParaRPr kumimoji="0" lang="en-US" altLang="en-US" sz="15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Prior coronary revascularization outside of the major ASCVD event(s)</a:t>
                      </a:r>
                      <a:endParaRPr kumimoji="0" lang="en-US" altLang="en-US" sz="15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Diabetes mellitus</a:t>
                      </a:r>
                      <a:endParaRPr kumimoji="0" lang="en-US" altLang="en-US" sz="15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Hypertension</a:t>
                      </a:r>
                      <a:endParaRPr kumimoji="0" lang="en-US" altLang="en-US" sz="15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Chronic kidney disease (eGFR 15-59 mL/min/1.73 m</a:t>
                      </a:r>
                      <a:r>
                        <a:rPr kumimoji="0" lang="en-US" altLang="en-US" sz="15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2</a:t>
                      </a:r>
                      <a:r>
                        <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a:t>
                      </a:r>
                      <a:endParaRPr kumimoji="0" lang="en-US" altLang="en-US" sz="15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Current smoking</a:t>
                      </a:r>
                      <a:endParaRPr kumimoji="0" lang="en-US" altLang="en-US" sz="15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LDL-C ≥100 mg/dL despite maximally tolerated statin and ezetimibe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5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History of congestive heart failure</a:t>
                      </a:r>
                      <a:endParaRPr kumimoji="0" lang="en-US" altLang="en-US" sz="15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4743191"/>
                  </a:ext>
                </a:extLst>
              </a:tr>
            </a:tbl>
          </a:graphicData>
        </a:graphic>
      </p:graphicFrame>
      <p:sp>
        <p:nvSpPr>
          <p:cNvPr id="10" name="Rectangle 9">
            <a:extLst>
              <a:ext uri="{FF2B5EF4-FFF2-40B4-BE49-F238E27FC236}">
                <a16:creationId xmlns:a16="http://schemas.microsoft.com/office/drawing/2014/main" id="{A6F3A4C1-9B35-4BD6-9FAF-A6789E0966FB}"/>
              </a:ext>
            </a:extLst>
          </p:cNvPr>
          <p:cNvSpPr/>
          <p:nvPr/>
        </p:nvSpPr>
        <p:spPr>
          <a:xfrm>
            <a:off x="0" y="4912668"/>
            <a:ext cx="2876108" cy="230832"/>
          </a:xfrm>
          <a:prstGeom prst="rect">
            <a:avLst/>
          </a:prstGeom>
        </p:spPr>
        <p:txBody>
          <a:bodyPr wrap="none">
            <a:spAutoFit/>
          </a:bodyPr>
          <a:lstStyle/>
          <a:p>
            <a:r>
              <a:rPr lang="it-IT" sz="900" dirty="0"/>
              <a:t>Grundy SM, et al. </a:t>
            </a:r>
            <a:r>
              <a:rPr lang="it-IT" sz="900" i="1" dirty="0"/>
              <a:t>Circulation.</a:t>
            </a:r>
            <a:r>
              <a:rPr lang="it-IT" sz="900" dirty="0"/>
              <a:t> 2019;139(25):e1082-e1143.</a:t>
            </a:r>
          </a:p>
        </p:txBody>
      </p:sp>
    </p:spTree>
    <p:extLst>
      <p:ext uri="{BB962C8B-B14F-4D97-AF65-F5344CB8AC3E}">
        <p14:creationId xmlns:p14="http://schemas.microsoft.com/office/powerpoint/2010/main" val="395708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AB46928B-2191-4FD0-A130-551380843CB2}"/>
              </a:ext>
            </a:extLst>
          </p:cNvPr>
          <p:cNvSpPr>
            <a:spLocks noGrp="1"/>
          </p:cNvSpPr>
          <p:nvPr>
            <p:ph type="title"/>
          </p:nvPr>
        </p:nvSpPr>
        <p:spPr>
          <a:xfrm>
            <a:off x="448502" y="562707"/>
            <a:ext cx="8229600" cy="711491"/>
          </a:xfrm>
        </p:spPr>
        <p:txBody>
          <a:bodyPr>
            <a:normAutofit fontScale="90000"/>
          </a:bodyPr>
          <a:lstStyle/>
          <a:p>
            <a:r>
              <a:rPr lang="en-US" dirty="0"/>
              <a:t>Most Secondary Prevention Patients are Categorized as Very High-Risk</a:t>
            </a:r>
          </a:p>
        </p:txBody>
      </p:sp>
      <p:sp>
        <p:nvSpPr>
          <p:cNvPr id="2" name="Content Placeholder 1">
            <a:extLst>
              <a:ext uri="{FF2B5EF4-FFF2-40B4-BE49-F238E27FC236}">
                <a16:creationId xmlns:a16="http://schemas.microsoft.com/office/drawing/2014/main" id="{5D11D651-0636-4E0D-8697-0A9994219CB0}"/>
              </a:ext>
            </a:extLst>
          </p:cNvPr>
          <p:cNvSpPr>
            <a:spLocks noGrp="1"/>
          </p:cNvSpPr>
          <p:nvPr>
            <p:ph sz="half" idx="1"/>
          </p:nvPr>
        </p:nvSpPr>
        <p:spPr>
          <a:xfrm>
            <a:off x="457200" y="1200150"/>
            <a:ext cx="3432517" cy="3394075"/>
          </a:xfrm>
        </p:spPr>
        <p:txBody>
          <a:bodyPr>
            <a:normAutofit/>
          </a:bodyPr>
          <a:lstStyle/>
          <a:p>
            <a:endParaRPr lang="en-US" dirty="0"/>
          </a:p>
          <a:p>
            <a:r>
              <a:rPr lang="en-US" dirty="0"/>
              <a:t>US adults with health insurance in the MarketScan database</a:t>
            </a:r>
          </a:p>
          <a:p>
            <a:r>
              <a:rPr lang="en-US" dirty="0"/>
              <a:t>16,334 patients with major ASCVD events</a:t>
            </a:r>
          </a:p>
        </p:txBody>
      </p:sp>
      <p:graphicFrame>
        <p:nvGraphicFramePr>
          <p:cNvPr id="7" name="Content Placeholder 6">
            <a:extLst>
              <a:ext uri="{FF2B5EF4-FFF2-40B4-BE49-F238E27FC236}">
                <a16:creationId xmlns:a16="http://schemas.microsoft.com/office/drawing/2014/main" id="{2C656870-6139-4C42-9E2A-4149EF6C2153}"/>
              </a:ext>
            </a:extLst>
          </p:cNvPr>
          <p:cNvGraphicFramePr>
            <a:graphicFrameLocks noGrp="1"/>
          </p:cNvGraphicFramePr>
          <p:nvPr>
            <p:ph sz="half" idx="2"/>
            <p:extLst>
              <p:ext uri="{D42A27DB-BD31-4B8C-83A1-F6EECF244321}">
                <p14:modId xmlns:p14="http://schemas.microsoft.com/office/powerpoint/2010/main" val="167458757"/>
              </p:ext>
            </p:extLst>
          </p:nvPr>
        </p:nvGraphicFramePr>
        <p:xfrm>
          <a:off x="4037427" y="1599969"/>
          <a:ext cx="4958861" cy="31872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46E16A2-A238-F44D-80AD-1F10F5A41C55}"/>
              </a:ext>
            </a:extLst>
          </p:cNvPr>
          <p:cNvSpPr txBox="1"/>
          <p:nvPr/>
        </p:nvSpPr>
        <p:spPr>
          <a:xfrm>
            <a:off x="0" y="4933282"/>
            <a:ext cx="5123518" cy="230832"/>
          </a:xfrm>
          <a:prstGeom prst="rect">
            <a:avLst/>
          </a:prstGeom>
          <a:noFill/>
        </p:spPr>
        <p:txBody>
          <a:bodyPr wrap="none" rtlCol="0">
            <a:spAutoFit/>
          </a:bodyPr>
          <a:lstStyle/>
          <a:p>
            <a:r>
              <a:rPr lang="en-US" sz="900" dirty="0"/>
              <a:t>Muntner P, et al. Cardiovascular Drugs and Therapy (2021). </a:t>
            </a:r>
            <a:r>
              <a:rPr lang="en-US" sz="900" dirty="0">
                <a:hlinkClick r:id="rId4"/>
              </a:rPr>
              <a:t>https://doi.org/10.1007/s10557-021-07167-1</a:t>
            </a:r>
            <a:r>
              <a:rPr lang="en-US" sz="900" dirty="0"/>
              <a:t> </a:t>
            </a:r>
          </a:p>
        </p:txBody>
      </p:sp>
    </p:spTree>
    <p:extLst>
      <p:ext uri="{BB962C8B-B14F-4D97-AF65-F5344CB8AC3E}">
        <p14:creationId xmlns:p14="http://schemas.microsoft.com/office/powerpoint/2010/main" val="632572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Prevention</a:t>
            </a:r>
          </a:p>
        </p:txBody>
      </p:sp>
      <p:sp>
        <p:nvSpPr>
          <p:cNvPr id="11" name="Flowchart: Alternate Process 10"/>
          <p:cNvSpPr/>
          <p:nvPr/>
        </p:nvSpPr>
        <p:spPr>
          <a:xfrm>
            <a:off x="5011047" y="1273602"/>
            <a:ext cx="2312684" cy="607430"/>
          </a:xfrm>
          <a:prstGeom prst="flowChartAlternateProcess">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Age 40-75 yr and LDL-C 70-189 mg/dL without diabetes</a:t>
            </a:r>
          </a:p>
          <a:p>
            <a:pPr algn="ctr"/>
            <a:r>
              <a:rPr lang="en-US" sz="900" dirty="0">
                <a:solidFill>
                  <a:schemeClr val="tx1"/>
                </a:solidFill>
                <a:latin typeface="Arial" panose="020B0604020202020204" pitchFamily="34" charset="0"/>
                <a:cs typeface="Arial" panose="020B0604020202020204" pitchFamily="34" charset="0"/>
              </a:rPr>
              <a:t>10-yr ASCVD risk begins discussion</a:t>
            </a:r>
          </a:p>
        </p:txBody>
      </p:sp>
      <p:sp>
        <p:nvSpPr>
          <p:cNvPr id="13" name="Rectangle 12"/>
          <p:cNvSpPr/>
          <p:nvPr/>
        </p:nvSpPr>
        <p:spPr>
          <a:xfrm>
            <a:off x="167885" y="3246358"/>
            <a:ext cx="1582627" cy="509800"/>
          </a:xfrm>
          <a:prstGeom prst="rect">
            <a:avLst/>
          </a:prstGeom>
          <a:solidFill>
            <a:srgbClr val="6FC284"/>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High-intensity statin</a:t>
            </a:r>
          </a:p>
        </p:txBody>
      </p:sp>
      <p:sp>
        <p:nvSpPr>
          <p:cNvPr id="14" name="Rectangle 13"/>
          <p:cNvSpPr/>
          <p:nvPr/>
        </p:nvSpPr>
        <p:spPr>
          <a:xfrm>
            <a:off x="1963544" y="3962451"/>
            <a:ext cx="1770567" cy="775573"/>
          </a:xfrm>
          <a:prstGeom prst="rect">
            <a:avLst/>
          </a:prstGeom>
          <a:solidFill>
            <a:srgbClr val="FFD54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 Risk assessment to consider high-intensity statin</a:t>
            </a:r>
          </a:p>
        </p:txBody>
      </p:sp>
      <p:sp>
        <p:nvSpPr>
          <p:cNvPr id="15" name="Rectangle 14"/>
          <p:cNvSpPr/>
          <p:nvPr/>
        </p:nvSpPr>
        <p:spPr>
          <a:xfrm>
            <a:off x="1957194" y="3248158"/>
            <a:ext cx="1770567" cy="507999"/>
          </a:xfrm>
          <a:prstGeom prst="rect">
            <a:avLst/>
          </a:prstGeom>
          <a:solidFill>
            <a:srgbClr val="6FC284"/>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Moderate-intensity statin</a:t>
            </a:r>
          </a:p>
        </p:txBody>
      </p:sp>
      <p:cxnSp>
        <p:nvCxnSpPr>
          <p:cNvPr id="27" name="Elbow Connector 26"/>
          <p:cNvCxnSpPr>
            <a:cxnSpLocks/>
            <a:stCxn id="15" idx="2"/>
            <a:endCxn id="14" idx="0"/>
          </p:cNvCxnSpPr>
          <p:nvPr/>
        </p:nvCxnSpPr>
        <p:spPr>
          <a:xfrm>
            <a:off x="2842478" y="3756157"/>
            <a:ext cx="6350" cy="206294"/>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3925299" y="3245024"/>
            <a:ext cx="924855" cy="537404"/>
          </a:xfrm>
          <a:prstGeom prst="rect">
            <a:avLst/>
          </a:prstGeom>
          <a:solidFill>
            <a:srgbClr val="6FC284"/>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Emphasize lifestyle</a:t>
            </a:r>
          </a:p>
        </p:txBody>
      </p:sp>
      <p:sp>
        <p:nvSpPr>
          <p:cNvPr id="41" name="Flowchart: Alternate Process 40"/>
          <p:cNvSpPr/>
          <p:nvPr/>
        </p:nvSpPr>
        <p:spPr>
          <a:xfrm>
            <a:off x="3940588" y="2496818"/>
            <a:ext cx="902059" cy="375139"/>
          </a:xfrm>
          <a:prstGeom prst="flowChartAlternateProcess">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&lt;5%</a:t>
            </a:r>
          </a:p>
          <a:p>
            <a:pPr algn="ctr"/>
            <a:r>
              <a:rPr lang="en-US" sz="1100" dirty="0">
                <a:solidFill>
                  <a:schemeClr val="tx1"/>
                </a:solidFill>
                <a:latin typeface="Arial" panose="020B0604020202020204" pitchFamily="34" charset="0"/>
                <a:cs typeface="Arial" panose="020B0604020202020204" pitchFamily="34" charset="0"/>
              </a:rPr>
              <a:t>Low-Risk</a:t>
            </a:r>
          </a:p>
        </p:txBody>
      </p:sp>
      <p:sp>
        <p:nvSpPr>
          <p:cNvPr id="42" name="Rectangle 41"/>
          <p:cNvSpPr/>
          <p:nvPr/>
        </p:nvSpPr>
        <p:spPr>
          <a:xfrm>
            <a:off x="4923117" y="3245023"/>
            <a:ext cx="1282981" cy="904179"/>
          </a:xfrm>
          <a:prstGeom prst="rect">
            <a:avLst/>
          </a:prstGeom>
          <a:solidFill>
            <a:srgbClr val="FBA64B"/>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If Risk Enhancers, risk discussion regarding </a:t>
            </a:r>
          </a:p>
          <a:p>
            <a:pPr algn="ctr"/>
            <a:r>
              <a:rPr lang="en-US" sz="1050" dirty="0">
                <a:solidFill>
                  <a:schemeClr val="tx1"/>
                </a:solidFill>
                <a:latin typeface="Arial" panose="020B0604020202020204" pitchFamily="34" charset="0"/>
                <a:cs typeface="Arial" panose="020B0604020202020204" pitchFamily="34" charset="0"/>
              </a:rPr>
              <a:t>moderate-intensity statin</a:t>
            </a:r>
          </a:p>
        </p:txBody>
      </p:sp>
      <p:sp>
        <p:nvSpPr>
          <p:cNvPr id="43" name="Flowchart: Alternate Process 42"/>
          <p:cNvSpPr/>
          <p:nvPr/>
        </p:nvSpPr>
        <p:spPr>
          <a:xfrm>
            <a:off x="4923117" y="2496818"/>
            <a:ext cx="1282981" cy="375139"/>
          </a:xfrm>
          <a:prstGeom prst="flowChartAlternateProcess">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5 to 7.4%</a:t>
            </a:r>
          </a:p>
          <a:p>
            <a:pPr algn="ctr"/>
            <a:r>
              <a:rPr lang="en-US" sz="1100" dirty="0">
                <a:solidFill>
                  <a:schemeClr val="tx1"/>
                </a:solidFill>
                <a:latin typeface="Arial" panose="020B0604020202020204" pitchFamily="34" charset="0"/>
                <a:cs typeface="Arial" panose="020B0604020202020204" pitchFamily="34" charset="0"/>
              </a:rPr>
              <a:t>Borderline-Risk</a:t>
            </a:r>
          </a:p>
        </p:txBody>
      </p:sp>
      <p:sp>
        <p:nvSpPr>
          <p:cNvPr id="44" name="Rectangle 43"/>
          <p:cNvSpPr/>
          <p:nvPr/>
        </p:nvSpPr>
        <p:spPr>
          <a:xfrm>
            <a:off x="6310057" y="3300269"/>
            <a:ext cx="1428277" cy="1057734"/>
          </a:xfrm>
          <a:prstGeom prst="rect">
            <a:avLst/>
          </a:prstGeom>
          <a:solidFill>
            <a:srgbClr val="6FC284"/>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If risk estimate and enhancers favor treatment, moderate-intensity statin to reduce LDL-C 30-49%</a:t>
            </a:r>
          </a:p>
        </p:txBody>
      </p:sp>
      <p:sp>
        <p:nvSpPr>
          <p:cNvPr id="45" name="Flowchart: Alternate Process 44"/>
          <p:cNvSpPr/>
          <p:nvPr/>
        </p:nvSpPr>
        <p:spPr>
          <a:xfrm>
            <a:off x="6310057" y="2496818"/>
            <a:ext cx="1428277" cy="375139"/>
          </a:xfrm>
          <a:prstGeom prst="flowChartAlternateProcess">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7.5 to 19.9%</a:t>
            </a:r>
          </a:p>
          <a:p>
            <a:pPr algn="ctr"/>
            <a:r>
              <a:rPr lang="en-US" sz="1100" dirty="0">
                <a:solidFill>
                  <a:schemeClr val="tx1"/>
                </a:solidFill>
                <a:latin typeface="Arial" panose="020B0604020202020204" pitchFamily="34" charset="0"/>
                <a:cs typeface="Arial" panose="020B0604020202020204" pitchFamily="34" charset="0"/>
              </a:rPr>
              <a:t>Intermediate-Risk</a:t>
            </a:r>
          </a:p>
        </p:txBody>
      </p:sp>
      <p:sp>
        <p:nvSpPr>
          <p:cNvPr id="46" name="Rectangle 45"/>
          <p:cNvSpPr/>
          <p:nvPr/>
        </p:nvSpPr>
        <p:spPr>
          <a:xfrm>
            <a:off x="7853202" y="3245024"/>
            <a:ext cx="1106368" cy="537404"/>
          </a:xfrm>
          <a:prstGeom prst="rect">
            <a:avLst/>
          </a:prstGeom>
          <a:solidFill>
            <a:srgbClr val="6FC284"/>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High-intensity statin to reduce LDL-C ≥50%</a:t>
            </a:r>
          </a:p>
        </p:txBody>
      </p:sp>
      <p:sp>
        <p:nvSpPr>
          <p:cNvPr id="47" name="Flowchart: Alternate Process 46"/>
          <p:cNvSpPr/>
          <p:nvPr/>
        </p:nvSpPr>
        <p:spPr>
          <a:xfrm>
            <a:off x="7853201" y="2496818"/>
            <a:ext cx="1106369" cy="375139"/>
          </a:xfrm>
          <a:prstGeom prst="flowChartAlternateProcess">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≥20%</a:t>
            </a:r>
          </a:p>
          <a:p>
            <a:pPr algn="ctr"/>
            <a:r>
              <a:rPr lang="en-US" sz="1100" dirty="0">
                <a:solidFill>
                  <a:schemeClr val="tx1"/>
                </a:solidFill>
                <a:latin typeface="Arial" panose="020B0604020202020204" pitchFamily="34" charset="0"/>
                <a:cs typeface="Arial" panose="020B0604020202020204" pitchFamily="34" charset="0"/>
              </a:rPr>
              <a:t>High-Risk</a:t>
            </a:r>
          </a:p>
        </p:txBody>
      </p:sp>
      <p:cxnSp>
        <p:nvCxnSpPr>
          <p:cNvPr id="77" name="Elbow Connector 76"/>
          <p:cNvCxnSpPr>
            <a:cxnSpLocks/>
            <a:stCxn id="11" idx="2"/>
            <a:endCxn id="43" idx="0"/>
          </p:cNvCxnSpPr>
          <p:nvPr/>
        </p:nvCxnSpPr>
        <p:spPr>
          <a:xfrm rot="5400000">
            <a:off x="5558106" y="1887535"/>
            <a:ext cx="615786" cy="602781"/>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Elbow Connector 79"/>
          <p:cNvCxnSpPr>
            <a:cxnSpLocks/>
            <a:stCxn id="11" idx="2"/>
            <a:endCxn id="47" idx="0"/>
          </p:cNvCxnSpPr>
          <p:nvPr/>
        </p:nvCxnSpPr>
        <p:spPr>
          <a:xfrm rot="16200000" flipH="1">
            <a:off x="6978994" y="1069426"/>
            <a:ext cx="615786" cy="2238997"/>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Elbow Connector 83"/>
          <p:cNvCxnSpPr>
            <a:cxnSpLocks/>
            <a:stCxn id="11" idx="2"/>
            <a:endCxn id="41" idx="0"/>
          </p:cNvCxnSpPr>
          <p:nvPr/>
        </p:nvCxnSpPr>
        <p:spPr>
          <a:xfrm rot="5400000">
            <a:off x="4971611" y="1301040"/>
            <a:ext cx="615786" cy="1775771"/>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cxnSpLocks/>
            <a:stCxn id="11" idx="2"/>
            <a:endCxn id="45" idx="0"/>
          </p:cNvCxnSpPr>
          <p:nvPr/>
        </p:nvCxnSpPr>
        <p:spPr>
          <a:xfrm rot="16200000" flipH="1">
            <a:off x="6287899" y="1760521"/>
            <a:ext cx="615786" cy="856807"/>
          </a:xfrm>
          <a:prstGeom prst="bentConnector3">
            <a:avLst>
              <a:gd name="adj1" fmla="val 50000"/>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Elbow Connector 96"/>
          <p:cNvCxnSpPr>
            <a:cxnSpLocks/>
            <a:stCxn id="45" idx="2"/>
            <a:endCxn id="44" idx="0"/>
          </p:cNvCxnSpPr>
          <p:nvPr/>
        </p:nvCxnSpPr>
        <p:spPr>
          <a:xfrm>
            <a:off x="7024196" y="2871957"/>
            <a:ext cx="0" cy="42831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Elbow Connector 96"/>
          <p:cNvCxnSpPr>
            <a:cxnSpLocks/>
            <a:stCxn id="47" idx="2"/>
            <a:endCxn id="46" idx="0"/>
          </p:cNvCxnSpPr>
          <p:nvPr/>
        </p:nvCxnSpPr>
        <p:spPr>
          <a:xfrm>
            <a:off x="8406386" y="2871957"/>
            <a:ext cx="0" cy="37306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Elbow Connector 96"/>
          <p:cNvCxnSpPr>
            <a:cxnSpLocks/>
            <a:stCxn id="41" idx="2"/>
            <a:endCxn id="40" idx="0"/>
          </p:cNvCxnSpPr>
          <p:nvPr/>
        </p:nvCxnSpPr>
        <p:spPr>
          <a:xfrm flipH="1">
            <a:off x="4387727" y="2871957"/>
            <a:ext cx="3891" cy="373067"/>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Elbow Connector 96"/>
          <p:cNvCxnSpPr>
            <a:cxnSpLocks/>
            <a:stCxn id="43" idx="2"/>
            <a:endCxn id="42" idx="0"/>
          </p:cNvCxnSpPr>
          <p:nvPr/>
        </p:nvCxnSpPr>
        <p:spPr>
          <a:xfrm>
            <a:off x="5564608" y="2871957"/>
            <a:ext cx="0" cy="37306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7" name="Flowchart: Alternate Process 56">
            <a:extLst>
              <a:ext uri="{FF2B5EF4-FFF2-40B4-BE49-F238E27FC236}">
                <a16:creationId xmlns:a16="http://schemas.microsoft.com/office/drawing/2014/main" id="{AB5F4CB0-E4F3-44AF-91B0-B97CF0F54C28}"/>
              </a:ext>
            </a:extLst>
          </p:cNvPr>
          <p:cNvSpPr/>
          <p:nvPr/>
        </p:nvSpPr>
        <p:spPr>
          <a:xfrm>
            <a:off x="7653876" y="1273602"/>
            <a:ext cx="1272860" cy="778855"/>
          </a:xfrm>
          <a:prstGeom prst="flowChartAlternateProcess">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Age &gt;75 </a:t>
            </a:r>
            <a:r>
              <a:rPr lang="en-US" sz="1200" b="1" dirty="0" err="1">
                <a:solidFill>
                  <a:schemeClr val="tx1"/>
                </a:solidFill>
                <a:latin typeface="Arial" panose="020B0604020202020204" pitchFamily="34" charset="0"/>
                <a:cs typeface="Arial" panose="020B0604020202020204" pitchFamily="34" charset="0"/>
              </a:rPr>
              <a:t>yr</a:t>
            </a:r>
            <a:r>
              <a:rPr lang="en-US" sz="1200" b="1" dirty="0">
                <a:solidFill>
                  <a:schemeClr val="tx1"/>
                </a:solidFill>
                <a:latin typeface="Arial" panose="020B0604020202020204" pitchFamily="34" charset="0"/>
                <a:cs typeface="Arial" panose="020B0604020202020204" pitchFamily="34" charset="0"/>
              </a:rPr>
              <a:t>: </a:t>
            </a:r>
          </a:p>
          <a:p>
            <a:pPr algn="ctr"/>
            <a:r>
              <a:rPr lang="en-US" sz="1200" dirty="0">
                <a:solidFill>
                  <a:schemeClr val="tx1"/>
                </a:solidFill>
                <a:latin typeface="Arial" panose="020B0604020202020204" pitchFamily="34" charset="0"/>
                <a:cs typeface="Arial" panose="020B0604020202020204" pitchFamily="34" charset="0"/>
              </a:rPr>
              <a:t>Clinical assessment, risk discussion</a:t>
            </a:r>
          </a:p>
        </p:txBody>
      </p:sp>
      <p:sp>
        <p:nvSpPr>
          <p:cNvPr id="85" name="Flowchart: Alternate Process 84">
            <a:extLst>
              <a:ext uri="{FF2B5EF4-FFF2-40B4-BE49-F238E27FC236}">
                <a16:creationId xmlns:a16="http://schemas.microsoft.com/office/drawing/2014/main" id="{DB9B1976-C877-4F64-9AEB-AAEBD257408C}"/>
              </a:ext>
            </a:extLst>
          </p:cNvPr>
          <p:cNvSpPr/>
          <p:nvPr/>
        </p:nvSpPr>
        <p:spPr>
          <a:xfrm>
            <a:off x="1957194" y="1273602"/>
            <a:ext cx="1770567" cy="477681"/>
          </a:xfrm>
          <a:prstGeom prst="flowChartAlternateProcess">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Diabetes, age 40-75 </a:t>
            </a:r>
            <a:r>
              <a:rPr lang="en-US" sz="1200" b="1" dirty="0" err="1">
                <a:solidFill>
                  <a:schemeClr val="tx1"/>
                </a:solidFill>
                <a:latin typeface="Arial" panose="020B0604020202020204" pitchFamily="34" charset="0"/>
                <a:cs typeface="Arial" panose="020B0604020202020204" pitchFamily="34" charset="0"/>
              </a:rPr>
              <a:t>yrs</a:t>
            </a:r>
            <a:endParaRPr lang="en-US" sz="1200" dirty="0">
              <a:solidFill>
                <a:schemeClr val="tx1"/>
              </a:solidFill>
              <a:latin typeface="Arial" panose="020B0604020202020204" pitchFamily="34" charset="0"/>
              <a:cs typeface="Arial" panose="020B0604020202020204" pitchFamily="34" charset="0"/>
            </a:endParaRPr>
          </a:p>
        </p:txBody>
      </p:sp>
      <p:sp>
        <p:nvSpPr>
          <p:cNvPr id="86" name="Flowchart: Alternate Process 85">
            <a:extLst>
              <a:ext uri="{FF2B5EF4-FFF2-40B4-BE49-F238E27FC236}">
                <a16:creationId xmlns:a16="http://schemas.microsoft.com/office/drawing/2014/main" id="{0E7C7E06-10BF-46B1-ABB1-41553D87D2CE}"/>
              </a:ext>
            </a:extLst>
          </p:cNvPr>
          <p:cNvSpPr/>
          <p:nvPr/>
        </p:nvSpPr>
        <p:spPr>
          <a:xfrm>
            <a:off x="167885" y="1273602"/>
            <a:ext cx="1582627" cy="477681"/>
          </a:xfrm>
          <a:prstGeom prst="flowChartAlternateProcess">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LDL-C ≥190 mg/dL</a:t>
            </a:r>
            <a:endParaRPr lang="en-US" sz="1200" dirty="0">
              <a:solidFill>
                <a:schemeClr val="tx1"/>
              </a:solidFill>
              <a:latin typeface="Arial" panose="020B0604020202020204" pitchFamily="34" charset="0"/>
              <a:cs typeface="Arial" panose="020B0604020202020204" pitchFamily="34" charset="0"/>
            </a:endParaRPr>
          </a:p>
        </p:txBody>
      </p:sp>
      <p:cxnSp>
        <p:nvCxnSpPr>
          <p:cNvPr id="90" name="Elbow Connector 26">
            <a:extLst>
              <a:ext uri="{FF2B5EF4-FFF2-40B4-BE49-F238E27FC236}">
                <a16:creationId xmlns:a16="http://schemas.microsoft.com/office/drawing/2014/main" id="{8E1A3A19-3275-42A4-B788-B83DB22C973B}"/>
              </a:ext>
            </a:extLst>
          </p:cNvPr>
          <p:cNvCxnSpPr>
            <a:cxnSpLocks/>
            <a:stCxn id="85" idx="2"/>
            <a:endCxn id="15" idx="0"/>
          </p:cNvCxnSpPr>
          <p:nvPr/>
        </p:nvCxnSpPr>
        <p:spPr>
          <a:xfrm>
            <a:off x="2842478" y="1751283"/>
            <a:ext cx="0" cy="14968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3" name="Elbow Connector 26">
            <a:extLst>
              <a:ext uri="{FF2B5EF4-FFF2-40B4-BE49-F238E27FC236}">
                <a16:creationId xmlns:a16="http://schemas.microsoft.com/office/drawing/2014/main" id="{2FA42D9B-B70E-4173-8AD6-4AD5F357E527}"/>
              </a:ext>
            </a:extLst>
          </p:cNvPr>
          <p:cNvCxnSpPr>
            <a:cxnSpLocks/>
            <a:stCxn id="86" idx="2"/>
            <a:endCxn id="13" idx="0"/>
          </p:cNvCxnSpPr>
          <p:nvPr/>
        </p:nvCxnSpPr>
        <p:spPr>
          <a:xfrm>
            <a:off x="959199" y="1751283"/>
            <a:ext cx="0" cy="149507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4" name="Rectangle 113">
            <a:extLst>
              <a:ext uri="{FF2B5EF4-FFF2-40B4-BE49-F238E27FC236}">
                <a16:creationId xmlns:a16="http://schemas.microsoft.com/office/drawing/2014/main" id="{AAB76C5F-0C08-4D06-B666-CBDFC22B2C76}"/>
              </a:ext>
            </a:extLst>
          </p:cNvPr>
          <p:cNvSpPr/>
          <p:nvPr/>
        </p:nvSpPr>
        <p:spPr>
          <a:xfrm>
            <a:off x="0" y="4912668"/>
            <a:ext cx="2876108" cy="230832"/>
          </a:xfrm>
          <a:prstGeom prst="rect">
            <a:avLst/>
          </a:prstGeom>
        </p:spPr>
        <p:txBody>
          <a:bodyPr wrap="none">
            <a:spAutoFit/>
          </a:bodyPr>
          <a:lstStyle/>
          <a:p>
            <a:r>
              <a:rPr lang="it-IT" sz="900" dirty="0"/>
              <a:t>Grundy SM, et al. </a:t>
            </a:r>
            <a:r>
              <a:rPr lang="it-IT" sz="900" i="1" dirty="0"/>
              <a:t>Circulation.</a:t>
            </a:r>
            <a:r>
              <a:rPr lang="it-IT" sz="900" dirty="0"/>
              <a:t> 2019;139(25):e1082-e1143.</a:t>
            </a:r>
          </a:p>
        </p:txBody>
      </p:sp>
    </p:spTree>
    <p:custDataLst>
      <p:tags r:id="rId1"/>
    </p:custDataLst>
    <p:extLst>
      <p:ext uri="{BB962C8B-B14F-4D97-AF65-F5344CB8AC3E}">
        <p14:creationId xmlns:p14="http://schemas.microsoft.com/office/powerpoint/2010/main" val="121548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7"/>
                                        </p:tgtEl>
                                      </p:cBhvr>
                                    </p:animEffect>
                                    <p:set>
                                      <p:cBhvr>
                                        <p:cTn id="16" dur="1" fill="hold">
                                          <p:stCondLst>
                                            <p:cond delay="499"/>
                                          </p:stCondLst>
                                        </p:cTn>
                                        <p:tgtEl>
                                          <p:spTgt spid="2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2"/>
                                        </p:tgtEl>
                                      </p:cBhvr>
                                    </p:animEffect>
                                    <p:set>
                                      <p:cBhvr>
                                        <p:cTn id="25" dur="1" fill="hold">
                                          <p:stCondLst>
                                            <p:cond delay="499"/>
                                          </p:stCondLst>
                                        </p:cTn>
                                        <p:tgtEl>
                                          <p:spTgt spid="4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43"/>
                                        </p:tgtEl>
                                      </p:cBhvr>
                                    </p:animEffect>
                                    <p:set>
                                      <p:cBhvr>
                                        <p:cTn id="28" dur="1" fill="hold">
                                          <p:stCondLst>
                                            <p:cond delay="499"/>
                                          </p:stCondLst>
                                        </p:cTn>
                                        <p:tgtEl>
                                          <p:spTgt spid="43"/>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47"/>
                                        </p:tgtEl>
                                      </p:cBhvr>
                                    </p:animEffect>
                                    <p:set>
                                      <p:cBhvr>
                                        <p:cTn id="40" dur="1" fill="hold">
                                          <p:stCondLst>
                                            <p:cond delay="499"/>
                                          </p:stCondLst>
                                        </p:cTn>
                                        <p:tgtEl>
                                          <p:spTgt spid="4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77"/>
                                        </p:tgtEl>
                                      </p:cBhvr>
                                    </p:animEffect>
                                    <p:set>
                                      <p:cBhvr>
                                        <p:cTn id="43" dur="1" fill="hold">
                                          <p:stCondLst>
                                            <p:cond delay="499"/>
                                          </p:stCondLst>
                                        </p:cTn>
                                        <p:tgtEl>
                                          <p:spTgt spid="77"/>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0"/>
                                        </p:tgtEl>
                                      </p:cBhvr>
                                    </p:animEffect>
                                    <p:set>
                                      <p:cBhvr>
                                        <p:cTn id="46" dur="1" fill="hold">
                                          <p:stCondLst>
                                            <p:cond delay="499"/>
                                          </p:stCondLst>
                                        </p:cTn>
                                        <p:tgtEl>
                                          <p:spTgt spid="8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4"/>
                                        </p:tgtEl>
                                      </p:cBhvr>
                                    </p:animEffect>
                                    <p:set>
                                      <p:cBhvr>
                                        <p:cTn id="49" dur="1" fill="hold">
                                          <p:stCondLst>
                                            <p:cond delay="499"/>
                                          </p:stCondLst>
                                        </p:cTn>
                                        <p:tgtEl>
                                          <p:spTgt spid="8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87"/>
                                        </p:tgtEl>
                                      </p:cBhvr>
                                    </p:animEffect>
                                    <p:set>
                                      <p:cBhvr>
                                        <p:cTn id="52" dur="1" fill="hold">
                                          <p:stCondLst>
                                            <p:cond delay="499"/>
                                          </p:stCondLst>
                                        </p:cTn>
                                        <p:tgtEl>
                                          <p:spTgt spid="87"/>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02"/>
                                        </p:tgtEl>
                                      </p:cBhvr>
                                    </p:animEffect>
                                    <p:set>
                                      <p:cBhvr>
                                        <p:cTn id="55" dur="1" fill="hold">
                                          <p:stCondLst>
                                            <p:cond delay="499"/>
                                          </p:stCondLst>
                                        </p:cTn>
                                        <p:tgtEl>
                                          <p:spTgt spid="10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03"/>
                                        </p:tgtEl>
                                      </p:cBhvr>
                                    </p:animEffect>
                                    <p:set>
                                      <p:cBhvr>
                                        <p:cTn id="58" dur="1" fill="hold">
                                          <p:stCondLst>
                                            <p:cond delay="499"/>
                                          </p:stCondLst>
                                        </p:cTn>
                                        <p:tgtEl>
                                          <p:spTgt spid="10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08"/>
                                        </p:tgtEl>
                                      </p:cBhvr>
                                    </p:animEffect>
                                    <p:set>
                                      <p:cBhvr>
                                        <p:cTn id="61" dur="1" fill="hold">
                                          <p:stCondLst>
                                            <p:cond delay="499"/>
                                          </p:stCondLst>
                                        </p:cTn>
                                        <p:tgtEl>
                                          <p:spTgt spid="10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9"/>
                                        </p:tgtEl>
                                      </p:cBhvr>
                                    </p:animEffect>
                                    <p:set>
                                      <p:cBhvr>
                                        <p:cTn id="64" dur="1" fill="hold">
                                          <p:stCondLst>
                                            <p:cond delay="499"/>
                                          </p:stCondLst>
                                        </p:cTn>
                                        <p:tgtEl>
                                          <p:spTgt spid="109"/>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57"/>
                                        </p:tgtEl>
                                      </p:cBhvr>
                                    </p:animEffect>
                                    <p:set>
                                      <p:cBhvr>
                                        <p:cTn id="67" dur="1" fill="hold">
                                          <p:stCondLst>
                                            <p:cond delay="499"/>
                                          </p:stCondLst>
                                        </p:cTn>
                                        <p:tgtEl>
                                          <p:spTgt spid="57"/>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85"/>
                                        </p:tgtEl>
                                      </p:cBhvr>
                                    </p:animEffect>
                                    <p:set>
                                      <p:cBhvr>
                                        <p:cTn id="70" dur="1" fill="hold">
                                          <p:stCondLst>
                                            <p:cond delay="499"/>
                                          </p:stCondLst>
                                        </p:cTn>
                                        <p:tgtEl>
                                          <p:spTgt spid="85"/>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86"/>
                                        </p:tgtEl>
                                      </p:cBhvr>
                                    </p:animEffect>
                                    <p:set>
                                      <p:cBhvr>
                                        <p:cTn id="73" dur="1" fill="hold">
                                          <p:stCondLst>
                                            <p:cond delay="499"/>
                                          </p:stCondLst>
                                        </p:cTn>
                                        <p:tgtEl>
                                          <p:spTgt spid="8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90"/>
                                        </p:tgtEl>
                                      </p:cBhvr>
                                    </p:animEffect>
                                    <p:set>
                                      <p:cBhvr>
                                        <p:cTn id="76" dur="1" fill="hold">
                                          <p:stCondLst>
                                            <p:cond delay="499"/>
                                          </p:stCondLst>
                                        </p:cTn>
                                        <p:tgtEl>
                                          <p:spTgt spid="90"/>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93"/>
                                        </p:tgtEl>
                                      </p:cBhvr>
                                    </p:animEffect>
                                    <p:set>
                                      <p:cBhvr>
                                        <p:cTn id="79"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40" grpId="0" animBg="1"/>
      <p:bldP spid="41" grpId="0" animBg="1"/>
      <p:bldP spid="42" grpId="0" animBg="1"/>
      <p:bldP spid="43" grpId="0" animBg="1"/>
      <p:bldP spid="44" grpId="0" animBg="1"/>
      <p:bldP spid="45" grpId="0" animBg="1"/>
      <p:bldP spid="46" grpId="0" animBg="1"/>
      <p:bldP spid="47" grpId="0" animBg="1"/>
      <p:bldP spid="57" grpId="0" animBg="1"/>
      <p:bldP spid="85" grpId="0" animBg="1"/>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Enhancing Factors that Favor Treatment</a:t>
            </a:r>
          </a:p>
        </p:txBody>
      </p:sp>
      <p:sp>
        <p:nvSpPr>
          <p:cNvPr id="5" name="Content Placeholder 4"/>
          <p:cNvSpPr>
            <a:spLocks noGrp="1"/>
          </p:cNvSpPr>
          <p:nvPr>
            <p:ph sz="half" idx="1"/>
          </p:nvPr>
        </p:nvSpPr>
        <p:spPr>
          <a:xfrm>
            <a:off x="457200" y="1200151"/>
            <a:ext cx="3886880" cy="3394472"/>
          </a:xfrm>
        </p:spPr>
        <p:txBody>
          <a:bodyPr>
            <a:normAutofit fontScale="62500" lnSpcReduction="20000"/>
          </a:bodyPr>
          <a:lstStyle/>
          <a:p>
            <a:endParaRPr lang="en-US" altLang="en-US" dirty="0"/>
          </a:p>
          <a:p>
            <a:endParaRPr lang="en-US" altLang="en-US" dirty="0"/>
          </a:p>
          <a:p>
            <a:r>
              <a:rPr lang="en-US" altLang="en-US" dirty="0"/>
              <a:t>Family history of premature ASCVD</a:t>
            </a:r>
          </a:p>
          <a:p>
            <a:pPr lvl="2"/>
            <a:endParaRPr lang="en-US" altLang="en-US" dirty="0"/>
          </a:p>
          <a:p>
            <a:r>
              <a:rPr lang="en-US" altLang="en-US" dirty="0"/>
              <a:t>LDL-C 160–189 mg/dL or non–HDL-C 190–219 mg/dL</a:t>
            </a:r>
          </a:p>
          <a:p>
            <a:pPr lvl="2"/>
            <a:endParaRPr lang="en-US" altLang="en-US" dirty="0"/>
          </a:p>
          <a:p>
            <a:r>
              <a:rPr lang="en-US" altLang="en-US" dirty="0"/>
              <a:t>Metabolic syndrome</a:t>
            </a:r>
          </a:p>
          <a:p>
            <a:pPr lvl="2"/>
            <a:endParaRPr lang="en-US" altLang="en-US" dirty="0"/>
          </a:p>
          <a:p>
            <a:r>
              <a:rPr lang="en-US" altLang="en-US" dirty="0"/>
              <a:t>Chronic Kidney Disease</a:t>
            </a:r>
          </a:p>
          <a:p>
            <a:pPr lvl="1"/>
            <a:r>
              <a:rPr lang="en-US" altLang="en-US" dirty="0"/>
              <a:t>eGFR 15–59 mL/min/1.73m2</a:t>
            </a:r>
          </a:p>
          <a:p>
            <a:pPr lvl="2"/>
            <a:endParaRPr lang="en-US" altLang="en-US" dirty="0"/>
          </a:p>
          <a:p>
            <a:r>
              <a:rPr lang="en-US" altLang="en-US" dirty="0"/>
              <a:t>Chronic inflammatory conditions (e.g., rheumatoid arthritis, HIV)</a:t>
            </a:r>
          </a:p>
          <a:p>
            <a:pPr lvl="1"/>
            <a:endParaRPr lang="en-US" altLang="en-US" dirty="0"/>
          </a:p>
        </p:txBody>
      </p:sp>
      <p:sp>
        <p:nvSpPr>
          <p:cNvPr id="3" name="Content Placeholder 2"/>
          <p:cNvSpPr>
            <a:spLocks noGrp="1"/>
          </p:cNvSpPr>
          <p:nvPr>
            <p:ph sz="half" idx="2"/>
          </p:nvPr>
        </p:nvSpPr>
        <p:spPr>
          <a:xfrm>
            <a:off x="4424289" y="1200151"/>
            <a:ext cx="4557933" cy="3394472"/>
          </a:xfrm>
        </p:spPr>
        <p:txBody>
          <a:bodyPr>
            <a:normAutofit fontScale="62500" lnSpcReduction="20000"/>
          </a:bodyPr>
          <a:lstStyle/>
          <a:p>
            <a:endParaRPr lang="en-US" altLang="en-US" dirty="0"/>
          </a:p>
          <a:p>
            <a:endParaRPr lang="en-US" altLang="en-US" dirty="0"/>
          </a:p>
          <a:p>
            <a:r>
              <a:rPr lang="en-US" altLang="en-US" dirty="0"/>
              <a:t>Premature menopause (&lt; 40 yr), pregnancy-associated conditions that increase later ASCVD risk (e.g., preeclampsia)</a:t>
            </a:r>
          </a:p>
          <a:p>
            <a:pPr lvl="2"/>
            <a:endParaRPr lang="en-US" altLang="en-US" dirty="0"/>
          </a:p>
          <a:p>
            <a:r>
              <a:rPr lang="en-US" altLang="en-US" dirty="0"/>
              <a:t>High-risk race/ethnicities (e.g., South Asian)</a:t>
            </a:r>
          </a:p>
          <a:p>
            <a:pPr lvl="2"/>
            <a:endParaRPr lang="en-US" altLang="en-US" dirty="0"/>
          </a:p>
          <a:p>
            <a:r>
              <a:rPr lang="en-US" altLang="en-US" dirty="0"/>
              <a:t>Persistently elevated, primary hypertriglyceridemia (≥175 mg/dL)</a:t>
            </a:r>
          </a:p>
          <a:p>
            <a:pPr lvl="2"/>
            <a:endParaRPr lang="en-US" altLang="en-US" dirty="0"/>
          </a:p>
          <a:p>
            <a:r>
              <a:rPr lang="en-US" altLang="en-US" dirty="0"/>
              <a:t>If measured:</a:t>
            </a:r>
          </a:p>
          <a:p>
            <a:pPr lvl="1"/>
            <a:r>
              <a:rPr lang="en-US" altLang="en-US" dirty="0"/>
              <a:t>hsCRP ≥2.0 mg/L, Lp(a) ≥50 mg/dL, apoB ≥130 mg/dL, or ABI &lt;0.9</a:t>
            </a:r>
          </a:p>
          <a:p>
            <a:endParaRPr lang="en-US" altLang="en-US" dirty="0"/>
          </a:p>
        </p:txBody>
      </p:sp>
      <p:sp>
        <p:nvSpPr>
          <p:cNvPr id="7" name="Rectangle 6">
            <a:extLst>
              <a:ext uri="{FF2B5EF4-FFF2-40B4-BE49-F238E27FC236}">
                <a16:creationId xmlns:a16="http://schemas.microsoft.com/office/drawing/2014/main" id="{E3613B0A-0280-43EF-B6DA-BBF4FCFAEA49}"/>
              </a:ext>
            </a:extLst>
          </p:cNvPr>
          <p:cNvSpPr/>
          <p:nvPr/>
        </p:nvSpPr>
        <p:spPr>
          <a:xfrm>
            <a:off x="0" y="4912668"/>
            <a:ext cx="2876108" cy="230832"/>
          </a:xfrm>
          <a:prstGeom prst="rect">
            <a:avLst/>
          </a:prstGeom>
        </p:spPr>
        <p:txBody>
          <a:bodyPr wrap="none">
            <a:spAutoFit/>
          </a:bodyPr>
          <a:lstStyle/>
          <a:p>
            <a:r>
              <a:rPr lang="it-IT" sz="900" dirty="0"/>
              <a:t>Grundy SM, et al. </a:t>
            </a:r>
            <a:r>
              <a:rPr lang="it-IT" sz="900" i="1" dirty="0"/>
              <a:t>Circulation.</a:t>
            </a:r>
            <a:r>
              <a:rPr lang="it-IT" sz="900" dirty="0"/>
              <a:t> 2019;139(25):e1082-e1143.</a:t>
            </a:r>
          </a:p>
        </p:txBody>
      </p:sp>
    </p:spTree>
    <p:extLst>
      <p:ext uri="{BB962C8B-B14F-4D97-AF65-F5344CB8AC3E}">
        <p14:creationId xmlns:p14="http://schemas.microsoft.com/office/powerpoint/2010/main" val="160885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LDL-C Terminology</a:t>
            </a:r>
          </a:p>
        </p:txBody>
      </p:sp>
      <p:sp>
        <p:nvSpPr>
          <p:cNvPr id="8" name="Rectangle 7"/>
          <p:cNvSpPr/>
          <p:nvPr/>
        </p:nvSpPr>
        <p:spPr>
          <a:xfrm>
            <a:off x="0" y="4912668"/>
            <a:ext cx="2876108" cy="230832"/>
          </a:xfrm>
          <a:prstGeom prst="rect">
            <a:avLst/>
          </a:prstGeom>
        </p:spPr>
        <p:txBody>
          <a:bodyPr wrap="none">
            <a:spAutoFit/>
          </a:bodyPr>
          <a:lstStyle/>
          <a:p>
            <a:r>
              <a:rPr lang="it-IT" sz="900" dirty="0"/>
              <a:t>Grundy SM, et al. </a:t>
            </a:r>
            <a:r>
              <a:rPr lang="it-IT" sz="900" i="1" dirty="0"/>
              <a:t>Circulation.</a:t>
            </a:r>
            <a:r>
              <a:rPr lang="it-IT" sz="900" dirty="0"/>
              <a:t> 2019;139(25):e1082-e1143.</a:t>
            </a:r>
          </a:p>
        </p:txBody>
      </p:sp>
      <p:graphicFrame>
        <p:nvGraphicFramePr>
          <p:cNvPr id="9" name="Diagram 8"/>
          <p:cNvGraphicFramePr/>
          <p:nvPr>
            <p:extLst>
              <p:ext uri="{D42A27DB-BD31-4B8C-83A1-F6EECF244321}">
                <p14:modId xmlns:p14="http://schemas.microsoft.com/office/powerpoint/2010/main" val="3544697303"/>
              </p:ext>
            </p:extLst>
          </p:nvPr>
        </p:nvGraphicFramePr>
        <p:xfrm>
          <a:off x="474726" y="1268016"/>
          <a:ext cx="8173212" cy="3046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955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0256-18A4-46B9-ACC9-DA0F40754747}"/>
              </a:ext>
            </a:extLst>
          </p:cNvPr>
          <p:cNvSpPr>
            <a:spLocks noGrp="1"/>
          </p:cNvSpPr>
          <p:nvPr>
            <p:ph type="title"/>
          </p:nvPr>
        </p:nvSpPr>
        <p:spPr/>
        <p:txBody>
          <a:bodyPr/>
          <a:lstStyle/>
          <a:p>
            <a:r>
              <a:rPr lang="en-US" dirty="0"/>
              <a:t>Statin Intensity</a:t>
            </a:r>
          </a:p>
        </p:txBody>
      </p:sp>
      <p:graphicFrame>
        <p:nvGraphicFramePr>
          <p:cNvPr id="5" name="Content Placeholder 4">
            <a:extLst>
              <a:ext uri="{FF2B5EF4-FFF2-40B4-BE49-F238E27FC236}">
                <a16:creationId xmlns:a16="http://schemas.microsoft.com/office/drawing/2014/main" id="{AB4816F3-AB40-4236-9A95-45F26CA7183C}"/>
              </a:ext>
            </a:extLst>
          </p:cNvPr>
          <p:cNvGraphicFramePr>
            <a:graphicFrameLocks noGrp="1"/>
          </p:cNvGraphicFramePr>
          <p:nvPr>
            <p:ph idx="1"/>
          </p:nvPr>
        </p:nvGraphicFramePr>
        <p:xfrm>
          <a:off x="479822" y="1115254"/>
          <a:ext cx="8006716" cy="3154680"/>
        </p:xfrm>
        <a:graphic>
          <a:graphicData uri="http://schemas.openxmlformats.org/drawingml/2006/table">
            <a:tbl>
              <a:tblPr firstRow="1" bandRow="1">
                <a:tableStyleId>{5C22544A-7EE6-4342-B048-85BDC9FD1C3A}</a:tableStyleId>
              </a:tblPr>
              <a:tblGrid>
                <a:gridCol w="4003358">
                  <a:extLst>
                    <a:ext uri="{9D8B030D-6E8A-4147-A177-3AD203B41FA5}">
                      <a16:colId xmlns:a16="http://schemas.microsoft.com/office/drawing/2014/main" val="1900576834"/>
                    </a:ext>
                  </a:extLst>
                </a:gridCol>
                <a:gridCol w="4003358">
                  <a:extLst>
                    <a:ext uri="{9D8B030D-6E8A-4147-A177-3AD203B41FA5}">
                      <a16:colId xmlns:a16="http://schemas.microsoft.com/office/drawing/2014/main" val="3248463488"/>
                    </a:ext>
                  </a:extLst>
                </a:gridCol>
              </a:tblGrid>
              <a:tr h="411480">
                <a:tc>
                  <a:txBody>
                    <a:bodyPr/>
                    <a:lstStyle/>
                    <a:p>
                      <a:pPr algn="ctr"/>
                      <a:r>
                        <a:rPr lang="en-US" sz="2100" dirty="0"/>
                        <a:t>High-intensity</a:t>
                      </a:r>
                      <a:endParaRPr lang="en-US" sz="2100" dirty="0">
                        <a:latin typeface="+mn-lt"/>
                        <a:cs typeface="Arial" panose="020B0604020202020204" pitchFamily="34" charset="0"/>
                      </a:endParaRPr>
                    </a:p>
                  </a:txBody>
                  <a:tcPr marL="102131" marR="1021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t>Moderate-intensity</a:t>
                      </a:r>
                      <a:endParaRPr lang="en-US" sz="2100" dirty="0">
                        <a:latin typeface="+mn-lt"/>
                        <a:cs typeface="Arial" panose="020B0604020202020204" pitchFamily="34" charset="0"/>
                      </a:endParaRPr>
                    </a:p>
                  </a:txBody>
                  <a:tcPr marL="102131" marR="1021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6437322"/>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Daily dose that provides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≥50% LDL-C</a:t>
                      </a:r>
                      <a:r>
                        <a:rPr lang="en-US" sz="2100" b="1" baseline="0" dirty="0">
                          <a:solidFill>
                            <a:schemeClr val="tx1"/>
                          </a:solidFill>
                        </a:rPr>
                        <a:t> lowering</a:t>
                      </a:r>
                      <a:endParaRPr lang="en-US" sz="2100" b="1" dirty="0">
                        <a:solidFill>
                          <a:schemeClr val="tx1"/>
                        </a:solidFill>
                        <a:latin typeface="+mn-lt"/>
                        <a:cs typeface="Arial" panose="020B0604020202020204" pitchFamily="34" charset="0"/>
                      </a:endParaRPr>
                    </a:p>
                  </a:txBody>
                  <a:tcPr marL="102131" marR="102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Daily dose that provides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rPr>
                        <a:t>30%</a:t>
                      </a:r>
                      <a:r>
                        <a:rPr lang="en-US" sz="2100" b="1" baseline="0" dirty="0">
                          <a:solidFill>
                            <a:schemeClr val="tx1"/>
                          </a:solidFill>
                        </a:rPr>
                        <a:t> to 49% </a:t>
                      </a:r>
                      <a:r>
                        <a:rPr lang="en-US" sz="2100" b="1" dirty="0">
                          <a:solidFill>
                            <a:schemeClr val="tx1"/>
                          </a:solidFill>
                        </a:rPr>
                        <a:t>LDL-C</a:t>
                      </a:r>
                      <a:r>
                        <a:rPr lang="en-US" sz="2100" b="1" baseline="0" dirty="0">
                          <a:solidFill>
                            <a:schemeClr val="tx1"/>
                          </a:solidFill>
                        </a:rPr>
                        <a:t> lowering</a:t>
                      </a:r>
                      <a:endParaRPr lang="en-US" sz="2100" b="1" dirty="0">
                        <a:solidFill>
                          <a:schemeClr val="tx1"/>
                        </a:solidFill>
                        <a:latin typeface="+mn-lt"/>
                        <a:cs typeface="Arial" panose="020B0604020202020204" pitchFamily="34" charset="0"/>
                      </a:endParaRPr>
                    </a:p>
                  </a:txBody>
                  <a:tcPr marL="102131" marR="1021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495488"/>
                  </a:ext>
                </a:extLst>
              </a:tr>
              <a:tr h="2011680">
                <a:tc>
                  <a:txBody>
                    <a:bodyPr/>
                    <a:lstStyle/>
                    <a:p>
                      <a:pPr marL="342900" indent="-342900">
                        <a:buFont typeface="Arial" panose="020B0604020202020204" pitchFamily="34" charset="0"/>
                        <a:buChar char="•"/>
                      </a:pPr>
                      <a:r>
                        <a:rPr lang="en-US" sz="1800" dirty="0"/>
                        <a:t>Atorvastatin</a:t>
                      </a:r>
                      <a:r>
                        <a:rPr lang="en-US" sz="1800" baseline="0" dirty="0"/>
                        <a:t> 40-80 mg</a:t>
                      </a:r>
                    </a:p>
                    <a:p>
                      <a:pPr marL="342900" indent="-342900">
                        <a:buFont typeface="Arial" panose="020B0604020202020204" pitchFamily="34" charset="0"/>
                        <a:buChar char="•"/>
                      </a:pPr>
                      <a:r>
                        <a:rPr lang="en-US" sz="1800" baseline="0" dirty="0"/>
                        <a:t>Rosuvastatin 20-40 mg</a:t>
                      </a:r>
                      <a:endParaRPr lang="en-US" sz="1800" dirty="0">
                        <a:latin typeface="+mn-lt"/>
                        <a:cs typeface="Arial" panose="020B0604020202020204" pitchFamily="34" charset="0"/>
                      </a:endParaRPr>
                    </a:p>
                  </a:txBody>
                  <a:tcPr marL="102131" marR="1021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1800" dirty="0"/>
                        <a:t>Atorvastatin</a:t>
                      </a:r>
                      <a:r>
                        <a:rPr lang="en-US" sz="1800" baseline="0" dirty="0"/>
                        <a:t> 10-20 mg</a:t>
                      </a:r>
                    </a:p>
                    <a:p>
                      <a:pPr marL="342900" indent="-342900">
                        <a:buFont typeface="Arial" panose="020B0604020202020204" pitchFamily="34" charset="0"/>
                        <a:buChar char="•"/>
                      </a:pPr>
                      <a:r>
                        <a:rPr lang="en-US" sz="1800" baseline="0" dirty="0"/>
                        <a:t>Rosuvastatin 5-10 mg</a:t>
                      </a:r>
                      <a:endParaRPr lang="en-US" sz="1800" dirty="0"/>
                    </a:p>
                    <a:p>
                      <a:pPr marL="342900" indent="-342900">
                        <a:buFont typeface="Arial" panose="020B0604020202020204" pitchFamily="34" charset="0"/>
                        <a:buChar char="•"/>
                      </a:pPr>
                      <a:r>
                        <a:rPr lang="en-US" sz="1800" dirty="0"/>
                        <a:t>Simvastatin 20-40 mg </a:t>
                      </a:r>
                    </a:p>
                    <a:p>
                      <a:pPr marL="342900" indent="-342900">
                        <a:buFont typeface="Arial" panose="020B0604020202020204" pitchFamily="34" charset="0"/>
                        <a:buChar char="•"/>
                      </a:pPr>
                      <a:r>
                        <a:rPr lang="en-US" sz="1800" dirty="0"/>
                        <a:t>Pravastatin</a:t>
                      </a:r>
                      <a:r>
                        <a:rPr lang="en-US" sz="1800" baseline="0" dirty="0"/>
                        <a:t> 40-80 mg</a:t>
                      </a:r>
                    </a:p>
                    <a:p>
                      <a:pPr marL="342900" indent="-342900">
                        <a:buFont typeface="Arial" panose="020B0604020202020204" pitchFamily="34" charset="0"/>
                        <a:buChar char="•"/>
                      </a:pPr>
                      <a:r>
                        <a:rPr lang="en-US" sz="1800" baseline="0" dirty="0"/>
                        <a:t>Lovastatin 40-80 mg</a:t>
                      </a:r>
                    </a:p>
                    <a:p>
                      <a:pPr marL="342900" indent="-342900">
                        <a:buFont typeface="Arial" panose="020B0604020202020204" pitchFamily="34" charset="0"/>
                        <a:buChar char="•"/>
                      </a:pPr>
                      <a:r>
                        <a:rPr lang="en-US" sz="1800" baseline="0" dirty="0"/>
                        <a:t>Fluvastatin 80 mg</a:t>
                      </a:r>
                    </a:p>
                    <a:p>
                      <a:pPr marL="342900" indent="-342900">
                        <a:buFont typeface="Arial" panose="020B0604020202020204" pitchFamily="34" charset="0"/>
                        <a:buChar char="•"/>
                      </a:pPr>
                      <a:r>
                        <a:rPr lang="en-US" sz="1800" baseline="0" dirty="0"/>
                        <a:t>Pitavastatin 1-4 mg </a:t>
                      </a:r>
                      <a:endParaRPr lang="en-US" sz="1800" baseline="0" dirty="0">
                        <a:latin typeface="+mn-lt"/>
                        <a:cs typeface="Arial" panose="020B0604020202020204" pitchFamily="34" charset="0"/>
                      </a:endParaRPr>
                    </a:p>
                  </a:txBody>
                  <a:tcPr marL="102131" marR="1021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4515850"/>
                  </a:ext>
                </a:extLst>
              </a:tr>
            </a:tbl>
          </a:graphicData>
        </a:graphic>
      </p:graphicFrame>
      <p:sp>
        <p:nvSpPr>
          <p:cNvPr id="7" name="Rectangle 6">
            <a:extLst>
              <a:ext uri="{FF2B5EF4-FFF2-40B4-BE49-F238E27FC236}">
                <a16:creationId xmlns:a16="http://schemas.microsoft.com/office/drawing/2014/main" id="{1393F9FB-0AAA-48DE-A94D-6402B8A97A6B}"/>
              </a:ext>
            </a:extLst>
          </p:cNvPr>
          <p:cNvSpPr/>
          <p:nvPr/>
        </p:nvSpPr>
        <p:spPr>
          <a:xfrm>
            <a:off x="0" y="4912668"/>
            <a:ext cx="2876108" cy="230832"/>
          </a:xfrm>
          <a:prstGeom prst="rect">
            <a:avLst/>
          </a:prstGeom>
        </p:spPr>
        <p:txBody>
          <a:bodyPr wrap="none">
            <a:spAutoFit/>
          </a:bodyPr>
          <a:lstStyle/>
          <a:p>
            <a:r>
              <a:rPr lang="it-IT" sz="900" dirty="0"/>
              <a:t>Grundy SM, et al. </a:t>
            </a:r>
            <a:r>
              <a:rPr lang="it-IT" sz="900" i="1" dirty="0"/>
              <a:t>Circulation.</a:t>
            </a:r>
            <a:r>
              <a:rPr lang="it-IT" sz="900" dirty="0"/>
              <a:t> 2019;139(25):e1082-e1143.</a:t>
            </a:r>
          </a:p>
        </p:txBody>
      </p:sp>
    </p:spTree>
    <p:extLst>
      <p:ext uri="{BB962C8B-B14F-4D97-AF65-F5344CB8AC3E}">
        <p14:creationId xmlns:p14="http://schemas.microsoft.com/office/powerpoint/2010/main" val="2014060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E2A5-0C5E-466D-B834-EC5624C48579}"/>
              </a:ext>
            </a:extLst>
          </p:cNvPr>
          <p:cNvSpPr>
            <a:spLocks noGrp="1"/>
          </p:cNvSpPr>
          <p:nvPr>
            <p:ph type="title"/>
          </p:nvPr>
        </p:nvSpPr>
        <p:spPr/>
        <p:txBody>
          <a:bodyPr>
            <a:normAutofit/>
          </a:bodyPr>
          <a:lstStyle/>
          <a:p>
            <a:r>
              <a:rPr lang="en-US" dirty="0"/>
              <a:t>Limitations of Statin Therapy</a:t>
            </a:r>
          </a:p>
        </p:txBody>
      </p:sp>
      <p:graphicFrame>
        <p:nvGraphicFramePr>
          <p:cNvPr id="9" name="Diagram 8"/>
          <p:cNvGraphicFramePr/>
          <p:nvPr>
            <p:extLst>
              <p:ext uri="{D42A27DB-BD31-4B8C-83A1-F6EECF244321}">
                <p14:modId xmlns:p14="http://schemas.microsoft.com/office/powerpoint/2010/main" val="3716992070"/>
              </p:ext>
            </p:extLst>
          </p:nvPr>
        </p:nvGraphicFramePr>
        <p:xfrm>
          <a:off x="448502" y="1370002"/>
          <a:ext cx="8231985" cy="3150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31DCD742-F0A7-4E2B-B9A2-88C074110C1A}"/>
              </a:ext>
            </a:extLst>
          </p:cNvPr>
          <p:cNvSpPr/>
          <p:nvPr/>
        </p:nvSpPr>
        <p:spPr>
          <a:xfrm>
            <a:off x="0" y="4912668"/>
            <a:ext cx="2876108" cy="230832"/>
          </a:xfrm>
          <a:prstGeom prst="rect">
            <a:avLst/>
          </a:prstGeom>
        </p:spPr>
        <p:txBody>
          <a:bodyPr wrap="none">
            <a:spAutoFit/>
          </a:bodyPr>
          <a:lstStyle/>
          <a:p>
            <a:r>
              <a:rPr lang="it-IT" sz="900" dirty="0"/>
              <a:t>Grundy SM, et al. </a:t>
            </a:r>
            <a:r>
              <a:rPr lang="it-IT" sz="900" i="1" dirty="0"/>
              <a:t>Circulation.</a:t>
            </a:r>
            <a:r>
              <a:rPr lang="it-IT" sz="900" dirty="0"/>
              <a:t> 2019;139(25):e1082-e1143.</a:t>
            </a:r>
          </a:p>
        </p:txBody>
      </p:sp>
    </p:spTree>
    <p:extLst>
      <p:ext uri="{BB962C8B-B14F-4D97-AF65-F5344CB8AC3E}">
        <p14:creationId xmlns:p14="http://schemas.microsoft.com/office/powerpoint/2010/main" val="355402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BC68D-CD24-41A3-9C1F-3AD3AB66B024}"/>
              </a:ext>
            </a:extLst>
          </p:cNvPr>
          <p:cNvSpPr>
            <a:spLocks noGrp="1"/>
          </p:cNvSpPr>
          <p:nvPr>
            <p:ph type="title"/>
          </p:nvPr>
        </p:nvSpPr>
        <p:spPr/>
        <p:txBody>
          <a:bodyPr/>
          <a:lstStyle/>
          <a:p>
            <a:r>
              <a:rPr lang="en-US" dirty="0"/>
              <a:t>What Is Statin Intolerance?</a:t>
            </a:r>
          </a:p>
        </p:txBody>
      </p:sp>
      <p:sp>
        <p:nvSpPr>
          <p:cNvPr id="3" name="Content Placeholder 2">
            <a:extLst>
              <a:ext uri="{FF2B5EF4-FFF2-40B4-BE49-F238E27FC236}">
                <a16:creationId xmlns:a16="http://schemas.microsoft.com/office/drawing/2014/main" id="{4939EFC3-F064-48B2-8EA4-FDA449F18571}"/>
              </a:ext>
            </a:extLst>
          </p:cNvPr>
          <p:cNvSpPr>
            <a:spLocks noGrp="1"/>
          </p:cNvSpPr>
          <p:nvPr>
            <p:ph idx="1"/>
          </p:nvPr>
        </p:nvSpPr>
        <p:spPr/>
        <p:txBody>
          <a:bodyPr/>
          <a:lstStyle/>
          <a:p>
            <a:pPr marL="0" indent="0" algn="ctr">
              <a:buNone/>
            </a:pPr>
            <a:r>
              <a:rPr lang="en-US" sz="2100" i="1" dirty="0"/>
              <a:t>…defined as the occurrence of (1) </a:t>
            </a:r>
            <a:r>
              <a:rPr lang="en-US" sz="2100" b="1" i="1" dirty="0">
                <a:solidFill>
                  <a:schemeClr val="accent1"/>
                </a:solidFill>
              </a:rPr>
              <a:t>adverse symptoms </a:t>
            </a:r>
            <a:r>
              <a:rPr lang="en-US" sz="2100" i="1" dirty="0"/>
              <a:t>perceived by the patient to be unacceptable, and/or (2) </a:t>
            </a:r>
            <a:r>
              <a:rPr lang="en-US" sz="2100" b="1" i="1" dirty="0">
                <a:solidFill>
                  <a:schemeClr val="accent1"/>
                </a:solidFill>
              </a:rPr>
              <a:t>laboratory abnormalities suggesting undue risk</a:t>
            </a:r>
            <a:r>
              <a:rPr lang="en-US" sz="2100" i="1" dirty="0"/>
              <a:t>, which are attributed to statin therapy and lead to its discontinuation. For practical purposes, descriptions regarding acceptability of symptoms, attributability to statin therapy, and the degree of intolerance need to be better defined.</a:t>
            </a:r>
          </a:p>
          <a:p>
            <a:endParaRPr lang="en-US" dirty="0"/>
          </a:p>
          <a:p>
            <a:r>
              <a:rPr lang="en-US" dirty="0"/>
              <a:t>The American College of Cardiology (ACC) Statin Intolerance App can assist clinicians</a:t>
            </a:r>
          </a:p>
          <a:p>
            <a:pPr lvl="1"/>
            <a:endParaRPr lang="en-US" dirty="0"/>
          </a:p>
        </p:txBody>
      </p:sp>
      <p:sp>
        <p:nvSpPr>
          <p:cNvPr id="4" name="Text Placeholder 3">
            <a:extLst>
              <a:ext uri="{FF2B5EF4-FFF2-40B4-BE49-F238E27FC236}">
                <a16:creationId xmlns:a16="http://schemas.microsoft.com/office/drawing/2014/main" id="{48784250-718B-4472-A5A0-B6B3023ABE0D}"/>
              </a:ext>
            </a:extLst>
          </p:cNvPr>
          <p:cNvSpPr>
            <a:spLocks noGrp="1"/>
          </p:cNvSpPr>
          <p:nvPr>
            <p:ph type="body" sz="quarter" idx="12"/>
          </p:nvPr>
        </p:nvSpPr>
        <p:spPr>
          <a:xfrm>
            <a:off x="50995" y="4789632"/>
            <a:ext cx="8006715" cy="301980"/>
          </a:xfrm>
        </p:spPr>
        <p:txBody>
          <a:bodyPr/>
          <a:lstStyle/>
          <a:p>
            <a:r>
              <a:rPr lang="en-US" dirty="0"/>
              <a:t>Stulc T, et al. </a:t>
            </a:r>
            <a:r>
              <a:rPr lang="en-US" i="1" dirty="0"/>
              <a:t>Curr Atheroscler Rep</a:t>
            </a:r>
            <a:r>
              <a:rPr lang="en-US" dirty="0"/>
              <a:t>. 2015;17(12):69. American College of Cardiology. Statin Intolerance App. Accessed January 2, 2021. www.acc.org/statinintoleranceapp </a:t>
            </a:r>
          </a:p>
        </p:txBody>
      </p:sp>
    </p:spTree>
    <p:extLst>
      <p:ext uri="{BB962C8B-B14F-4D97-AF65-F5344CB8AC3E}">
        <p14:creationId xmlns:p14="http://schemas.microsoft.com/office/powerpoint/2010/main" val="197024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17F4-426C-43EA-A95A-BB868740CD4E}"/>
              </a:ext>
            </a:extLst>
          </p:cNvPr>
          <p:cNvSpPr>
            <a:spLocks noGrp="1"/>
          </p:cNvSpPr>
          <p:nvPr>
            <p:ph type="title"/>
          </p:nvPr>
        </p:nvSpPr>
        <p:spPr>
          <a:xfrm>
            <a:off x="448502" y="562707"/>
            <a:ext cx="8229600" cy="711491"/>
          </a:xfrm>
        </p:spPr>
        <p:txBody>
          <a:bodyPr>
            <a:normAutofit/>
          </a:bodyPr>
          <a:lstStyle/>
          <a:p>
            <a:r>
              <a:rPr lang="en-US" dirty="0"/>
              <a:t>DISCLOSURES</a:t>
            </a:r>
          </a:p>
        </p:txBody>
      </p:sp>
      <p:sp>
        <p:nvSpPr>
          <p:cNvPr id="3" name="Content Placeholder 2">
            <a:extLst>
              <a:ext uri="{FF2B5EF4-FFF2-40B4-BE49-F238E27FC236}">
                <a16:creationId xmlns:a16="http://schemas.microsoft.com/office/drawing/2014/main" id="{A4080A6D-1432-4033-8C93-A2822B1CDF0D}"/>
              </a:ext>
            </a:extLst>
          </p:cNvPr>
          <p:cNvSpPr>
            <a:spLocks noGrp="1"/>
          </p:cNvSpPr>
          <p:nvPr>
            <p:ph idx="1"/>
          </p:nvPr>
        </p:nvSpPr>
        <p:spPr>
          <a:xfrm>
            <a:off x="448502" y="1280636"/>
            <a:ext cx="8229600" cy="3661826"/>
          </a:xfrm>
        </p:spPr>
        <p:txBody>
          <a:bodyPr>
            <a:normAutofit fontScale="70000" lnSpcReduction="20000"/>
          </a:bodyPr>
          <a:lstStyle/>
          <a:p>
            <a:r>
              <a:rPr lang="en-US" dirty="0"/>
              <a:t>Dr. Joseph Saseen has no relevant financial relationships with ineligible companies to disclose. </a:t>
            </a:r>
          </a:p>
          <a:p>
            <a:r>
              <a:rPr lang="en-US" dirty="0"/>
              <a:t>This continuing education activity is managed by Innovatix* and AffinityCE. Innovatix* is accredited by the Accreditation Council for Pharmacy Education as a provider of continuing pharmacy education.</a:t>
            </a:r>
          </a:p>
          <a:p>
            <a:r>
              <a:rPr lang="en-US" dirty="0"/>
              <a:t>Innovatix* and AffinityCE as well as planners and reviewers have no relevant financial relationships with ineligible companies to disclose. Neither Innovatix* nor Affinity CE support or endorse any product or service mentioned in this activity. Disclosure will be made when a product is discussed for an unapproved use.</a:t>
            </a:r>
          </a:p>
          <a:p>
            <a:r>
              <a:rPr lang="en-US" dirty="0"/>
              <a:t>The material presented for this session has been reviewed by the Innovatix* Institute CE Committee and AffinityCE and has been found to be free of any content influence or commercial bias.</a:t>
            </a:r>
          </a:p>
          <a:p>
            <a:r>
              <a:rPr lang="en-US" dirty="0"/>
              <a:t>Commercial Support was not received for this activity.</a:t>
            </a:r>
          </a:p>
        </p:txBody>
      </p:sp>
      <p:sp>
        <p:nvSpPr>
          <p:cNvPr id="4" name="Rectangle 3">
            <a:extLst>
              <a:ext uri="{FF2B5EF4-FFF2-40B4-BE49-F238E27FC236}">
                <a16:creationId xmlns:a16="http://schemas.microsoft.com/office/drawing/2014/main" id="{A69227EE-0BD4-4967-9200-344175328BF5}"/>
              </a:ext>
            </a:extLst>
          </p:cNvPr>
          <p:cNvSpPr/>
          <p:nvPr/>
        </p:nvSpPr>
        <p:spPr>
          <a:xfrm>
            <a:off x="1945957" y="4520665"/>
            <a:ext cx="5083493" cy="300082"/>
          </a:xfrm>
          <a:prstGeom prst="rect">
            <a:avLst/>
          </a:prstGeom>
        </p:spPr>
        <p:txBody>
          <a:bodyPr wrap="square">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dirty="0"/>
              <a:t>*Innovatix now operates under </a:t>
            </a:r>
            <a:r>
              <a:rPr lang="en-US" b="1" i="1" dirty="0"/>
              <a:t>Premier Alternate Site Programs</a:t>
            </a:r>
          </a:p>
        </p:txBody>
      </p:sp>
    </p:spTree>
    <p:extLst>
      <p:ext uri="{BB962C8B-B14F-4D97-AF65-F5344CB8AC3E}">
        <p14:creationId xmlns:p14="http://schemas.microsoft.com/office/powerpoint/2010/main" val="3303217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72A2-C4E8-44C6-B364-42C03D45B676}"/>
              </a:ext>
            </a:extLst>
          </p:cNvPr>
          <p:cNvSpPr>
            <a:spLocks noGrp="1"/>
          </p:cNvSpPr>
          <p:nvPr>
            <p:ph type="title"/>
          </p:nvPr>
        </p:nvSpPr>
        <p:spPr>
          <a:xfrm>
            <a:off x="448502" y="562707"/>
            <a:ext cx="8229600" cy="711491"/>
          </a:xfrm>
        </p:spPr>
        <p:txBody>
          <a:bodyPr/>
          <a:lstStyle/>
          <a:p>
            <a:r>
              <a:rPr lang="en-US" dirty="0"/>
              <a:t>Polling Question #2</a:t>
            </a:r>
          </a:p>
        </p:txBody>
      </p:sp>
      <p:graphicFrame>
        <p:nvGraphicFramePr>
          <p:cNvPr id="5" name="Content Placeholder 2">
            <a:extLst>
              <a:ext uri="{FF2B5EF4-FFF2-40B4-BE49-F238E27FC236}">
                <a16:creationId xmlns:a16="http://schemas.microsoft.com/office/drawing/2014/main" id="{966313C6-992B-474B-8556-CC5E8ED2457C}"/>
              </a:ext>
            </a:extLst>
          </p:cNvPr>
          <p:cNvGraphicFramePr>
            <a:graphicFrameLocks noGrp="1"/>
          </p:cNvGraphicFramePr>
          <p:nvPr>
            <p:ph idx="1"/>
            <p:extLst>
              <p:ext uri="{D42A27DB-BD31-4B8C-83A1-F6EECF244321}">
                <p14:modId xmlns:p14="http://schemas.microsoft.com/office/powerpoint/2010/main" val="806063452"/>
              </p:ext>
            </p:extLst>
          </p:nvPr>
        </p:nvGraphicFramePr>
        <p:xfrm>
          <a:off x="449263" y="1281113"/>
          <a:ext cx="8229600" cy="366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762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0256-18A4-46B9-ACC9-DA0F40754747}"/>
              </a:ext>
            </a:extLst>
          </p:cNvPr>
          <p:cNvSpPr>
            <a:spLocks noGrp="1"/>
          </p:cNvSpPr>
          <p:nvPr>
            <p:ph type="title"/>
          </p:nvPr>
        </p:nvSpPr>
        <p:spPr/>
        <p:txBody>
          <a:bodyPr>
            <a:normAutofit fontScale="90000"/>
          </a:bodyPr>
          <a:lstStyle/>
          <a:p>
            <a:r>
              <a:rPr lang="en-US" dirty="0"/>
              <a:t>Statin-Associated Muscle Symptoms (SAMS)</a:t>
            </a:r>
          </a:p>
        </p:txBody>
      </p:sp>
      <p:graphicFrame>
        <p:nvGraphicFramePr>
          <p:cNvPr id="5" name="Content Placeholder 4">
            <a:extLst>
              <a:ext uri="{FF2B5EF4-FFF2-40B4-BE49-F238E27FC236}">
                <a16:creationId xmlns:a16="http://schemas.microsoft.com/office/drawing/2014/main" id="{AB4816F3-AB40-4236-9A95-45F26CA7183C}"/>
              </a:ext>
            </a:extLst>
          </p:cNvPr>
          <p:cNvGraphicFramePr>
            <a:graphicFrameLocks noGrp="1"/>
          </p:cNvGraphicFramePr>
          <p:nvPr>
            <p:ph idx="1"/>
            <p:extLst>
              <p:ext uri="{D42A27DB-BD31-4B8C-83A1-F6EECF244321}">
                <p14:modId xmlns:p14="http://schemas.microsoft.com/office/powerpoint/2010/main" val="1087592778"/>
              </p:ext>
            </p:extLst>
          </p:nvPr>
        </p:nvGraphicFramePr>
        <p:xfrm>
          <a:off x="453287" y="1484788"/>
          <a:ext cx="8237426" cy="3215640"/>
        </p:xfrm>
        <a:graphic>
          <a:graphicData uri="http://schemas.openxmlformats.org/drawingml/2006/table">
            <a:tbl>
              <a:tblPr firstRow="1" bandRow="1">
                <a:tableStyleId>{5C22544A-7EE6-4342-B048-85BDC9FD1C3A}</a:tableStyleId>
              </a:tblPr>
              <a:tblGrid>
                <a:gridCol w="4008049">
                  <a:extLst>
                    <a:ext uri="{9D8B030D-6E8A-4147-A177-3AD203B41FA5}">
                      <a16:colId xmlns:a16="http://schemas.microsoft.com/office/drawing/2014/main" val="1955185400"/>
                    </a:ext>
                  </a:extLst>
                </a:gridCol>
                <a:gridCol w="1664027">
                  <a:extLst>
                    <a:ext uri="{9D8B030D-6E8A-4147-A177-3AD203B41FA5}">
                      <a16:colId xmlns:a16="http://schemas.microsoft.com/office/drawing/2014/main" val="774386253"/>
                    </a:ext>
                  </a:extLst>
                </a:gridCol>
                <a:gridCol w="2565350">
                  <a:extLst>
                    <a:ext uri="{9D8B030D-6E8A-4147-A177-3AD203B41FA5}">
                      <a16:colId xmlns:a16="http://schemas.microsoft.com/office/drawing/2014/main" val="3106835891"/>
                    </a:ext>
                  </a:extLst>
                </a:gridCol>
              </a:tblGrid>
              <a:tr h="320040">
                <a:tc>
                  <a:txBody>
                    <a:bodyPr/>
                    <a:lstStyle/>
                    <a:p>
                      <a:pPr marL="0" marR="0" algn="ctr">
                        <a:spcBef>
                          <a:spcPts val="0"/>
                        </a:spcBef>
                        <a:spcAft>
                          <a:spcPts val="0"/>
                        </a:spcAft>
                      </a:pPr>
                      <a:r>
                        <a:rPr lang="en-US" sz="2100" b="1" dirty="0">
                          <a:solidFill>
                            <a:srgbClr val="FFFFFF"/>
                          </a:solidFill>
                          <a:effectLst/>
                          <a:latin typeface="+mn-lt"/>
                          <a:ea typeface="Times New Roman" panose="02020603050405020304" pitchFamily="18" charset="0"/>
                        </a:rPr>
                        <a:t>Type</a:t>
                      </a:r>
                      <a:endParaRPr lang="en-US" sz="2100" dirty="0">
                        <a:effectLst/>
                        <a:latin typeface="+mn-lt"/>
                        <a:ea typeface="Times New Roman" panose="02020603050405020304" pitchFamily="18" charset="0"/>
                      </a:endParaRPr>
                    </a:p>
                  </a:txBody>
                  <a:tcPr marL="53645" marR="53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100" b="1" dirty="0">
                          <a:solidFill>
                            <a:srgbClr val="FFFFFF"/>
                          </a:solidFill>
                          <a:effectLst/>
                          <a:latin typeface="+mn-lt"/>
                          <a:ea typeface="Times New Roman" panose="02020603050405020304" pitchFamily="18" charset="0"/>
                        </a:rPr>
                        <a:t>Frequency</a:t>
                      </a:r>
                      <a:endParaRPr lang="en-US" sz="2100" dirty="0">
                        <a:effectLst/>
                        <a:latin typeface="+mn-lt"/>
                        <a:ea typeface="Times New Roman" panose="02020603050405020304" pitchFamily="18" charset="0"/>
                      </a:endParaRPr>
                    </a:p>
                  </a:txBody>
                  <a:tcPr marL="53645" marR="53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100" b="1" dirty="0">
                          <a:solidFill>
                            <a:srgbClr val="FFFFFF"/>
                          </a:solidFill>
                          <a:effectLst/>
                          <a:latin typeface="+mn-lt"/>
                          <a:ea typeface="Times New Roman" panose="02020603050405020304" pitchFamily="18" charset="0"/>
                        </a:rPr>
                        <a:t>Predisposing Factors</a:t>
                      </a:r>
                      <a:endParaRPr lang="en-US" sz="2100" dirty="0">
                        <a:effectLst/>
                        <a:latin typeface="+mn-lt"/>
                        <a:ea typeface="Times New Roman" panose="02020603050405020304" pitchFamily="18" charset="0"/>
                      </a:endParaRPr>
                    </a:p>
                  </a:txBody>
                  <a:tcPr marL="53645" marR="536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6437322"/>
                  </a:ext>
                </a:extLst>
              </a:tr>
              <a:tr h="1234440">
                <a:tc>
                  <a:txBody>
                    <a:bodyPr/>
                    <a:lstStyle/>
                    <a:p>
                      <a:pPr marL="0" marR="0">
                        <a:spcBef>
                          <a:spcPts val="0"/>
                        </a:spcBef>
                        <a:spcAft>
                          <a:spcPts val="0"/>
                        </a:spcAft>
                      </a:pPr>
                      <a:r>
                        <a:rPr lang="en-US" sz="1400" b="1" dirty="0">
                          <a:solidFill>
                            <a:srgbClr val="000000"/>
                          </a:solidFill>
                          <a:effectLst/>
                          <a:latin typeface="+mn-lt"/>
                          <a:ea typeface="Times New Roman" panose="02020603050405020304" pitchFamily="18" charset="0"/>
                        </a:rPr>
                        <a:t>Myalgia</a:t>
                      </a:r>
                      <a:endParaRPr lang="en-US" sz="21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rPr>
                        <a:t>CK is normal with muscle pain, aches</a:t>
                      </a:r>
                      <a:endParaRPr lang="en-US" sz="2100" dirty="0">
                        <a:effectLst/>
                        <a:latin typeface="+mn-lt"/>
                        <a:ea typeface="Times New Roman" panose="02020603050405020304" pitchFamily="18" charset="0"/>
                      </a:endParaRPr>
                    </a:p>
                  </a:txBody>
                  <a:tcPr marL="53645" marR="53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mn-lt"/>
                          <a:ea typeface="Times New Roman" panose="02020603050405020304" pitchFamily="18" charset="0"/>
                        </a:rPr>
                        <a:t>Infrequent (1%-5%) in clinical trials;</a:t>
                      </a:r>
                      <a:endParaRPr lang="en-US" sz="2100" dirty="0">
                        <a:effectLst/>
                        <a:latin typeface="+mn-lt"/>
                        <a:ea typeface="Times New Roman" panose="02020603050405020304" pitchFamily="18" charset="0"/>
                      </a:endParaRPr>
                    </a:p>
                    <a:p>
                      <a:pPr marL="0" marR="0">
                        <a:spcBef>
                          <a:spcPts val="0"/>
                        </a:spcBef>
                        <a:spcAft>
                          <a:spcPts val="0"/>
                        </a:spcAft>
                      </a:pPr>
                      <a:r>
                        <a:rPr lang="en-US" sz="1400" dirty="0">
                          <a:solidFill>
                            <a:srgbClr val="000000"/>
                          </a:solidFill>
                          <a:effectLst/>
                          <a:latin typeface="+mn-lt"/>
                          <a:ea typeface="Times New Roman" panose="02020603050405020304" pitchFamily="18" charset="0"/>
                        </a:rPr>
                        <a:t>Frequent (5%-10%) in observational studies and clinical setting</a:t>
                      </a:r>
                      <a:endParaRPr lang="en-US" sz="2100" dirty="0">
                        <a:effectLst/>
                        <a:latin typeface="+mn-lt"/>
                        <a:ea typeface="Times New Roman" panose="02020603050405020304" pitchFamily="18" charset="0"/>
                      </a:endParaRPr>
                    </a:p>
                  </a:txBody>
                  <a:tcPr marL="53645" marR="53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effectLst/>
                          <a:latin typeface="+mn-lt"/>
                          <a:ea typeface="Times New Roman" panose="02020603050405020304" pitchFamily="18" charset="0"/>
                        </a:rPr>
                        <a:t>Age, female, low BMI, interacting medications, comorbidities (HIV, renal, liver, thyroid, preexisting myopathy), Asian descent, excess alcohol, high levels of physical activity, trauma</a:t>
                      </a:r>
                      <a:endParaRPr lang="en-US" sz="2100" dirty="0">
                        <a:solidFill>
                          <a:schemeClr val="tx1"/>
                        </a:solidFill>
                        <a:effectLst/>
                        <a:latin typeface="+mn-lt"/>
                        <a:ea typeface="Times New Roman" panose="02020603050405020304" pitchFamily="18" charset="0"/>
                      </a:endParaRPr>
                    </a:p>
                  </a:txBody>
                  <a:tcPr marL="53645" marR="53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1105151"/>
                  </a:ext>
                </a:extLst>
              </a:tr>
              <a:tr h="617220">
                <a:tc>
                  <a:txBody>
                    <a:bodyPr/>
                    <a:lstStyle/>
                    <a:p>
                      <a:pPr marL="0" marR="0">
                        <a:spcBef>
                          <a:spcPts val="0"/>
                        </a:spcBef>
                        <a:spcAft>
                          <a:spcPts val="0"/>
                        </a:spcAft>
                      </a:pPr>
                      <a:r>
                        <a:rPr lang="en-US" sz="1400" b="1" dirty="0">
                          <a:solidFill>
                            <a:srgbClr val="000000"/>
                          </a:solidFill>
                          <a:effectLst/>
                          <a:latin typeface="+mn-lt"/>
                          <a:ea typeface="Times New Roman" panose="02020603050405020304" pitchFamily="18" charset="0"/>
                        </a:rPr>
                        <a:t>Myositis/Myopathy</a:t>
                      </a:r>
                      <a:endParaRPr lang="en-US" sz="21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rPr>
                        <a:t>CK &gt;3 x ULN with concerning symptoms/objective weakness</a:t>
                      </a:r>
                      <a:endParaRPr lang="en-US" sz="2100" dirty="0">
                        <a:effectLst/>
                        <a:latin typeface="+mn-lt"/>
                        <a:ea typeface="Times New Roman" panose="02020603050405020304" pitchFamily="18" charset="0"/>
                      </a:endParaRPr>
                    </a:p>
                  </a:txBody>
                  <a:tcPr marL="53645" marR="53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mn-lt"/>
                          <a:ea typeface="Times New Roman" panose="02020603050405020304" pitchFamily="18" charset="0"/>
                        </a:rPr>
                        <a:t>Rare</a:t>
                      </a:r>
                      <a:endParaRPr lang="en-US" sz="2100" dirty="0">
                        <a:effectLst/>
                        <a:latin typeface="+mn-lt"/>
                        <a:ea typeface="Times New Roman" panose="02020603050405020304" pitchFamily="18" charset="0"/>
                      </a:endParaRPr>
                    </a:p>
                  </a:txBody>
                  <a:tcPr marL="53645" marR="53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mn-lt"/>
                          <a:ea typeface="Times New Roman" panose="02020603050405020304" pitchFamily="18" charset="0"/>
                        </a:rPr>
                        <a:t>?</a:t>
                      </a:r>
                      <a:endParaRPr lang="en-US" sz="2100" dirty="0">
                        <a:effectLst/>
                        <a:latin typeface="+mn-lt"/>
                        <a:ea typeface="Times New Roman" panose="02020603050405020304" pitchFamily="18" charset="0"/>
                      </a:endParaRPr>
                    </a:p>
                  </a:txBody>
                  <a:tcPr marL="53645" marR="53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3891246"/>
                  </a:ext>
                </a:extLst>
              </a:tr>
              <a:tr h="617220">
                <a:tc>
                  <a:txBody>
                    <a:bodyPr/>
                    <a:lstStyle/>
                    <a:p>
                      <a:pPr marL="0" marR="0">
                        <a:spcBef>
                          <a:spcPts val="0"/>
                        </a:spcBef>
                        <a:spcAft>
                          <a:spcPts val="0"/>
                        </a:spcAft>
                      </a:pPr>
                      <a:r>
                        <a:rPr lang="en-US" sz="1400" b="1" dirty="0">
                          <a:solidFill>
                            <a:srgbClr val="000000"/>
                          </a:solidFill>
                          <a:effectLst/>
                          <a:latin typeface="+mn-lt"/>
                          <a:ea typeface="Times New Roman" panose="02020603050405020304" pitchFamily="18" charset="0"/>
                        </a:rPr>
                        <a:t>Rhabdomyolysis</a:t>
                      </a:r>
                      <a:endParaRPr lang="en-US" sz="2100" dirty="0">
                        <a:effectLst/>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rPr>
                        <a:t>CK &gt;10 x ULN with renal injury [acute serum creatinine increase ≥0.5 mg/dL])</a:t>
                      </a:r>
                      <a:endParaRPr lang="en-US" sz="2100" dirty="0">
                        <a:effectLst/>
                        <a:latin typeface="+mn-lt"/>
                        <a:ea typeface="Times New Roman" panose="02020603050405020304" pitchFamily="18" charset="0"/>
                      </a:endParaRPr>
                    </a:p>
                  </a:txBody>
                  <a:tcPr marL="53645" marR="53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mn-lt"/>
                          <a:ea typeface="Times New Roman" panose="02020603050405020304" pitchFamily="18" charset="0"/>
                        </a:rPr>
                        <a:t>Rare</a:t>
                      </a:r>
                      <a:endParaRPr lang="en-US" sz="2100" dirty="0">
                        <a:effectLst/>
                        <a:latin typeface="+mn-lt"/>
                        <a:ea typeface="Times New Roman" panose="02020603050405020304" pitchFamily="18" charset="0"/>
                      </a:endParaRPr>
                    </a:p>
                  </a:txBody>
                  <a:tcPr marL="53645" marR="53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solidFill>
                            <a:srgbClr val="000000"/>
                          </a:solidFill>
                          <a:effectLst/>
                          <a:latin typeface="+mn-lt"/>
                          <a:ea typeface="Times New Roman" panose="02020603050405020304" pitchFamily="18" charset="0"/>
                        </a:rPr>
                        <a:t>?</a:t>
                      </a:r>
                      <a:endParaRPr lang="en-US" sz="2100" dirty="0">
                        <a:effectLst/>
                        <a:latin typeface="+mn-lt"/>
                        <a:ea typeface="Times New Roman" panose="02020603050405020304" pitchFamily="18" charset="0"/>
                      </a:endParaRPr>
                    </a:p>
                  </a:txBody>
                  <a:tcPr marL="53645" marR="536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495488"/>
                  </a:ext>
                </a:extLst>
              </a:tr>
              <a:tr h="269551">
                <a:tc gridSpan="3">
                  <a:txBody>
                    <a:bodyPr/>
                    <a:lstStyle/>
                    <a:p>
                      <a:pPr marL="0" marR="0" algn="r">
                        <a:spcBef>
                          <a:spcPts val="0"/>
                        </a:spcBef>
                        <a:spcAft>
                          <a:spcPts val="0"/>
                        </a:spcAft>
                      </a:pPr>
                      <a:endParaRPr lang="en-US" sz="1100" dirty="0">
                        <a:solidFill>
                          <a:srgbClr val="000000"/>
                        </a:solidFill>
                        <a:effectLst/>
                        <a:latin typeface="+mn-lt"/>
                        <a:ea typeface="Times New Roman" panose="02020603050405020304" pitchFamily="18" charset="0"/>
                      </a:endParaRPr>
                    </a:p>
                    <a:p>
                      <a:pPr marL="0" marR="0" algn="r">
                        <a:spcBef>
                          <a:spcPts val="0"/>
                        </a:spcBef>
                        <a:spcAft>
                          <a:spcPts val="0"/>
                        </a:spcAft>
                      </a:pPr>
                      <a:r>
                        <a:rPr lang="en-US" sz="1100" dirty="0">
                          <a:solidFill>
                            <a:srgbClr val="000000"/>
                          </a:solidFill>
                          <a:effectLst/>
                          <a:latin typeface="+mn-lt"/>
                          <a:ea typeface="Times New Roman" panose="02020603050405020304" pitchFamily="18" charset="0"/>
                        </a:rPr>
                        <a:t>CK, serum creatine kinase; HIV, human immunodeficiency virus; ULN, upper limit of normal (from laboratory range).</a:t>
                      </a:r>
                      <a:endParaRPr lang="en-US" sz="2100" dirty="0">
                        <a:effectLst/>
                        <a:latin typeface="+mn-lt"/>
                        <a:ea typeface="Times New Roman" panose="02020603050405020304" pitchFamily="18" charset="0"/>
                      </a:endParaRPr>
                    </a:p>
                  </a:txBody>
                  <a:tcPr marL="53645" marR="536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4515850"/>
                  </a:ext>
                </a:extLst>
              </a:tr>
            </a:tbl>
          </a:graphicData>
        </a:graphic>
      </p:graphicFrame>
      <p:sp>
        <p:nvSpPr>
          <p:cNvPr id="6" name="Rectangle 5">
            <a:extLst>
              <a:ext uri="{FF2B5EF4-FFF2-40B4-BE49-F238E27FC236}">
                <a16:creationId xmlns:a16="http://schemas.microsoft.com/office/drawing/2014/main" id="{50EAD294-A4AF-4189-82E6-FF6BF424DFD0}"/>
              </a:ext>
            </a:extLst>
          </p:cNvPr>
          <p:cNvSpPr/>
          <p:nvPr/>
        </p:nvSpPr>
        <p:spPr>
          <a:xfrm>
            <a:off x="0" y="4912668"/>
            <a:ext cx="2876108" cy="230832"/>
          </a:xfrm>
          <a:prstGeom prst="rect">
            <a:avLst/>
          </a:prstGeom>
        </p:spPr>
        <p:txBody>
          <a:bodyPr wrap="none">
            <a:spAutoFit/>
          </a:bodyPr>
          <a:lstStyle/>
          <a:p>
            <a:r>
              <a:rPr lang="it-IT" sz="900" dirty="0"/>
              <a:t>Grundy SM, et al. </a:t>
            </a:r>
            <a:r>
              <a:rPr lang="it-IT" sz="900" i="1" dirty="0"/>
              <a:t>Circulation.</a:t>
            </a:r>
            <a:r>
              <a:rPr lang="it-IT" sz="900" dirty="0"/>
              <a:t> 2019;139(25):e1082-e1143.</a:t>
            </a:r>
          </a:p>
        </p:txBody>
      </p:sp>
    </p:spTree>
    <p:extLst>
      <p:ext uri="{BB962C8B-B14F-4D97-AF65-F5344CB8AC3E}">
        <p14:creationId xmlns:p14="http://schemas.microsoft.com/office/powerpoint/2010/main" val="3308735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37A9-505D-49D2-99C7-92A960BEEBC4}"/>
              </a:ext>
            </a:extLst>
          </p:cNvPr>
          <p:cNvSpPr>
            <a:spLocks noGrp="1"/>
          </p:cNvSpPr>
          <p:nvPr>
            <p:ph type="title"/>
          </p:nvPr>
        </p:nvSpPr>
        <p:spPr/>
        <p:txBody>
          <a:bodyPr/>
          <a:lstStyle/>
          <a:p>
            <a:r>
              <a:rPr lang="en-US" dirty="0"/>
              <a:t>Managing SAMS and Statin Intolerance</a:t>
            </a:r>
          </a:p>
        </p:txBody>
      </p:sp>
      <p:grpSp>
        <p:nvGrpSpPr>
          <p:cNvPr id="3" name="Group 2">
            <a:extLst>
              <a:ext uri="{FF2B5EF4-FFF2-40B4-BE49-F238E27FC236}">
                <a16:creationId xmlns:a16="http://schemas.microsoft.com/office/drawing/2014/main" id="{C5DF4C6F-AE9F-4AED-B181-54211A03782C}"/>
              </a:ext>
            </a:extLst>
          </p:cNvPr>
          <p:cNvGrpSpPr/>
          <p:nvPr/>
        </p:nvGrpSpPr>
        <p:grpSpPr>
          <a:xfrm>
            <a:off x="479822" y="1323976"/>
            <a:ext cx="8375944" cy="2959031"/>
            <a:chOff x="639763" y="1765300"/>
            <a:chExt cx="10857597" cy="3945375"/>
          </a:xfrm>
        </p:grpSpPr>
        <p:sp>
          <p:nvSpPr>
            <p:cNvPr id="6" name="Freeform: Shape 5">
              <a:extLst>
                <a:ext uri="{FF2B5EF4-FFF2-40B4-BE49-F238E27FC236}">
                  <a16:creationId xmlns:a16="http://schemas.microsoft.com/office/drawing/2014/main" id="{9DE5FAFB-D742-40A7-8D35-04839572534E}"/>
                </a:ext>
              </a:extLst>
            </p:cNvPr>
            <p:cNvSpPr/>
            <p:nvPr/>
          </p:nvSpPr>
          <p:spPr>
            <a:xfrm>
              <a:off x="639763" y="1765300"/>
              <a:ext cx="7536213" cy="393083"/>
            </a:xfrm>
            <a:custGeom>
              <a:avLst/>
              <a:gdLst>
                <a:gd name="connsiteX0" fmla="*/ 0 w 8457612"/>
                <a:gd name="connsiteY0" fmla="*/ 66437 h 664368"/>
                <a:gd name="connsiteX1" fmla="*/ 66437 w 8457612"/>
                <a:gd name="connsiteY1" fmla="*/ 0 h 664368"/>
                <a:gd name="connsiteX2" fmla="*/ 8391175 w 8457612"/>
                <a:gd name="connsiteY2" fmla="*/ 0 h 664368"/>
                <a:gd name="connsiteX3" fmla="*/ 8457612 w 8457612"/>
                <a:gd name="connsiteY3" fmla="*/ 66437 h 664368"/>
                <a:gd name="connsiteX4" fmla="*/ 8457612 w 8457612"/>
                <a:gd name="connsiteY4" fmla="*/ 597931 h 664368"/>
                <a:gd name="connsiteX5" fmla="*/ 8391175 w 8457612"/>
                <a:gd name="connsiteY5" fmla="*/ 664368 h 664368"/>
                <a:gd name="connsiteX6" fmla="*/ 66437 w 8457612"/>
                <a:gd name="connsiteY6" fmla="*/ 664368 h 664368"/>
                <a:gd name="connsiteX7" fmla="*/ 0 w 8457612"/>
                <a:gd name="connsiteY7" fmla="*/ 597931 h 664368"/>
                <a:gd name="connsiteX8" fmla="*/ 0 w 8457612"/>
                <a:gd name="connsiteY8" fmla="*/ 66437 h 66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7612" h="664368">
                  <a:moveTo>
                    <a:pt x="0" y="66437"/>
                  </a:moveTo>
                  <a:cubicBezTo>
                    <a:pt x="0" y="29745"/>
                    <a:pt x="29745" y="0"/>
                    <a:pt x="66437" y="0"/>
                  </a:cubicBezTo>
                  <a:lnTo>
                    <a:pt x="8391175" y="0"/>
                  </a:lnTo>
                  <a:cubicBezTo>
                    <a:pt x="8427867" y="0"/>
                    <a:pt x="8457612" y="29745"/>
                    <a:pt x="8457612" y="66437"/>
                  </a:cubicBezTo>
                  <a:lnTo>
                    <a:pt x="8457612" y="597931"/>
                  </a:lnTo>
                  <a:cubicBezTo>
                    <a:pt x="8457612" y="634623"/>
                    <a:pt x="8427867" y="664368"/>
                    <a:pt x="8391175" y="664368"/>
                  </a:cubicBezTo>
                  <a:lnTo>
                    <a:pt x="66437" y="664368"/>
                  </a:lnTo>
                  <a:cubicBezTo>
                    <a:pt x="29745" y="664368"/>
                    <a:pt x="0" y="634623"/>
                    <a:pt x="0" y="597931"/>
                  </a:cubicBezTo>
                  <a:lnTo>
                    <a:pt x="0" y="66437"/>
                  </a:lnTo>
                  <a:close/>
                </a:path>
              </a:pathLst>
            </a:custGeom>
            <a:solidFill>
              <a:schemeClr val="accent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71744" tIns="71744" rIns="638534" bIns="71744" numCol="1" spcCol="1270" anchor="ctr" anchorCtr="0">
              <a:noAutofit/>
            </a:bodyPr>
            <a:lstStyle/>
            <a:p>
              <a:pPr defTabSz="666750">
                <a:lnSpc>
                  <a:spcPct val="90000"/>
                </a:lnSpc>
                <a:spcBef>
                  <a:spcPct val="0"/>
                </a:spcBef>
                <a:spcAft>
                  <a:spcPct val="35000"/>
                </a:spcAft>
              </a:pPr>
              <a:r>
                <a:rPr lang="en-US" sz="1500" dirty="0"/>
                <a:t>Rule out secondary causes</a:t>
              </a:r>
            </a:p>
          </p:txBody>
        </p:sp>
        <p:sp>
          <p:nvSpPr>
            <p:cNvPr id="7" name="Freeform: Shape 6">
              <a:extLst>
                <a:ext uri="{FF2B5EF4-FFF2-40B4-BE49-F238E27FC236}">
                  <a16:creationId xmlns:a16="http://schemas.microsoft.com/office/drawing/2014/main" id="{1DC623A1-7ADA-413F-9FB2-D3FDD84217BE}"/>
                </a:ext>
              </a:extLst>
            </p:cNvPr>
            <p:cNvSpPr/>
            <p:nvPr/>
          </p:nvSpPr>
          <p:spPr>
            <a:xfrm>
              <a:off x="1271337" y="2521942"/>
              <a:ext cx="7793150" cy="393083"/>
            </a:xfrm>
            <a:custGeom>
              <a:avLst/>
              <a:gdLst>
                <a:gd name="connsiteX0" fmla="*/ 0 w 8457612"/>
                <a:gd name="connsiteY0" fmla="*/ 66437 h 664368"/>
                <a:gd name="connsiteX1" fmla="*/ 66437 w 8457612"/>
                <a:gd name="connsiteY1" fmla="*/ 0 h 664368"/>
                <a:gd name="connsiteX2" fmla="*/ 8391175 w 8457612"/>
                <a:gd name="connsiteY2" fmla="*/ 0 h 664368"/>
                <a:gd name="connsiteX3" fmla="*/ 8457612 w 8457612"/>
                <a:gd name="connsiteY3" fmla="*/ 66437 h 664368"/>
                <a:gd name="connsiteX4" fmla="*/ 8457612 w 8457612"/>
                <a:gd name="connsiteY4" fmla="*/ 597931 h 664368"/>
                <a:gd name="connsiteX5" fmla="*/ 8391175 w 8457612"/>
                <a:gd name="connsiteY5" fmla="*/ 664368 h 664368"/>
                <a:gd name="connsiteX6" fmla="*/ 66437 w 8457612"/>
                <a:gd name="connsiteY6" fmla="*/ 664368 h 664368"/>
                <a:gd name="connsiteX7" fmla="*/ 0 w 8457612"/>
                <a:gd name="connsiteY7" fmla="*/ 597931 h 664368"/>
                <a:gd name="connsiteX8" fmla="*/ 0 w 8457612"/>
                <a:gd name="connsiteY8" fmla="*/ 66437 h 66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7612" h="664368">
                  <a:moveTo>
                    <a:pt x="0" y="66437"/>
                  </a:moveTo>
                  <a:cubicBezTo>
                    <a:pt x="0" y="29745"/>
                    <a:pt x="29745" y="0"/>
                    <a:pt x="66437" y="0"/>
                  </a:cubicBezTo>
                  <a:lnTo>
                    <a:pt x="8391175" y="0"/>
                  </a:lnTo>
                  <a:cubicBezTo>
                    <a:pt x="8427867" y="0"/>
                    <a:pt x="8457612" y="29745"/>
                    <a:pt x="8457612" y="66437"/>
                  </a:cubicBezTo>
                  <a:lnTo>
                    <a:pt x="8457612" y="597931"/>
                  </a:lnTo>
                  <a:cubicBezTo>
                    <a:pt x="8457612" y="634623"/>
                    <a:pt x="8427867" y="664368"/>
                    <a:pt x="8391175" y="664368"/>
                  </a:cubicBezTo>
                  <a:lnTo>
                    <a:pt x="66437" y="664368"/>
                  </a:lnTo>
                  <a:cubicBezTo>
                    <a:pt x="29745" y="664368"/>
                    <a:pt x="0" y="634623"/>
                    <a:pt x="0" y="597931"/>
                  </a:cubicBezTo>
                  <a:lnTo>
                    <a:pt x="0" y="66437"/>
                  </a:lnTo>
                  <a:close/>
                </a:path>
              </a:pathLst>
            </a:custGeom>
            <a:solidFill>
              <a:srgbClr val="0A507F"/>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71744" tIns="71744" rIns="869306" bIns="71744" numCol="1" spcCol="1270" anchor="ctr" anchorCtr="0">
              <a:noAutofit/>
            </a:bodyPr>
            <a:lstStyle/>
            <a:p>
              <a:pPr defTabSz="666750">
                <a:lnSpc>
                  <a:spcPct val="90000"/>
                </a:lnSpc>
                <a:spcBef>
                  <a:spcPct val="0"/>
                </a:spcBef>
                <a:spcAft>
                  <a:spcPct val="35000"/>
                </a:spcAft>
              </a:pPr>
              <a:r>
                <a:rPr lang="en-US" sz="1500" dirty="0"/>
                <a:t>Continue therapy if patient is willing; SAMS is not a drug allergy </a:t>
              </a:r>
            </a:p>
          </p:txBody>
        </p:sp>
        <p:sp>
          <p:nvSpPr>
            <p:cNvPr id="8" name="Freeform: Shape 7">
              <a:extLst>
                <a:ext uri="{FF2B5EF4-FFF2-40B4-BE49-F238E27FC236}">
                  <a16:creationId xmlns:a16="http://schemas.microsoft.com/office/drawing/2014/main" id="{EB0548D8-A059-41F0-BF9B-F23CCDEB7D6A}"/>
                </a:ext>
              </a:extLst>
            </p:cNvPr>
            <p:cNvSpPr/>
            <p:nvPr/>
          </p:nvSpPr>
          <p:spPr>
            <a:xfrm>
              <a:off x="1902912" y="3181005"/>
              <a:ext cx="8179792" cy="664368"/>
            </a:xfrm>
            <a:custGeom>
              <a:avLst/>
              <a:gdLst>
                <a:gd name="connsiteX0" fmla="*/ 0 w 8457612"/>
                <a:gd name="connsiteY0" fmla="*/ 66437 h 664368"/>
                <a:gd name="connsiteX1" fmla="*/ 66437 w 8457612"/>
                <a:gd name="connsiteY1" fmla="*/ 0 h 664368"/>
                <a:gd name="connsiteX2" fmla="*/ 8391175 w 8457612"/>
                <a:gd name="connsiteY2" fmla="*/ 0 h 664368"/>
                <a:gd name="connsiteX3" fmla="*/ 8457612 w 8457612"/>
                <a:gd name="connsiteY3" fmla="*/ 66437 h 664368"/>
                <a:gd name="connsiteX4" fmla="*/ 8457612 w 8457612"/>
                <a:gd name="connsiteY4" fmla="*/ 597931 h 664368"/>
                <a:gd name="connsiteX5" fmla="*/ 8391175 w 8457612"/>
                <a:gd name="connsiteY5" fmla="*/ 664368 h 664368"/>
                <a:gd name="connsiteX6" fmla="*/ 66437 w 8457612"/>
                <a:gd name="connsiteY6" fmla="*/ 664368 h 664368"/>
                <a:gd name="connsiteX7" fmla="*/ 0 w 8457612"/>
                <a:gd name="connsiteY7" fmla="*/ 597931 h 664368"/>
                <a:gd name="connsiteX8" fmla="*/ 0 w 8457612"/>
                <a:gd name="connsiteY8" fmla="*/ 66437 h 66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7612" h="664368">
                  <a:moveTo>
                    <a:pt x="0" y="66437"/>
                  </a:moveTo>
                  <a:cubicBezTo>
                    <a:pt x="0" y="29745"/>
                    <a:pt x="29745" y="0"/>
                    <a:pt x="66437" y="0"/>
                  </a:cubicBezTo>
                  <a:lnTo>
                    <a:pt x="8391175" y="0"/>
                  </a:lnTo>
                  <a:cubicBezTo>
                    <a:pt x="8427867" y="0"/>
                    <a:pt x="8457612" y="29745"/>
                    <a:pt x="8457612" y="66437"/>
                  </a:cubicBezTo>
                  <a:lnTo>
                    <a:pt x="8457612" y="597931"/>
                  </a:lnTo>
                  <a:cubicBezTo>
                    <a:pt x="8457612" y="634623"/>
                    <a:pt x="8427867" y="664368"/>
                    <a:pt x="8391175" y="664368"/>
                  </a:cubicBezTo>
                  <a:lnTo>
                    <a:pt x="66437" y="664368"/>
                  </a:lnTo>
                  <a:cubicBezTo>
                    <a:pt x="29745" y="664368"/>
                    <a:pt x="0" y="634623"/>
                    <a:pt x="0" y="597931"/>
                  </a:cubicBezTo>
                  <a:lnTo>
                    <a:pt x="0" y="66437"/>
                  </a:lnTo>
                  <a:close/>
                </a:path>
              </a:pathLst>
            </a:custGeom>
            <a:solidFill>
              <a:srgbClr val="136195"/>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71744" tIns="71744" rIns="869306" bIns="71744" numCol="1" spcCol="1270" anchor="ctr" anchorCtr="0">
              <a:noAutofit/>
            </a:bodyPr>
            <a:lstStyle/>
            <a:p>
              <a:pPr defTabSz="666750">
                <a:lnSpc>
                  <a:spcPct val="90000"/>
                </a:lnSpc>
                <a:spcBef>
                  <a:spcPct val="0"/>
                </a:spcBef>
                <a:spcAft>
                  <a:spcPct val="35000"/>
                </a:spcAft>
              </a:pPr>
              <a:r>
                <a:rPr lang="en-US" sz="1500" dirty="0"/>
                <a:t>If patient unwilling to continue current statin, use a different statin or a lower dose of the same statin; adding a nonstatin may be needed</a:t>
              </a:r>
            </a:p>
          </p:txBody>
        </p:sp>
        <p:sp>
          <p:nvSpPr>
            <p:cNvPr id="9" name="Freeform: Shape 8">
              <a:extLst>
                <a:ext uri="{FF2B5EF4-FFF2-40B4-BE49-F238E27FC236}">
                  <a16:creationId xmlns:a16="http://schemas.microsoft.com/office/drawing/2014/main" id="{4A4F88BB-9701-4973-88A4-F7E93F61CE38}"/>
                </a:ext>
              </a:extLst>
            </p:cNvPr>
            <p:cNvSpPr/>
            <p:nvPr/>
          </p:nvSpPr>
          <p:spPr>
            <a:xfrm>
              <a:off x="2534487" y="4164568"/>
              <a:ext cx="8271336" cy="664368"/>
            </a:xfrm>
            <a:custGeom>
              <a:avLst/>
              <a:gdLst>
                <a:gd name="connsiteX0" fmla="*/ 0 w 8457612"/>
                <a:gd name="connsiteY0" fmla="*/ 66437 h 664368"/>
                <a:gd name="connsiteX1" fmla="*/ 66437 w 8457612"/>
                <a:gd name="connsiteY1" fmla="*/ 0 h 664368"/>
                <a:gd name="connsiteX2" fmla="*/ 8391175 w 8457612"/>
                <a:gd name="connsiteY2" fmla="*/ 0 h 664368"/>
                <a:gd name="connsiteX3" fmla="*/ 8457612 w 8457612"/>
                <a:gd name="connsiteY3" fmla="*/ 66437 h 664368"/>
                <a:gd name="connsiteX4" fmla="*/ 8457612 w 8457612"/>
                <a:gd name="connsiteY4" fmla="*/ 597931 h 664368"/>
                <a:gd name="connsiteX5" fmla="*/ 8391175 w 8457612"/>
                <a:gd name="connsiteY5" fmla="*/ 664368 h 664368"/>
                <a:gd name="connsiteX6" fmla="*/ 66437 w 8457612"/>
                <a:gd name="connsiteY6" fmla="*/ 664368 h 664368"/>
                <a:gd name="connsiteX7" fmla="*/ 0 w 8457612"/>
                <a:gd name="connsiteY7" fmla="*/ 597931 h 664368"/>
                <a:gd name="connsiteX8" fmla="*/ 0 w 8457612"/>
                <a:gd name="connsiteY8" fmla="*/ 66437 h 66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7612" h="664368">
                  <a:moveTo>
                    <a:pt x="0" y="66437"/>
                  </a:moveTo>
                  <a:cubicBezTo>
                    <a:pt x="0" y="29745"/>
                    <a:pt x="29745" y="0"/>
                    <a:pt x="66437" y="0"/>
                  </a:cubicBezTo>
                  <a:lnTo>
                    <a:pt x="8391175" y="0"/>
                  </a:lnTo>
                  <a:cubicBezTo>
                    <a:pt x="8427867" y="0"/>
                    <a:pt x="8457612" y="29745"/>
                    <a:pt x="8457612" y="66437"/>
                  </a:cubicBezTo>
                  <a:lnTo>
                    <a:pt x="8457612" y="597931"/>
                  </a:lnTo>
                  <a:cubicBezTo>
                    <a:pt x="8457612" y="634623"/>
                    <a:pt x="8427867" y="664368"/>
                    <a:pt x="8391175" y="664368"/>
                  </a:cubicBezTo>
                  <a:lnTo>
                    <a:pt x="66437" y="664368"/>
                  </a:lnTo>
                  <a:cubicBezTo>
                    <a:pt x="29745" y="664368"/>
                    <a:pt x="0" y="634623"/>
                    <a:pt x="0" y="597931"/>
                  </a:cubicBezTo>
                  <a:lnTo>
                    <a:pt x="0" y="66437"/>
                  </a:lnTo>
                  <a:close/>
                </a:path>
              </a:pathLst>
            </a:custGeom>
            <a:solidFill>
              <a:srgbClr val="1F80AD"/>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71744" tIns="71744" rIns="869306" bIns="71744" numCol="1" spcCol="1270" anchor="ctr" anchorCtr="0">
              <a:noAutofit/>
            </a:bodyPr>
            <a:lstStyle/>
            <a:p>
              <a:pPr defTabSz="666750">
                <a:lnSpc>
                  <a:spcPct val="90000"/>
                </a:lnSpc>
                <a:spcBef>
                  <a:spcPct val="0"/>
                </a:spcBef>
                <a:spcAft>
                  <a:spcPct val="35000"/>
                </a:spcAft>
              </a:pPr>
              <a:r>
                <a:rPr lang="en-US" sz="1500" dirty="0"/>
                <a:t>May use a long half-life statin and an unapproved infrequent dosing schedule (eg, rosuvastatin 5–10 mg one to three times a week)</a:t>
              </a:r>
            </a:p>
          </p:txBody>
        </p:sp>
        <p:sp>
          <p:nvSpPr>
            <p:cNvPr id="10" name="Freeform: Shape 9">
              <a:extLst>
                <a:ext uri="{FF2B5EF4-FFF2-40B4-BE49-F238E27FC236}">
                  <a16:creationId xmlns:a16="http://schemas.microsoft.com/office/drawing/2014/main" id="{C6421B40-D7DF-425E-8197-B170B599BD20}"/>
                </a:ext>
              </a:extLst>
            </p:cNvPr>
            <p:cNvSpPr/>
            <p:nvPr/>
          </p:nvSpPr>
          <p:spPr>
            <a:xfrm>
              <a:off x="3166062" y="5046307"/>
              <a:ext cx="8331298" cy="664368"/>
            </a:xfrm>
            <a:custGeom>
              <a:avLst/>
              <a:gdLst>
                <a:gd name="connsiteX0" fmla="*/ 0 w 8457612"/>
                <a:gd name="connsiteY0" fmla="*/ 66437 h 664368"/>
                <a:gd name="connsiteX1" fmla="*/ 66437 w 8457612"/>
                <a:gd name="connsiteY1" fmla="*/ 0 h 664368"/>
                <a:gd name="connsiteX2" fmla="*/ 8391175 w 8457612"/>
                <a:gd name="connsiteY2" fmla="*/ 0 h 664368"/>
                <a:gd name="connsiteX3" fmla="*/ 8457612 w 8457612"/>
                <a:gd name="connsiteY3" fmla="*/ 66437 h 664368"/>
                <a:gd name="connsiteX4" fmla="*/ 8457612 w 8457612"/>
                <a:gd name="connsiteY4" fmla="*/ 597931 h 664368"/>
                <a:gd name="connsiteX5" fmla="*/ 8391175 w 8457612"/>
                <a:gd name="connsiteY5" fmla="*/ 664368 h 664368"/>
                <a:gd name="connsiteX6" fmla="*/ 66437 w 8457612"/>
                <a:gd name="connsiteY6" fmla="*/ 664368 h 664368"/>
                <a:gd name="connsiteX7" fmla="*/ 0 w 8457612"/>
                <a:gd name="connsiteY7" fmla="*/ 597931 h 664368"/>
                <a:gd name="connsiteX8" fmla="*/ 0 w 8457612"/>
                <a:gd name="connsiteY8" fmla="*/ 66437 h 66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7612" h="664368">
                  <a:moveTo>
                    <a:pt x="0" y="66437"/>
                  </a:moveTo>
                  <a:cubicBezTo>
                    <a:pt x="0" y="29745"/>
                    <a:pt x="29745" y="0"/>
                    <a:pt x="66437" y="0"/>
                  </a:cubicBezTo>
                  <a:lnTo>
                    <a:pt x="8391175" y="0"/>
                  </a:lnTo>
                  <a:cubicBezTo>
                    <a:pt x="8427867" y="0"/>
                    <a:pt x="8457612" y="29745"/>
                    <a:pt x="8457612" y="66437"/>
                  </a:cubicBezTo>
                  <a:lnTo>
                    <a:pt x="8457612" y="597931"/>
                  </a:lnTo>
                  <a:cubicBezTo>
                    <a:pt x="8457612" y="634623"/>
                    <a:pt x="8427867" y="664368"/>
                    <a:pt x="8391175" y="664368"/>
                  </a:cubicBezTo>
                  <a:lnTo>
                    <a:pt x="66437" y="664368"/>
                  </a:lnTo>
                  <a:cubicBezTo>
                    <a:pt x="29745" y="664368"/>
                    <a:pt x="0" y="634623"/>
                    <a:pt x="0" y="597931"/>
                  </a:cubicBezTo>
                  <a:lnTo>
                    <a:pt x="0" y="66437"/>
                  </a:lnTo>
                  <a:close/>
                </a:path>
              </a:pathLst>
            </a:custGeom>
            <a:solidFill>
              <a:srgbClr val="B4E4E7"/>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71744" tIns="71744" rIns="869306" bIns="71744" numCol="1" spcCol="1270" anchor="ctr" anchorCtr="0">
              <a:noAutofit/>
            </a:bodyPr>
            <a:lstStyle/>
            <a:p>
              <a:pPr defTabSz="666750">
                <a:lnSpc>
                  <a:spcPct val="90000"/>
                </a:lnSpc>
                <a:spcBef>
                  <a:spcPct val="0"/>
                </a:spcBef>
                <a:spcAft>
                  <a:spcPct val="35000"/>
                </a:spcAft>
              </a:pPr>
              <a:r>
                <a:rPr lang="en-US" sz="1500" dirty="0">
                  <a:solidFill>
                    <a:schemeClr val="tx1"/>
                  </a:solidFill>
                </a:rPr>
                <a:t>Use nonstatin(s) to lower LDL-C for patients completely unable to use a statin or cannot use the recommended statin intensity</a:t>
              </a:r>
            </a:p>
          </p:txBody>
        </p:sp>
        <p:sp>
          <p:nvSpPr>
            <p:cNvPr id="11" name="Freeform: Shape 10">
              <a:extLst>
                <a:ext uri="{FF2B5EF4-FFF2-40B4-BE49-F238E27FC236}">
                  <a16:creationId xmlns:a16="http://schemas.microsoft.com/office/drawing/2014/main" id="{06E270D0-CEE2-4A0B-BBDB-290E222A3DED}"/>
                </a:ext>
              </a:extLst>
            </p:cNvPr>
            <p:cNvSpPr/>
            <p:nvPr/>
          </p:nvSpPr>
          <p:spPr>
            <a:xfrm>
              <a:off x="7264084" y="2061013"/>
              <a:ext cx="431839" cy="431839"/>
            </a:xfrm>
            <a:custGeom>
              <a:avLst/>
              <a:gdLst>
                <a:gd name="connsiteX0" fmla="*/ 0 w 431839"/>
                <a:gd name="connsiteY0" fmla="*/ 237511 h 431839"/>
                <a:gd name="connsiteX1" fmla="*/ 97164 w 431839"/>
                <a:gd name="connsiteY1" fmla="*/ 237511 h 431839"/>
                <a:gd name="connsiteX2" fmla="*/ 97164 w 431839"/>
                <a:gd name="connsiteY2" fmla="*/ 0 h 431839"/>
                <a:gd name="connsiteX3" fmla="*/ 334675 w 431839"/>
                <a:gd name="connsiteY3" fmla="*/ 0 h 431839"/>
                <a:gd name="connsiteX4" fmla="*/ 334675 w 431839"/>
                <a:gd name="connsiteY4" fmla="*/ 237511 h 431839"/>
                <a:gd name="connsiteX5" fmla="*/ 431839 w 431839"/>
                <a:gd name="connsiteY5" fmla="*/ 237511 h 431839"/>
                <a:gd name="connsiteX6" fmla="*/ 215920 w 431839"/>
                <a:gd name="connsiteY6" fmla="*/ 431839 h 431839"/>
                <a:gd name="connsiteX7" fmla="*/ 0 w 431839"/>
                <a:gd name="connsiteY7" fmla="*/ 237511 h 43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839" h="431839">
                  <a:moveTo>
                    <a:pt x="0" y="237511"/>
                  </a:moveTo>
                  <a:lnTo>
                    <a:pt x="97164" y="237511"/>
                  </a:lnTo>
                  <a:lnTo>
                    <a:pt x="97164" y="0"/>
                  </a:lnTo>
                  <a:lnTo>
                    <a:pt x="334675" y="0"/>
                  </a:lnTo>
                  <a:lnTo>
                    <a:pt x="334675" y="237511"/>
                  </a:lnTo>
                  <a:lnTo>
                    <a:pt x="431839" y="237511"/>
                  </a:lnTo>
                  <a:lnTo>
                    <a:pt x="215920" y="431839"/>
                  </a:lnTo>
                  <a:lnTo>
                    <a:pt x="0" y="237511"/>
                  </a:lnTo>
                  <a:close/>
                </a:path>
              </a:pathLst>
            </a:custGeom>
            <a:solidFill>
              <a:schemeClr val="accent4">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971" tIns="18098" rIns="90971" bIns="98258" numCol="1" spcCol="1270" anchor="ctr" anchorCtr="0">
              <a:noAutofit/>
            </a:bodyPr>
            <a:lstStyle/>
            <a:p>
              <a:pPr algn="ctr" defTabSz="633413">
                <a:lnSpc>
                  <a:spcPct val="90000"/>
                </a:lnSpc>
                <a:spcBef>
                  <a:spcPct val="0"/>
                </a:spcBef>
                <a:spcAft>
                  <a:spcPct val="35000"/>
                </a:spcAft>
              </a:pPr>
              <a:endParaRPr lang="en-US" sz="1425" dirty="0"/>
            </a:p>
          </p:txBody>
        </p:sp>
        <p:sp>
          <p:nvSpPr>
            <p:cNvPr id="12" name="Freeform: Shape 11">
              <a:extLst>
                <a:ext uri="{FF2B5EF4-FFF2-40B4-BE49-F238E27FC236}">
                  <a16:creationId xmlns:a16="http://schemas.microsoft.com/office/drawing/2014/main" id="{80D4EFCB-6ABC-4A92-9877-8FDD0A3BE4AB}"/>
                </a:ext>
              </a:extLst>
            </p:cNvPr>
            <p:cNvSpPr/>
            <p:nvPr/>
          </p:nvSpPr>
          <p:spPr>
            <a:xfrm>
              <a:off x="8098672" y="2754471"/>
              <a:ext cx="431839" cy="431839"/>
            </a:xfrm>
            <a:custGeom>
              <a:avLst/>
              <a:gdLst>
                <a:gd name="connsiteX0" fmla="*/ 0 w 431839"/>
                <a:gd name="connsiteY0" fmla="*/ 237511 h 431839"/>
                <a:gd name="connsiteX1" fmla="*/ 97164 w 431839"/>
                <a:gd name="connsiteY1" fmla="*/ 237511 h 431839"/>
                <a:gd name="connsiteX2" fmla="*/ 97164 w 431839"/>
                <a:gd name="connsiteY2" fmla="*/ 0 h 431839"/>
                <a:gd name="connsiteX3" fmla="*/ 334675 w 431839"/>
                <a:gd name="connsiteY3" fmla="*/ 0 h 431839"/>
                <a:gd name="connsiteX4" fmla="*/ 334675 w 431839"/>
                <a:gd name="connsiteY4" fmla="*/ 237511 h 431839"/>
                <a:gd name="connsiteX5" fmla="*/ 431839 w 431839"/>
                <a:gd name="connsiteY5" fmla="*/ 237511 h 431839"/>
                <a:gd name="connsiteX6" fmla="*/ 215920 w 431839"/>
                <a:gd name="connsiteY6" fmla="*/ 431839 h 431839"/>
                <a:gd name="connsiteX7" fmla="*/ 0 w 431839"/>
                <a:gd name="connsiteY7" fmla="*/ 237511 h 43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839" h="431839">
                  <a:moveTo>
                    <a:pt x="0" y="237511"/>
                  </a:moveTo>
                  <a:lnTo>
                    <a:pt x="97164" y="237511"/>
                  </a:lnTo>
                  <a:lnTo>
                    <a:pt x="97164" y="0"/>
                  </a:lnTo>
                  <a:lnTo>
                    <a:pt x="334675" y="0"/>
                  </a:lnTo>
                  <a:lnTo>
                    <a:pt x="334675" y="237511"/>
                  </a:lnTo>
                  <a:lnTo>
                    <a:pt x="431839" y="237511"/>
                  </a:lnTo>
                  <a:lnTo>
                    <a:pt x="215920" y="431839"/>
                  </a:lnTo>
                  <a:lnTo>
                    <a:pt x="0" y="237511"/>
                  </a:lnTo>
                  <a:close/>
                </a:path>
              </a:pathLst>
            </a:custGeom>
            <a:solidFill>
              <a:schemeClr val="accent4">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971" tIns="18098" rIns="90971" bIns="98258" numCol="1" spcCol="1270" anchor="ctr" anchorCtr="0">
              <a:noAutofit/>
            </a:bodyPr>
            <a:lstStyle/>
            <a:p>
              <a:pPr algn="ctr" defTabSz="633413">
                <a:lnSpc>
                  <a:spcPct val="90000"/>
                </a:lnSpc>
                <a:spcBef>
                  <a:spcPct val="0"/>
                </a:spcBef>
                <a:spcAft>
                  <a:spcPct val="35000"/>
                </a:spcAft>
              </a:pPr>
              <a:endParaRPr lang="en-US" sz="1425" dirty="0"/>
            </a:p>
          </p:txBody>
        </p:sp>
        <p:sp>
          <p:nvSpPr>
            <p:cNvPr id="13" name="Freeform: Shape 12">
              <a:extLst>
                <a:ext uri="{FF2B5EF4-FFF2-40B4-BE49-F238E27FC236}">
                  <a16:creationId xmlns:a16="http://schemas.microsoft.com/office/drawing/2014/main" id="{D0D9568A-4497-4DC1-8BCB-5892AEBE7F01}"/>
                </a:ext>
              </a:extLst>
            </p:cNvPr>
            <p:cNvSpPr/>
            <p:nvPr/>
          </p:nvSpPr>
          <p:spPr>
            <a:xfrm>
              <a:off x="8848567" y="3679514"/>
              <a:ext cx="431839" cy="431839"/>
            </a:xfrm>
            <a:custGeom>
              <a:avLst/>
              <a:gdLst>
                <a:gd name="connsiteX0" fmla="*/ 0 w 431839"/>
                <a:gd name="connsiteY0" fmla="*/ 237511 h 431839"/>
                <a:gd name="connsiteX1" fmla="*/ 97164 w 431839"/>
                <a:gd name="connsiteY1" fmla="*/ 237511 h 431839"/>
                <a:gd name="connsiteX2" fmla="*/ 97164 w 431839"/>
                <a:gd name="connsiteY2" fmla="*/ 0 h 431839"/>
                <a:gd name="connsiteX3" fmla="*/ 334675 w 431839"/>
                <a:gd name="connsiteY3" fmla="*/ 0 h 431839"/>
                <a:gd name="connsiteX4" fmla="*/ 334675 w 431839"/>
                <a:gd name="connsiteY4" fmla="*/ 237511 h 431839"/>
                <a:gd name="connsiteX5" fmla="*/ 431839 w 431839"/>
                <a:gd name="connsiteY5" fmla="*/ 237511 h 431839"/>
                <a:gd name="connsiteX6" fmla="*/ 215920 w 431839"/>
                <a:gd name="connsiteY6" fmla="*/ 431839 h 431839"/>
                <a:gd name="connsiteX7" fmla="*/ 0 w 431839"/>
                <a:gd name="connsiteY7" fmla="*/ 237511 h 43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839" h="431839">
                  <a:moveTo>
                    <a:pt x="0" y="237511"/>
                  </a:moveTo>
                  <a:lnTo>
                    <a:pt x="97164" y="237511"/>
                  </a:lnTo>
                  <a:lnTo>
                    <a:pt x="97164" y="0"/>
                  </a:lnTo>
                  <a:lnTo>
                    <a:pt x="334675" y="0"/>
                  </a:lnTo>
                  <a:lnTo>
                    <a:pt x="334675" y="237511"/>
                  </a:lnTo>
                  <a:lnTo>
                    <a:pt x="431839" y="237511"/>
                  </a:lnTo>
                  <a:lnTo>
                    <a:pt x="215920" y="431839"/>
                  </a:lnTo>
                  <a:lnTo>
                    <a:pt x="0" y="237511"/>
                  </a:lnTo>
                  <a:close/>
                </a:path>
              </a:pathLst>
            </a:custGeom>
            <a:solidFill>
              <a:schemeClr val="accent4">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971" tIns="18098" rIns="90971" bIns="98258" numCol="1" spcCol="1270" anchor="ctr" anchorCtr="0">
              <a:noAutofit/>
            </a:bodyPr>
            <a:lstStyle/>
            <a:p>
              <a:pPr algn="ctr" defTabSz="633413">
                <a:lnSpc>
                  <a:spcPct val="90000"/>
                </a:lnSpc>
                <a:spcBef>
                  <a:spcPct val="0"/>
                </a:spcBef>
                <a:spcAft>
                  <a:spcPct val="35000"/>
                </a:spcAft>
              </a:pPr>
              <a:endParaRPr lang="en-US" sz="1425" dirty="0"/>
            </a:p>
          </p:txBody>
        </p:sp>
        <p:sp>
          <p:nvSpPr>
            <p:cNvPr id="14" name="Freeform: Shape 13">
              <a:extLst>
                <a:ext uri="{FF2B5EF4-FFF2-40B4-BE49-F238E27FC236}">
                  <a16:creationId xmlns:a16="http://schemas.microsoft.com/office/drawing/2014/main" id="{779A7CBA-7362-4163-818E-38A106FA582B}"/>
                </a:ext>
              </a:extLst>
            </p:cNvPr>
            <p:cNvSpPr/>
            <p:nvPr/>
          </p:nvSpPr>
          <p:spPr>
            <a:xfrm>
              <a:off x="9496846" y="4613016"/>
              <a:ext cx="431839" cy="431839"/>
            </a:xfrm>
            <a:custGeom>
              <a:avLst/>
              <a:gdLst>
                <a:gd name="connsiteX0" fmla="*/ 0 w 431839"/>
                <a:gd name="connsiteY0" fmla="*/ 237511 h 431839"/>
                <a:gd name="connsiteX1" fmla="*/ 97164 w 431839"/>
                <a:gd name="connsiteY1" fmla="*/ 237511 h 431839"/>
                <a:gd name="connsiteX2" fmla="*/ 97164 w 431839"/>
                <a:gd name="connsiteY2" fmla="*/ 0 h 431839"/>
                <a:gd name="connsiteX3" fmla="*/ 334675 w 431839"/>
                <a:gd name="connsiteY3" fmla="*/ 0 h 431839"/>
                <a:gd name="connsiteX4" fmla="*/ 334675 w 431839"/>
                <a:gd name="connsiteY4" fmla="*/ 237511 h 431839"/>
                <a:gd name="connsiteX5" fmla="*/ 431839 w 431839"/>
                <a:gd name="connsiteY5" fmla="*/ 237511 h 431839"/>
                <a:gd name="connsiteX6" fmla="*/ 215920 w 431839"/>
                <a:gd name="connsiteY6" fmla="*/ 431839 h 431839"/>
                <a:gd name="connsiteX7" fmla="*/ 0 w 431839"/>
                <a:gd name="connsiteY7" fmla="*/ 237511 h 43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839" h="431839">
                  <a:moveTo>
                    <a:pt x="0" y="237511"/>
                  </a:moveTo>
                  <a:lnTo>
                    <a:pt x="97164" y="237511"/>
                  </a:lnTo>
                  <a:lnTo>
                    <a:pt x="97164" y="0"/>
                  </a:lnTo>
                  <a:lnTo>
                    <a:pt x="334675" y="0"/>
                  </a:lnTo>
                  <a:lnTo>
                    <a:pt x="334675" y="237511"/>
                  </a:lnTo>
                  <a:lnTo>
                    <a:pt x="431839" y="237511"/>
                  </a:lnTo>
                  <a:lnTo>
                    <a:pt x="215920" y="431839"/>
                  </a:lnTo>
                  <a:lnTo>
                    <a:pt x="0" y="237511"/>
                  </a:lnTo>
                  <a:close/>
                </a:path>
              </a:pathLst>
            </a:custGeom>
            <a:solidFill>
              <a:schemeClr val="accent4">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971" tIns="18098" rIns="90971" bIns="98258" numCol="1" spcCol="1270" anchor="ctr" anchorCtr="0">
              <a:noAutofit/>
            </a:bodyPr>
            <a:lstStyle/>
            <a:p>
              <a:pPr algn="ctr" defTabSz="633413">
                <a:lnSpc>
                  <a:spcPct val="90000"/>
                </a:lnSpc>
                <a:spcBef>
                  <a:spcPct val="0"/>
                </a:spcBef>
                <a:spcAft>
                  <a:spcPct val="35000"/>
                </a:spcAft>
              </a:pPr>
              <a:endParaRPr lang="en-US" sz="1425" dirty="0"/>
            </a:p>
          </p:txBody>
        </p:sp>
      </p:grpSp>
      <p:sp>
        <p:nvSpPr>
          <p:cNvPr id="15" name="Rectangle 14">
            <a:extLst>
              <a:ext uri="{FF2B5EF4-FFF2-40B4-BE49-F238E27FC236}">
                <a16:creationId xmlns:a16="http://schemas.microsoft.com/office/drawing/2014/main" id="{F3E4A556-7463-4A78-B793-75525DA7A234}"/>
              </a:ext>
            </a:extLst>
          </p:cNvPr>
          <p:cNvSpPr/>
          <p:nvPr/>
        </p:nvSpPr>
        <p:spPr>
          <a:xfrm>
            <a:off x="0" y="4912668"/>
            <a:ext cx="5606022" cy="230832"/>
          </a:xfrm>
          <a:prstGeom prst="rect">
            <a:avLst/>
          </a:prstGeom>
        </p:spPr>
        <p:txBody>
          <a:bodyPr wrap="none">
            <a:spAutoFit/>
          </a:bodyPr>
          <a:lstStyle/>
          <a:p>
            <a:r>
              <a:rPr lang="it-IT" sz="900" dirty="0"/>
              <a:t>Grundy SM, et al. </a:t>
            </a:r>
            <a:r>
              <a:rPr lang="it-IT" sz="900" i="1" dirty="0"/>
              <a:t>Circulation.</a:t>
            </a:r>
            <a:r>
              <a:rPr lang="it-IT" sz="900" dirty="0"/>
              <a:t> 2019;139(25):e1082-e1143. </a:t>
            </a:r>
            <a:r>
              <a:rPr lang="nb-NO" sz="900" dirty="0"/>
              <a:t>Keating AJ, et al. </a:t>
            </a:r>
            <a:r>
              <a:rPr lang="nb-NO" sz="900" i="1" dirty="0"/>
              <a:t>Ann Pharmacother</a:t>
            </a:r>
            <a:r>
              <a:rPr lang="nb-NO" sz="900" dirty="0"/>
              <a:t>. 2013;47(3):398-404.</a:t>
            </a:r>
            <a:r>
              <a:rPr lang="it-IT" sz="900" dirty="0"/>
              <a:t>.</a:t>
            </a:r>
          </a:p>
        </p:txBody>
      </p:sp>
    </p:spTree>
    <p:extLst>
      <p:ext uri="{BB962C8B-B14F-4D97-AF65-F5344CB8AC3E}">
        <p14:creationId xmlns:p14="http://schemas.microsoft.com/office/powerpoint/2010/main" val="36025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0AF3CB2-42BC-4F43-B515-0643368DAE73}"/>
              </a:ext>
            </a:extLst>
          </p:cNvPr>
          <p:cNvSpPr>
            <a:spLocks noGrp="1"/>
          </p:cNvSpPr>
          <p:nvPr>
            <p:ph type="title"/>
          </p:nvPr>
        </p:nvSpPr>
        <p:spPr>
          <a:xfrm>
            <a:off x="448502" y="562707"/>
            <a:ext cx="8229600" cy="711491"/>
          </a:xfrm>
        </p:spPr>
        <p:txBody>
          <a:bodyPr>
            <a:normAutofit fontScale="90000"/>
          </a:bodyPr>
          <a:lstStyle/>
          <a:p>
            <a:r>
              <a:rPr lang="en-US" altLang="en-US" dirty="0"/>
              <a:t>Statin Rechallenge Worthwhile in Patients With Reports of Statin Associated Side Effects</a:t>
            </a:r>
          </a:p>
        </p:txBody>
      </p:sp>
      <p:sp>
        <p:nvSpPr>
          <p:cNvPr id="14339" name="Content Placeholder 2">
            <a:extLst>
              <a:ext uri="{FF2B5EF4-FFF2-40B4-BE49-F238E27FC236}">
                <a16:creationId xmlns:a16="http://schemas.microsoft.com/office/drawing/2014/main" id="{D4940127-083D-4F46-851E-161F3CA18F86}"/>
              </a:ext>
            </a:extLst>
          </p:cNvPr>
          <p:cNvSpPr>
            <a:spLocks noGrp="1"/>
          </p:cNvSpPr>
          <p:nvPr>
            <p:ph idx="1"/>
          </p:nvPr>
        </p:nvSpPr>
        <p:spPr>
          <a:xfrm>
            <a:off x="479425" y="1323974"/>
            <a:ext cx="8237538" cy="3492825"/>
          </a:xfrm>
        </p:spPr>
        <p:txBody>
          <a:bodyPr>
            <a:normAutofit/>
          </a:bodyPr>
          <a:lstStyle/>
          <a:p>
            <a:endParaRPr lang="en-US" altLang="en-US" dirty="0"/>
          </a:p>
          <a:p>
            <a:endParaRPr lang="en-US" altLang="en-US" dirty="0"/>
          </a:p>
          <a:p>
            <a:r>
              <a:rPr lang="en-US" altLang="en-US" dirty="0"/>
              <a:t>Cleveland Clinic experience</a:t>
            </a:r>
          </a:p>
          <a:p>
            <a:pPr lvl="1"/>
            <a:r>
              <a:rPr lang="en-US" altLang="en-US" dirty="0"/>
              <a:t>1,605 patients referred to cardiology clinic for statin intolerance</a:t>
            </a:r>
          </a:p>
          <a:p>
            <a:pPr lvl="1"/>
            <a:r>
              <a:rPr lang="en-US" altLang="en-US" dirty="0"/>
              <a:t>72.5% were able to tolerate statin for 31-month follow-up</a:t>
            </a:r>
          </a:p>
          <a:p>
            <a:r>
              <a:rPr lang="en-US" altLang="en-US" dirty="0"/>
              <a:t>Brigham and Women’s Hospital/Massachusetts General Hospital</a:t>
            </a:r>
          </a:p>
          <a:p>
            <a:pPr lvl="1"/>
            <a:r>
              <a:rPr lang="en-US" altLang="en-US" dirty="0"/>
              <a:t>6,579 patients rechallenged with statin after  statin-related event</a:t>
            </a:r>
          </a:p>
          <a:p>
            <a:pPr lvl="1"/>
            <a:r>
              <a:rPr lang="en-US" altLang="en-US" dirty="0"/>
              <a:t>92.5% still taking statin 12-months after statin-related event</a:t>
            </a:r>
          </a:p>
          <a:p>
            <a:r>
              <a:rPr lang="en-US" altLang="en-US" dirty="0"/>
              <a:t>Literature review</a:t>
            </a:r>
          </a:p>
          <a:p>
            <a:pPr lvl="1"/>
            <a:r>
              <a:rPr lang="en-US" altLang="en-US" dirty="0"/>
              <a:t>575 patients with statin-associated muscle symptoms</a:t>
            </a:r>
          </a:p>
          <a:p>
            <a:pPr lvl="1"/>
            <a:r>
              <a:rPr lang="en-US" altLang="en-US" dirty="0"/>
              <a:t>70% could tolerate intermittent or non-daily dosing</a:t>
            </a:r>
          </a:p>
        </p:txBody>
      </p:sp>
      <p:sp>
        <p:nvSpPr>
          <p:cNvPr id="6" name="Text Placeholder 3">
            <a:extLst>
              <a:ext uri="{FF2B5EF4-FFF2-40B4-BE49-F238E27FC236}">
                <a16:creationId xmlns:a16="http://schemas.microsoft.com/office/drawing/2014/main" id="{4556537F-5876-4F5F-B363-1AECE8EBB7C5}"/>
              </a:ext>
            </a:extLst>
          </p:cNvPr>
          <p:cNvSpPr txBox="1">
            <a:spLocks/>
          </p:cNvSpPr>
          <p:nvPr/>
        </p:nvSpPr>
        <p:spPr>
          <a:xfrm>
            <a:off x="-52740" y="4925140"/>
            <a:ext cx="8006715" cy="223838"/>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900" dirty="0"/>
              <a:t>Mampuya WM, et al. </a:t>
            </a:r>
            <a:r>
              <a:rPr lang="it-IT" sz="900" i="1" dirty="0"/>
              <a:t>Am Heart J</a:t>
            </a:r>
            <a:r>
              <a:rPr lang="it-IT" sz="900" dirty="0"/>
              <a:t> 2013;166:597-603. Zhang H, et al. </a:t>
            </a:r>
            <a:r>
              <a:rPr lang="it-IT" sz="900" i="1" dirty="0"/>
              <a:t>Ann Intern Med </a:t>
            </a:r>
            <a:r>
              <a:rPr lang="it-IT" sz="900" dirty="0"/>
              <a:t>2013;158:526-534. </a:t>
            </a:r>
            <a:r>
              <a:rPr lang="nb-NO" sz="900" dirty="0"/>
              <a:t>Keating AJ, et al. </a:t>
            </a:r>
            <a:r>
              <a:rPr lang="nb-NO" sz="900" i="1" dirty="0"/>
              <a:t>Ann Pharmacother</a:t>
            </a:r>
            <a:r>
              <a:rPr lang="nb-NO" sz="900" dirty="0"/>
              <a:t>. 2013;47(3):398-404.</a:t>
            </a:r>
          </a:p>
          <a:p>
            <a:endParaRPr lang="it-IT" sz="900" dirty="0"/>
          </a:p>
        </p:txBody>
      </p:sp>
      <p:sp>
        <p:nvSpPr>
          <p:cNvPr id="7" name="Rectangle: Rounded Corners 6">
            <a:extLst>
              <a:ext uri="{FF2B5EF4-FFF2-40B4-BE49-F238E27FC236}">
                <a16:creationId xmlns:a16="http://schemas.microsoft.com/office/drawing/2014/main" id="{51FA885C-C2EB-482C-B0D4-7F516072D86B}"/>
              </a:ext>
            </a:extLst>
          </p:cNvPr>
          <p:cNvSpPr/>
          <p:nvPr/>
        </p:nvSpPr>
        <p:spPr>
          <a:xfrm>
            <a:off x="6908949" y="1965600"/>
            <a:ext cx="1713600" cy="2376000"/>
          </a:xfrm>
          <a:prstGeom prst="roundRect">
            <a:avLst>
              <a:gd name="adj" fmla="val 27901"/>
            </a:avLst>
          </a:prstGeom>
          <a:solidFill>
            <a:srgbClr val="00262F"/>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70% of patients with SAMS can tolerate an intermittent dosing strategy</a:t>
            </a:r>
          </a:p>
        </p:txBody>
      </p:sp>
    </p:spTree>
    <p:extLst>
      <p:ext uri="{BB962C8B-B14F-4D97-AF65-F5344CB8AC3E}">
        <p14:creationId xmlns:p14="http://schemas.microsoft.com/office/powerpoint/2010/main" val="868615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266" y="514350"/>
            <a:ext cx="2085203" cy="3829050"/>
          </a:xfrm>
        </p:spPr>
        <p:txBody>
          <a:bodyPr>
            <a:normAutofit/>
          </a:bodyPr>
          <a:lstStyle/>
          <a:p>
            <a:r>
              <a:rPr lang="en-US" dirty="0">
                <a:solidFill>
                  <a:schemeClr val="tx1"/>
                </a:solidFill>
              </a:rPr>
              <a:t>The Nocebo Effect</a:t>
            </a:r>
          </a:p>
        </p:txBody>
      </p:sp>
      <p:grpSp>
        <p:nvGrpSpPr>
          <p:cNvPr id="24" name="Group 23">
            <a:extLst>
              <a:ext uri="{FF2B5EF4-FFF2-40B4-BE49-F238E27FC236}">
                <a16:creationId xmlns:a16="http://schemas.microsoft.com/office/drawing/2014/main" id="{C92259E3-BE7A-47F5-8556-6C766E5141B9}"/>
              </a:ext>
            </a:extLst>
          </p:cNvPr>
          <p:cNvGrpSpPr/>
          <p:nvPr/>
        </p:nvGrpSpPr>
        <p:grpSpPr>
          <a:xfrm>
            <a:off x="6380935" y="2110366"/>
            <a:ext cx="2268419" cy="2811407"/>
            <a:chOff x="8393846" y="3254008"/>
            <a:chExt cx="3470616" cy="3470566"/>
          </a:xfrm>
        </p:grpSpPr>
        <p:sp>
          <p:nvSpPr>
            <p:cNvPr id="8" name="Oval 7">
              <a:extLst>
                <a:ext uri="{FF2B5EF4-FFF2-40B4-BE49-F238E27FC236}">
                  <a16:creationId xmlns:a16="http://schemas.microsoft.com/office/drawing/2014/main" id="{306C5679-6F12-4784-8D53-C4D2C501F82C}"/>
                </a:ext>
              </a:extLst>
            </p:cNvPr>
            <p:cNvSpPr/>
            <p:nvPr/>
          </p:nvSpPr>
          <p:spPr>
            <a:xfrm>
              <a:off x="8393846" y="3254008"/>
              <a:ext cx="3470616" cy="3470566"/>
            </a:xfrm>
            <a:prstGeom prst="ellipse">
              <a:avLst/>
            </a:prstGeom>
            <a:solidFill>
              <a:srgbClr val="06718A"/>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67A69547-29C0-4937-87BB-4D0A289A96C9}"/>
                </a:ext>
              </a:extLst>
            </p:cNvPr>
            <p:cNvSpPr/>
            <p:nvPr/>
          </p:nvSpPr>
          <p:spPr>
            <a:xfrm>
              <a:off x="8509482" y="3369714"/>
              <a:ext cx="3238574" cy="3239155"/>
            </a:xfrm>
            <a:custGeom>
              <a:avLst/>
              <a:gdLst>
                <a:gd name="connsiteX0" fmla="*/ 0 w 3238574"/>
                <a:gd name="connsiteY0" fmla="*/ 1619578 h 3239155"/>
                <a:gd name="connsiteX1" fmla="*/ 1619287 w 3238574"/>
                <a:gd name="connsiteY1" fmla="*/ 0 h 3239155"/>
                <a:gd name="connsiteX2" fmla="*/ 3238574 w 3238574"/>
                <a:gd name="connsiteY2" fmla="*/ 1619578 h 3239155"/>
                <a:gd name="connsiteX3" fmla="*/ 1619287 w 3238574"/>
                <a:gd name="connsiteY3" fmla="*/ 3239156 h 3239155"/>
                <a:gd name="connsiteX4" fmla="*/ 0 w 3238574"/>
                <a:gd name="connsiteY4" fmla="*/ 1619578 h 3239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74" h="3239155">
                  <a:moveTo>
                    <a:pt x="0" y="1619578"/>
                  </a:moveTo>
                  <a:cubicBezTo>
                    <a:pt x="0" y="725110"/>
                    <a:pt x="724979" y="0"/>
                    <a:pt x="1619287" y="0"/>
                  </a:cubicBezTo>
                  <a:cubicBezTo>
                    <a:pt x="2513595" y="0"/>
                    <a:pt x="3238574" y="725110"/>
                    <a:pt x="3238574" y="1619578"/>
                  </a:cubicBezTo>
                  <a:cubicBezTo>
                    <a:pt x="3238574" y="2514046"/>
                    <a:pt x="2513595" y="3239156"/>
                    <a:pt x="1619287" y="3239156"/>
                  </a:cubicBezTo>
                  <a:cubicBezTo>
                    <a:pt x="724979" y="3239156"/>
                    <a:pt x="0" y="2514046"/>
                    <a:pt x="0" y="1619578"/>
                  </a:cubicBezTo>
                  <a:close/>
                </a:path>
              </a:pathLst>
            </a:custGeom>
            <a:solidFill>
              <a:schemeClr val="bg1">
                <a:alpha val="90000"/>
              </a:schemeClr>
            </a:solidFill>
            <a:ln>
              <a:solidFill>
                <a:schemeClr val="bg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2726" tIns="362357" rIns="361570" bIns="362358" numCol="1" spcCol="1270" anchor="ctr" anchorCtr="0">
              <a:noAutofit/>
            </a:bodyPr>
            <a:lstStyle/>
            <a:p>
              <a:pPr algn="ctr" defTabSz="533400">
                <a:lnSpc>
                  <a:spcPct val="90000"/>
                </a:lnSpc>
                <a:spcBef>
                  <a:spcPct val="0"/>
                </a:spcBef>
                <a:spcAft>
                  <a:spcPct val="35000"/>
                </a:spcAft>
              </a:pPr>
              <a:r>
                <a:rPr lang="en-US" sz="1500" dirty="0">
                  <a:latin typeface="Arial" panose="020B0604020202020204" pitchFamily="34" charset="0"/>
                  <a:cs typeface="Arial" panose="020B0604020202020204" pitchFamily="34" charset="0"/>
                </a:rPr>
                <a:t>Nocebo comes from the Latin </a:t>
              </a:r>
              <a:r>
                <a:rPr lang="en-US" sz="1500" dirty="0" err="1">
                  <a:latin typeface="Arial" panose="020B0604020202020204" pitchFamily="34" charset="0"/>
                  <a:cs typeface="Arial" panose="020B0604020202020204" pitchFamily="34" charset="0"/>
                </a:rPr>
                <a:t>noceo</a:t>
              </a:r>
              <a:r>
                <a:rPr lang="en-US" sz="1500" dirty="0">
                  <a:latin typeface="Arial" panose="020B0604020202020204" pitchFamily="34" charset="0"/>
                  <a:cs typeface="Arial" panose="020B0604020202020204" pitchFamily="34" charset="0"/>
                </a:rPr>
                <a:t>, to harm and means </a:t>
              </a:r>
            </a:p>
            <a:p>
              <a:pPr algn="ctr" defTabSz="53340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“I shall harm” </a:t>
              </a:r>
            </a:p>
            <a:p>
              <a:pPr algn="ctr" defTabSz="533400">
                <a:lnSpc>
                  <a:spcPct val="90000"/>
                </a:lnSpc>
                <a:spcBef>
                  <a:spcPct val="0"/>
                </a:spcBef>
                <a:spcAft>
                  <a:spcPct val="35000"/>
                </a:spcAft>
              </a:pPr>
              <a:r>
                <a:rPr lang="en-US" sz="1500" dirty="0">
                  <a:latin typeface="Arial" panose="020B0604020202020204" pitchFamily="34" charset="0"/>
                  <a:cs typeface="Arial" panose="020B0604020202020204" pitchFamily="34" charset="0"/>
                </a:rPr>
                <a:t>whereas placebo means </a:t>
              </a:r>
            </a:p>
            <a:p>
              <a:pPr algn="ctr" defTabSz="53340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“I shall please”</a:t>
              </a:r>
            </a:p>
          </p:txBody>
        </p:sp>
      </p:grpSp>
      <p:grpSp>
        <p:nvGrpSpPr>
          <p:cNvPr id="25" name="Group 24">
            <a:extLst>
              <a:ext uri="{FF2B5EF4-FFF2-40B4-BE49-F238E27FC236}">
                <a16:creationId xmlns:a16="http://schemas.microsoft.com/office/drawing/2014/main" id="{B3CCF7AB-EAEB-442C-B613-B38B37FA81E3}"/>
              </a:ext>
            </a:extLst>
          </p:cNvPr>
          <p:cNvGrpSpPr/>
          <p:nvPr/>
        </p:nvGrpSpPr>
        <p:grpSpPr>
          <a:xfrm>
            <a:off x="2053538" y="666531"/>
            <a:ext cx="4299034" cy="3772976"/>
            <a:chOff x="3227117" y="741296"/>
            <a:chExt cx="5732045" cy="5030633"/>
          </a:xfrm>
        </p:grpSpPr>
        <p:sp>
          <p:nvSpPr>
            <p:cNvPr id="22" name="Teardrop 21">
              <a:extLst>
                <a:ext uri="{FF2B5EF4-FFF2-40B4-BE49-F238E27FC236}">
                  <a16:creationId xmlns:a16="http://schemas.microsoft.com/office/drawing/2014/main" id="{597E472B-8FE7-4D3C-A1DE-F0DEE1101413}"/>
                </a:ext>
              </a:extLst>
            </p:cNvPr>
            <p:cNvSpPr/>
            <p:nvPr/>
          </p:nvSpPr>
          <p:spPr>
            <a:xfrm rot="4792297">
              <a:off x="3577823" y="390590"/>
              <a:ext cx="5030633" cy="5732045"/>
            </a:xfrm>
            <a:prstGeom prst="teardrop">
              <a:avLst>
                <a:gd name="adj" fmla="val 100000"/>
              </a:avLst>
            </a:prstGeom>
            <a:solidFill>
              <a:srgbClr val="00262F"/>
            </a:solidFill>
            <a:ln>
              <a:solidFill>
                <a:schemeClr val="bg1">
                  <a:lumMod val="50000"/>
                </a:schemeClr>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4414D4C6-91D1-4FAB-8450-1A7CABF367D5}"/>
                </a:ext>
              </a:extLst>
            </p:cNvPr>
            <p:cNvSpPr/>
            <p:nvPr/>
          </p:nvSpPr>
          <p:spPr>
            <a:xfrm>
              <a:off x="3455861" y="919200"/>
              <a:ext cx="5348630" cy="4731697"/>
            </a:xfrm>
            <a:custGeom>
              <a:avLst/>
              <a:gdLst>
                <a:gd name="connsiteX0" fmla="*/ 0 w 3238574"/>
                <a:gd name="connsiteY0" fmla="*/ 1619578 h 3239155"/>
                <a:gd name="connsiteX1" fmla="*/ 1619287 w 3238574"/>
                <a:gd name="connsiteY1" fmla="*/ 0 h 3239155"/>
                <a:gd name="connsiteX2" fmla="*/ 3238574 w 3238574"/>
                <a:gd name="connsiteY2" fmla="*/ 1619578 h 3239155"/>
                <a:gd name="connsiteX3" fmla="*/ 1619287 w 3238574"/>
                <a:gd name="connsiteY3" fmla="*/ 3239156 h 3239155"/>
                <a:gd name="connsiteX4" fmla="*/ 0 w 3238574"/>
                <a:gd name="connsiteY4" fmla="*/ 1619578 h 3239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74" h="3239155">
                  <a:moveTo>
                    <a:pt x="0" y="1619578"/>
                  </a:moveTo>
                  <a:cubicBezTo>
                    <a:pt x="0" y="725110"/>
                    <a:pt x="724979" y="0"/>
                    <a:pt x="1619287" y="0"/>
                  </a:cubicBezTo>
                  <a:cubicBezTo>
                    <a:pt x="2513595" y="0"/>
                    <a:pt x="3238574" y="725110"/>
                    <a:pt x="3238574" y="1619578"/>
                  </a:cubicBezTo>
                  <a:cubicBezTo>
                    <a:pt x="3238574" y="2514046"/>
                    <a:pt x="2513595" y="3239156"/>
                    <a:pt x="1619287" y="3239156"/>
                  </a:cubicBezTo>
                  <a:cubicBezTo>
                    <a:pt x="724979" y="3239156"/>
                    <a:pt x="0" y="2514046"/>
                    <a:pt x="0" y="1619578"/>
                  </a:cubicBezTo>
                  <a:close/>
                </a:path>
              </a:pathLst>
            </a:custGeom>
            <a:ln>
              <a:solidFill>
                <a:schemeClr val="bg1">
                  <a:lumMod val="50000"/>
                </a:schemeClr>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2147" tIns="362357" rIns="362148" bIns="362358" numCol="1" spcCol="1270" anchor="ctr" anchorCtr="0">
              <a:noAutofit/>
            </a:bodyPr>
            <a:lstStyle/>
            <a:p>
              <a:pPr algn="ctr" defTabSz="533400">
                <a:lnSpc>
                  <a:spcPct val="90000"/>
                </a:lnSpc>
                <a:spcBef>
                  <a:spcPct val="0"/>
                </a:spcBef>
                <a:spcAft>
                  <a:spcPct val="35000"/>
                </a:spcAft>
              </a:pPr>
              <a:r>
                <a:rPr lang="en-US" sz="2100" dirty="0">
                  <a:latin typeface="Arial" panose="020B0604020202020204" pitchFamily="34" charset="0"/>
                  <a:cs typeface="Arial" panose="020B0604020202020204" pitchFamily="34" charset="0"/>
                </a:rPr>
                <a:t>Is associated with the person's prior expectations of adverse effects from treatment as well as with conditioning in which the person learns from prior experiences to associate a medication with certain somatic symptoms.</a:t>
              </a:r>
            </a:p>
          </p:txBody>
        </p:sp>
      </p:grpSp>
    </p:spTree>
    <p:extLst>
      <p:ext uri="{BB962C8B-B14F-4D97-AF65-F5344CB8AC3E}">
        <p14:creationId xmlns:p14="http://schemas.microsoft.com/office/powerpoint/2010/main" val="1940851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CD703-EE79-4497-B734-7D9917350B38}"/>
              </a:ext>
            </a:extLst>
          </p:cNvPr>
          <p:cNvSpPr>
            <a:spLocks noGrp="1"/>
          </p:cNvSpPr>
          <p:nvPr>
            <p:ph type="title"/>
          </p:nvPr>
        </p:nvSpPr>
        <p:spPr>
          <a:xfrm>
            <a:off x="448502" y="562707"/>
            <a:ext cx="8229600" cy="711491"/>
          </a:xfrm>
        </p:spPr>
        <p:txBody>
          <a:bodyPr>
            <a:normAutofit fontScale="90000"/>
          </a:bodyPr>
          <a:lstStyle/>
          <a:p>
            <a:r>
              <a:rPr lang="en-US" dirty="0"/>
              <a:t>N-of-1 Trial of a Statin, Placebo, or No Treatment to Assess Side Effects</a:t>
            </a:r>
          </a:p>
        </p:txBody>
      </p:sp>
      <p:sp>
        <p:nvSpPr>
          <p:cNvPr id="5" name="Content Placeholder 4">
            <a:extLst>
              <a:ext uri="{FF2B5EF4-FFF2-40B4-BE49-F238E27FC236}">
                <a16:creationId xmlns:a16="http://schemas.microsoft.com/office/drawing/2014/main" id="{308D780F-88AC-426D-B329-C697B12D0E33}"/>
              </a:ext>
            </a:extLst>
          </p:cNvPr>
          <p:cNvSpPr>
            <a:spLocks noGrp="1"/>
          </p:cNvSpPr>
          <p:nvPr>
            <p:ph sz="half" idx="1"/>
          </p:nvPr>
        </p:nvSpPr>
        <p:spPr>
          <a:xfrm>
            <a:off x="457200" y="1607112"/>
            <a:ext cx="4038600" cy="2987113"/>
          </a:xfrm>
        </p:spPr>
        <p:txBody>
          <a:bodyPr>
            <a:normAutofit fontScale="62500" lnSpcReduction="20000"/>
          </a:bodyPr>
          <a:lstStyle/>
          <a:p>
            <a:r>
              <a:rPr lang="en-US" dirty="0"/>
              <a:t>60 patients received four atorvastatin 20 mg bottles, four placebo bottles, and four empty bottles</a:t>
            </a:r>
          </a:p>
          <a:p>
            <a:pPr lvl="1"/>
            <a:r>
              <a:rPr lang="en-US" dirty="0"/>
              <a:t>Each bottle was used for 1-month according to a random sequence</a:t>
            </a:r>
          </a:p>
          <a:p>
            <a:pPr lvl="1"/>
            <a:r>
              <a:rPr lang="en-US" dirty="0"/>
              <a:t>Patients report symptom intensity daily</a:t>
            </a:r>
          </a:p>
          <a:p>
            <a:pPr lvl="2"/>
            <a:r>
              <a:rPr lang="en-US" dirty="0"/>
              <a:t>0 (no symptoms) to 100 (worst imaginable)</a:t>
            </a:r>
          </a:p>
          <a:p>
            <a:endParaRPr lang="en-US" dirty="0"/>
          </a:p>
          <a:p>
            <a:r>
              <a:rPr lang="en-US" dirty="0"/>
              <a:t>Mean symptom intensity:</a:t>
            </a:r>
          </a:p>
          <a:p>
            <a:pPr lvl="1"/>
            <a:r>
              <a:rPr lang="en-US" dirty="0"/>
              <a:t>8.0 during no-tablet months</a:t>
            </a:r>
          </a:p>
          <a:p>
            <a:pPr lvl="1"/>
            <a:r>
              <a:rPr lang="en-US" dirty="0"/>
              <a:t>15.4 during placebo </a:t>
            </a:r>
          </a:p>
          <a:p>
            <a:pPr lvl="1"/>
            <a:r>
              <a:rPr lang="en-US" dirty="0"/>
              <a:t>16.3 during statin months</a:t>
            </a:r>
          </a:p>
        </p:txBody>
      </p:sp>
      <p:pic>
        <p:nvPicPr>
          <p:cNvPr id="8" name="Picture 7" descr="Chart, scatter chart&#10;&#10;Description automatically generated">
            <a:extLst>
              <a:ext uri="{FF2B5EF4-FFF2-40B4-BE49-F238E27FC236}">
                <a16:creationId xmlns:a16="http://schemas.microsoft.com/office/drawing/2014/main" id="{86C87387-381C-47CC-A1DE-9045BCB4B109}"/>
              </a:ext>
            </a:extLst>
          </p:cNvPr>
          <p:cNvPicPr>
            <a:picLocks noChangeAspect="1"/>
          </p:cNvPicPr>
          <p:nvPr/>
        </p:nvPicPr>
        <p:blipFill>
          <a:blip r:embed="rId2"/>
          <a:stretch>
            <a:fillRect/>
          </a:stretch>
        </p:blipFill>
        <p:spPr>
          <a:xfrm>
            <a:off x="4683592" y="1573605"/>
            <a:ext cx="4203373" cy="3144226"/>
          </a:xfrm>
          <a:prstGeom prst="rect">
            <a:avLst/>
          </a:prstGeom>
        </p:spPr>
      </p:pic>
      <p:sp>
        <p:nvSpPr>
          <p:cNvPr id="9" name="TextBox 8">
            <a:extLst>
              <a:ext uri="{FF2B5EF4-FFF2-40B4-BE49-F238E27FC236}">
                <a16:creationId xmlns:a16="http://schemas.microsoft.com/office/drawing/2014/main" id="{A8251E6A-C7B0-44E3-8ECA-4C8AA70AF57B}"/>
              </a:ext>
            </a:extLst>
          </p:cNvPr>
          <p:cNvSpPr txBox="1"/>
          <p:nvPr/>
        </p:nvSpPr>
        <p:spPr>
          <a:xfrm>
            <a:off x="0" y="4926972"/>
            <a:ext cx="6535196" cy="230832"/>
          </a:xfrm>
          <a:prstGeom prst="rect">
            <a:avLst/>
          </a:prstGeom>
          <a:noFill/>
        </p:spPr>
        <p:txBody>
          <a:bodyPr wrap="square">
            <a:spAutoFit/>
          </a:bodyPr>
          <a:lstStyle/>
          <a:p>
            <a:pPr>
              <a:buNone/>
            </a:pPr>
            <a:r>
              <a:rPr lang="en-US" sz="900" dirty="0">
                <a:latin typeface="+mj-lt"/>
                <a:cs typeface="Times New Roman" panose="02020603050405020304" pitchFamily="18" charset="0"/>
              </a:rPr>
              <a:t>Wood FA, et al. N </a:t>
            </a:r>
            <a:r>
              <a:rPr lang="en-US" sz="900" dirty="0" err="1">
                <a:latin typeface="+mj-lt"/>
                <a:cs typeface="Times New Roman" panose="02020603050405020304" pitchFamily="18" charset="0"/>
              </a:rPr>
              <a:t>Engl</a:t>
            </a:r>
            <a:r>
              <a:rPr lang="en-US" sz="900" dirty="0">
                <a:latin typeface="+mj-lt"/>
                <a:cs typeface="Times New Roman" panose="02020603050405020304" pitchFamily="18" charset="0"/>
              </a:rPr>
              <a:t> J Med 2020; 383:2182-2184.</a:t>
            </a:r>
          </a:p>
        </p:txBody>
      </p:sp>
    </p:spTree>
    <p:extLst>
      <p:ext uri="{BB962C8B-B14F-4D97-AF65-F5344CB8AC3E}">
        <p14:creationId xmlns:p14="http://schemas.microsoft.com/office/powerpoint/2010/main" val="324199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8F2D7B8-F0D4-480D-A42F-98E64CFDE031}"/>
              </a:ext>
            </a:extLst>
          </p:cNvPr>
          <p:cNvSpPr>
            <a:spLocks noGrp="1"/>
          </p:cNvSpPr>
          <p:nvPr>
            <p:ph type="title"/>
          </p:nvPr>
        </p:nvSpPr>
        <p:spPr>
          <a:xfrm>
            <a:off x="559469" y="227959"/>
            <a:ext cx="8076197" cy="459581"/>
          </a:xfrm>
        </p:spPr>
        <p:txBody>
          <a:bodyPr>
            <a:normAutofit fontScale="90000"/>
          </a:bodyPr>
          <a:lstStyle/>
          <a:p>
            <a:br>
              <a:rPr lang="en-US" dirty="0"/>
            </a:br>
            <a:r>
              <a:rPr lang="en-US" dirty="0"/>
              <a:t>2018 AHA/ACC/Multisociety Cholesterol Guideline </a:t>
            </a:r>
            <a:r>
              <a:rPr lang="en-US" altLang="en-US" dirty="0"/>
              <a:t>Recommends Assessing Adherence and Response to Therapy</a:t>
            </a:r>
          </a:p>
        </p:txBody>
      </p:sp>
      <p:sp>
        <p:nvSpPr>
          <p:cNvPr id="44035" name="Content Placeholder 2">
            <a:extLst>
              <a:ext uri="{FF2B5EF4-FFF2-40B4-BE49-F238E27FC236}">
                <a16:creationId xmlns:a16="http://schemas.microsoft.com/office/drawing/2014/main" id="{1983A240-53E6-44A4-A91A-AE7DE3A9CC23}"/>
              </a:ext>
            </a:extLst>
          </p:cNvPr>
          <p:cNvSpPr>
            <a:spLocks noGrp="1"/>
          </p:cNvSpPr>
          <p:nvPr>
            <p:ph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p:txBody>
      </p:sp>
      <p:sp>
        <p:nvSpPr>
          <p:cNvPr id="8" name="Rectangle 7">
            <a:extLst>
              <a:ext uri="{FF2B5EF4-FFF2-40B4-BE49-F238E27FC236}">
                <a16:creationId xmlns:a16="http://schemas.microsoft.com/office/drawing/2014/main" id="{FDFD2639-CAC0-4C46-BFF6-A55C3AF82669}"/>
              </a:ext>
            </a:extLst>
          </p:cNvPr>
          <p:cNvSpPr/>
          <p:nvPr/>
        </p:nvSpPr>
        <p:spPr>
          <a:xfrm>
            <a:off x="0" y="4912668"/>
            <a:ext cx="2876108" cy="230832"/>
          </a:xfrm>
          <a:prstGeom prst="rect">
            <a:avLst/>
          </a:prstGeom>
        </p:spPr>
        <p:txBody>
          <a:bodyPr wrap="none">
            <a:spAutoFit/>
          </a:bodyPr>
          <a:lstStyle/>
          <a:p>
            <a:r>
              <a:rPr lang="it-IT" sz="900" dirty="0"/>
              <a:t>Grundy SM, et al. </a:t>
            </a:r>
            <a:r>
              <a:rPr lang="it-IT" sz="900" i="1" dirty="0"/>
              <a:t>Circulation.</a:t>
            </a:r>
            <a:r>
              <a:rPr lang="it-IT" sz="900" dirty="0"/>
              <a:t> 2019;139(25):e1082-e1143.</a:t>
            </a:r>
          </a:p>
        </p:txBody>
      </p:sp>
      <p:sp>
        <p:nvSpPr>
          <p:cNvPr id="2" name="Rectangle: Rounded Corners 1">
            <a:extLst>
              <a:ext uri="{FF2B5EF4-FFF2-40B4-BE49-F238E27FC236}">
                <a16:creationId xmlns:a16="http://schemas.microsoft.com/office/drawing/2014/main" id="{23F124E3-693F-414D-8DE1-6B4D6B355431}"/>
              </a:ext>
            </a:extLst>
          </p:cNvPr>
          <p:cNvSpPr/>
          <p:nvPr/>
        </p:nvSpPr>
        <p:spPr>
          <a:xfrm>
            <a:off x="448502" y="2259385"/>
            <a:ext cx="8187164" cy="1855731"/>
          </a:xfrm>
          <a:prstGeom prst="roundRect">
            <a:avLst/>
          </a:prstGeom>
          <a:solidFill>
            <a:srgbClr val="00682F"/>
          </a:solidFill>
          <a:ln>
            <a:solidFill>
              <a:schemeClr val="tx1"/>
            </a:solidFill>
          </a:ln>
          <a:effectLst>
            <a:glow rad="635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914400" rtl="0" eaLnBrk="1" fontAlgn="base" latinLnBrk="0" hangingPunct="1">
              <a:lnSpc>
                <a:spcPct val="115000"/>
              </a:lnSpc>
              <a:spcBef>
                <a:spcPct val="0"/>
              </a:spcBef>
              <a:spcAft>
                <a:spcPct val="0"/>
              </a:spcAft>
              <a:buClrTx/>
              <a:buSzTx/>
              <a:buFont typeface="Arial" panose="020B0604020202020204" pitchFamily="34" charset="0"/>
              <a:buNone/>
              <a:tabLst/>
            </a:pPr>
            <a:r>
              <a:rPr kumimoji="0" lang="en-US" altLang="en-US" sz="2400" b="1"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cs typeface="Calibri" panose="020F0502020204030204" pitchFamily="34" charset="0"/>
              </a:rPr>
              <a:t>Measurement of fasting lipids should be assessed </a:t>
            </a:r>
          </a:p>
          <a:p>
            <a:pPr marL="457200" marR="0" lvl="0" indent="-45720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cs typeface="Calibri" panose="020F0502020204030204" pitchFamily="34" charset="0"/>
              </a:rPr>
              <a:t>4–12 weeks after statin initiation or dose adjustment, and</a:t>
            </a:r>
          </a:p>
          <a:p>
            <a:pPr marL="457200" marR="0" lvl="0" indent="-457200" algn="just" defTabSz="914400" rtl="0" eaLnBrk="1" fontAlgn="base" latinLnBrk="0" hangingPunct="1">
              <a:lnSpc>
                <a:spcPct val="115000"/>
              </a:lnSpc>
              <a:spcBef>
                <a:spcPct val="0"/>
              </a:spcBef>
              <a:spcAft>
                <a:spcPct val="0"/>
              </a:spcAft>
              <a:buClrTx/>
              <a:buSzTx/>
              <a:buFont typeface="Arial" panose="020B0604020202020204" pitchFamily="34" charset="0"/>
              <a:buChar char="•"/>
              <a:tabLst/>
            </a:pPr>
            <a:r>
              <a:rPr kumimoji="0" lang="en-US" altLang="en-US" sz="2400" i="0" u="none" strike="noStrike" cap="none" normalizeH="0" baseline="0" dirty="0">
                <a:ln>
                  <a:noFill/>
                </a:ln>
                <a:solidFill>
                  <a:schemeClr val="bg1"/>
                </a:solidFill>
                <a:effectLst/>
                <a:latin typeface="Calibri" panose="020F0502020204030204" pitchFamily="34" charset="0"/>
                <a:ea typeface="ＭＳ Ｐゴシック" panose="020B0600070205080204" pitchFamily="34" charset="-128"/>
                <a:cs typeface="Calibri" panose="020F0502020204030204" pitchFamily="34" charset="0"/>
              </a:rPr>
              <a:t>Every 3–12 months thereafter</a:t>
            </a:r>
          </a:p>
        </p:txBody>
      </p:sp>
    </p:spTree>
    <p:extLst>
      <p:ext uri="{BB962C8B-B14F-4D97-AF65-F5344CB8AC3E}">
        <p14:creationId xmlns:p14="http://schemas.microsoft.com/office/powerpoint/2010/main" val="558821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070A6-09D6-4EE9-A962-F4A2A2C0C7E8}"/>
              </a:ext>
            </a:extLst>
          </p:cNvPr>
          <p:cNvSpPr>
            <a:spLocks noGrp="1"/>
          </p:cNvSpPr>
          <p:nvPr>
            <p:ph type="title"/>
          </p:nvPr>
        </p:nvSpPr>
        <p:spPr/>
        <p:txBody>
          <a:bodyPr>
            <a:normAutofit fontScale="90000"/>
          </a:bodyPr>
          <a:lstStyle/>
          <a:p>
            <a:r>
              <a:rPr lang="en-US" dirty="0"/>
              <a:t>Interpatient Variability in Statin Response</a:t>
            </a:r>
          </a:p>
        </p:txBody>
      </p:sp>
      <p:sp>
        <p:nvSpPr>
          <p:cNvPr id="8" name="Text Placeholder 7">
            <a:extLst>
              <a:ext uri="{FF2B5EF4-FFF2-40B4-BE49-F238E27FC236}">
                <a16:creationId xmlns:a16="http://schemas.microsoft.com/office/drawing/2014/main" id="{3897FDDA-C5D2-40AA-8E06-3F40253E103C}"/>
              </a:ext>
            </a:extLst>
          </p:cNvPr>
          <p:cNvSpPr>
            <a:spLocks noGrp="1"/>
          </p:cNvSpPr>
          <p:nvPr>
            <p:ph type="body" sz="quarter" idx="12"/>
          </p:nvPr>
        </p:nvSpPr>
        <p:spPr>
          <a:xfrm>
            <a:off x="77018" y="4862728"/>
            <a:ext cx="8006715" cy="223838"/>
          </a:xfrm>
        </p:spPr>
        <p:txBody>
          <a:bodyPr/>
          <a:lstStyle/>
          <a:p>
            <a:r>
              <a:rPr lang="en-US" dirty="0"/>
              <a:t>Ridker PM, et al. </a:t>
            </a:r>
            <a:r>
              <a:rPr lang="en-US" i="1" dirty="0"/>
              <a:t>Eur Heart J</a:t>
            </a:r>
            <a:r>
              <a:rPr lang="en-US" dirty="0"/>
              <a:t>. 2016;37(17):1373-1379. </a:t>
            </a:r>
          </a:p>
        </p:txBody>
      </p:sp>
      <p:graphicFrame>
        <p:nvGraphicFramePr>
          <p:cNvPr id="5" name="Content Placeholder 10">
            <a:extLst>
              <a:ext uri="{FF2B5EF4-FFF2-40B4-BE49-F238E27FC236}">
                <a16:creationId xmlns:a16="http://schemas.microsoft.com/office/drawing/2014/main" id="{2FE8AD8E-FF85-40B6-B7FE-018505EFA01C}"/>
              </a:ext>
            </a:extLst>
          </p:cNvPr>
          <p:cNvGraphicFramePr>
            <a:graphicFrameLocks/>
          </p:cNvGraphicFramePr>
          <p:nvPr>
            <p:extLst>
              <p:ext uri="{D42A27DB-BD31-4B8C-83A1-F6EECF244321}">
                <p14:modId xmlns:p14="http://schemas.microsoft.com/office/powerpoint/2010/main" val="1630021594"/>
              </p:ext>
            </p:extLst>
          </p:nvPr>
        </p:nvGraphicFramePr>
        <p:xfrm>
          <a:off x="425823" y="1188000"/>
          <a:ext cx="3969778" cy="33245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13">
            <a:extLst>
              <a:ext uri="{FF2B5EF4-FFF2-40B4-BE49-F238E27FC236}">
                <a16:creationId xmlns:a16="http://schemas.microsoft.com/office/drawing/2014/main" id="{7E016A18-D3B5-47F6-90CE-3A6459C756C4}"/>
              </a:ext>
            </a:extLst>
          </p:cNvPr>
          <p:cNvGraphicFramePr>
            <a:graphicFrameLocks/>
          </p:cNvGraphicFramePr>
          <p:nvPr>
            <p:extLst>
              <p:ext uri="{D42A27DB-BD31-4B8C-83A1-F6EECF244321}">
                <p14:modId xmlns:p14="http://schemas.microsoft.com/office/powerpoint/2010/main" val="1637481696"/>
              </p:ext>
            </p:extLst>
          </p:nvPr>
        </p:nvGraphicFramePr>
        <p:xfrm>
          <a:off x="4629150" y="1188001"/>
          <a:ext cx="4035029" cy="32995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0DF4829A-E8F1-4010-B142-8F30993C11F3}"/>
              </a:ext>
            </a:extLst>
          </p:cNvPr>
          <p:cNvSpPr txBox="1"/>
          <p:nvPr/>
        </p:nvSpPr>
        <p:spPr>
          <a:xfrm>
            <a:off x="1688090" y="4505779"/>
            <a:ext cx="1589092" cy="300082"/>
          </a:xfrm>
          <a:prstGeom prst="rect">
            <a:avLst/>
          </a:prstGeom>
          <a:noFill/>
        </p:spPr>
        <p:txBody>
          <a:bodyPr wrap="square">
            <a:spAutoFit/>
          </a:bodyPr>
          <a:lstStyle/>
          <a:p>
            <a:pPr algn="ctr"/>
            <a:r>
              <a:rPr lang="en-US" sz="1350" b="1" dirty="0"/>
              <a:t>LDL-C reduction  </a:t>
            </a:r>
          </a:p>
        </p:txBody>
      </p:sp>
      <p:sp>
        <p:nvSpPr>
          <p:cNvPr id="14" name="TextBox 13">
            <a:extLst>
              <a:ext uri="{FF2B5EF4-FFF2-40B4-BE49-F238E27FC236}">
                <a16:creationId xmlns:a16="http://schemas.microsoft.com/office/drawing/2014/main" id="{D299FB6A-7E22-4825-9244-71DBF6681373}"/>
              </a:ext>
            </a:extLst>
          </p:cNvPr>
          <p:cNvSpPr txBox="1"/>
          <p:nvPr/>
        </p:nvSpPr>
        <p:spPr>
          <a:xfrm rot="16200000">
            <a:off x="3459438" y="2830992"/>
            <a:ext cx="2280129" cy="276999"/>
          </a:xfrm>
          <a:prstGeom prst="rect">
            <a:avLst/>
          </a:prstGeom>
          <a:noFill/>
        </p:spPr>
        <p:txBody>
          <a:bodyPr wrap="square" rtlCol="0">
            <a:spAutoFit/>
          </a:bodyPr>
          <a:lstStyle/>
          <a:p>
            <a:r>
              <a:rPr lang="en-US" sz="1200" b="1" dirty="0"/>
              <a:t>Event Rate/ 1000 person-years</a:t>
            </a:r>
          </a:p>
        </p:txBody>
      </p:sp>
      <p:sp>
        <p:nvSpPr>
          <p:cNvPr id="15" name="TextBox 14">
            <a:extLst>
              <a:ext uri="{FF2B5EF4-FFF2-40B4-BE49-F238E27FC236}">
                <a16:creationId xmlns:a16="http://schemas.microsoft.com/office/drawing/2014/main" id="{81177AD1-6165-4002-AD0D-B06770C407D8}"/>
              </a:ext>
            </a:extLst>
          </p:cNvPr>
          <p:cNvSpPr txBox="1"/>
          <p:nvPr/>
        </p:nvSpPr>
        <p:spPr>
          <a:xfrm rot="16200000">
            <a:off x="-597012" y="3045197"/>
            <a:ext cx="1784328" cy="276999"/>
          </a:xfrm>
          <a:prstGeom prst="rect">
            <a:avLst/>
          </a:prstGeom>
          <a:noFill/>
        </p:spPr>
        <p:txBody>
          <a:bodyPr wrap="square" rtlCol="0">
            <a:spAutoFit/>
          </a:bodyPr>
          <a:lstStyle/>
          <a:p>
            <a:r>
              <a:rPr lang="en-US" sz="1200" b="1" dirty="0"/>
              <a:t>Individuals (%, n=7,856)</a:t>
            </a:r>
          </a:p>
        </p:txBody>
      </p:sp>
      <p:sp>
        <p:nvSpPr>
          <p:cNvPr id="13" name="TextBox 12">
            <a:extLst>
              <a:ext uri="{FF2B5EF4-FFF2-40B4-BE49-F238E27FC236}">
                <a16:creationId xmlns:a16="http://schemas.microsoft.com/office/drawing/2014/main" id="{F7E72217-D121-433A-B14A-DFDAAB8879CB}"/>
              </a:ext>
            </a:extLst>
          </p:cNvPr>
          <p:cNvSpPr txBox="1"/>
          <p:nvPr/>
        </p:nvSpPr>
        <p:spPr>
          <a:xfrm>
            <a:off x="6100419" y="4454238"/>
            <a:ext cx="1589092" cy="300082"/>
          </a:xfrm>
          <a:prstGeom prst="rect">
            <a:avLst/>
          </a:prstGeom>
          <a:noFill/>
        </p:spPr>
        <p:txBody>
          <a:bodyPr wrap="square">
            <a:spAutoFit/>
          </a:bodyPr>
          <a:lstStyle/>
          <a:p>
            <a:pPr algn="ctr"/>
            <a:r>
              <a:rPr lang="en-US" sz="1350" b="1" dirty="0"/>
              <a:t>LDL-C reduction  </a:t>
            </a:r>
          </a:p>
        </p:txBody>
      </p:sp>
    </p:spTree>
    <p:extLst>
      <p:ext uri="{BB962C8B-B14F-4D97-AF65-F5344CB8AC3E}">
        <p14:creationId xmlns:p14="http://schemas.microsoft.com/office/powerpoint/2010/main" val="914864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72A2-C4E8-44C6-B364-42C03D45B676}"/>
              </a:ext>
            </a:extLst>
          </p:cNvPr>
          <p:cNvSpPr>
            <a:spLocks noGrp="1"/>
          </p:cNvSpPr>
          <p:nvPr>
            <p:ph type="title"/>
          </p:nvPr>
        </p:nvSpPr>
        <p:spPr>
          <a:xfrm>
            <a:off x="448502" y="562707"/>
            <a:ext cx="8229600" cy="711491"/>
          </a:xfrm>
        </p:spPr>
        <p:txBody>
          <a:bodyPr/>
          <a:lstStyle/>
          <a:p>
            <a:r>
              <a:rPr lang="en-US" dirty="0"/>
              <a:t>Polling Question #3</a:t>
            </a:r>
          </a:p>
        </p:txBody>
      </p:sp>
      <p:graphicFrame>
        <p:nvGraphicFramePr>
          <p:cNvPr id="5" name="Content Placeholder 2">
            <a:extLst>
              <a:ext uri="{FF2B5EF4-FFF2-40B4-BE49-F238E27FC236}">
                <a16:creationId xmlns:a16="http://schemas.microsoft.com/office/drawing/2014/main" id="{966313C6-992B-474B-8556-CC5E8ED2457C}"/>
              </a:ext>
            </a:extLst>
          </p:cNvPr>
          <p:cNvGraphicFramePr>
            <a:graphicFrameLocks noGrp="1"/>
          </p:cNvGraphicFramePr>
          <p:nvPr>
            <p:ph idx="1"/>
            <p:extLst>
              <p:ext uri="{D42A27DB-BD31-4B8C-83A1-F6EECF244321}">
                <p14:modId xmlns:p14="http://schemas.microsoft.com/office/powerpoint/2010/main" val="4164104293"/>
              </p:ext>
            </p:extLst>
          </p:nvPr>
        </p:nvGraphicFramePr>
        <p:xfrm>
          <a:off x="449263" y="1281113"/>
          <a:ext cx="8229600" cy="3660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1984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Drugs Affecting Lipoprotein Metabolism</a:t>
            </a:r>
            <a:endParaRPr lang="en-US" dirty="0"/>
          </a:p>
        </p:txBody>
      </p:sp>
      <p:sp>
        <p:nvSpPr>
          <p:cNvPr id="3" name="Rectangle 2"/>
          <p:cNvSpPr/>
          <p:nvPr/>
        </p:nvSpPr>
        <p:spPr>
          <a:xfrm>
            <a:off x="0" y="4770191"/>
            <a:ext cx="9144000" cy="369332"/>
          </a:xfrm>
          <a:prstGeom prst="rect">
            <a:avLst/>
          </a:prstGeom>
        </p:spPr>
        <p:txBody>
          <a:bodyPr wrap="square">
            <a:spAutoFit/>
          </a:bodyPr>
          <a:lstStyle/>
          <a:p>
            <a:pPr>
              <a:buNone/>
            </a:pPr>
            <a:r>
              <a:rPr lang="fr-FR" altLang="en-US" sz="900" dirty="0">
                <a:cs typeface="Arial" panose="020B0604020202020204" pitchFamily="34" charset="0"/>
              </a:rPr>
              <a:t>Jacobson TA et al. J Clin Lipidol. 2014; 8:473-88.	Shimada YJ and Cannon CP. European Heart Journal doi:10.1093/eurheartj/ehv174</a:t>
            </a:r>
          </a:p>
          <a:p>
            <a:pPr>
              <a:buNone/>
            </a:pPr>
            <a:r>
              <a:rPr lang="fr-FR" altLang="en-US" sz="900" dirty="0">
                <a:cs typeface="Arial" panose="020B0604020202020204" pitchFamily="34" charset="0"/>
              </a:rPr>
              <a:t>Nexletol (bempedoic acid) [package insert]. Ann Arbor,MI:  Esperion Therapeutics, Inc.; 2020</a:t>
            </a:r>
          </a:p>
        </p:txBody>
      </p:sp>
      <p:graphicFrame>
        <p:nvGraphicFramePr>
          <p:cNvPr id="18" name="Content Placeholder 6"/>
          <p:cNvGraphicFramePr>
            <a:graphicFrameLocks/>
          </p:cNvGraphicFramePr>
          <p:nvPr/>
        </p:nvGraphicFramePr>
        <p:xfrm>
          <a:off x="507493" y="1072753"/>
          <a:ext cx="8015001" cy="3329282"/>
        </p:xfrm>
        <a:graphic>
          <a:graphicData uri="http://schemas.openxmlformats.org/drawingml/2006/table">
            <a:tbl>
              <a:tblPr firstRow="1" bandRow="1">
                <a:tableStyleId>{5C22544A-7EE6-4342-B048-85BDC9FD1C3A}</a:tableStyleId>
              </a:tblPr>
              <a:tblGrid>
                <a:gridCol w="3340671">
                  <a:extLst>
                    <a:ext uri="{9D8B030D-6E8A-4147-A177-3AD203B41FA5}">
                      <a16:colId xmlns:a16="http://schemas.microsoft.com/office/drawing/2014/main" val="20000"/>
                    </a:ext>
                  </a:extLst>
                </a:gridCol>
                <a:gridCol w="1558110">
                  <a:extLst>
                    <a:ext uri="{9D8B030D-6E8A-4147-A177-3AD203B41FA5}">
                      <a16:colId xmlns:a16="http://schemas.microsoft.com/office/drawing/2014/main" val="20001"/>
                    </a:ext>
                  </a:extLst>
                </a:gridCol>
                <a:gridCol w="1558110">
                  <a:extLst>
                    <a:ext uri="{9D8B030D-6E8A-4147-A177-3AD203B41FA5}">
                      <a16:colId xmlns:a16="http://schemas.microsoft.com/office/drawing/2014/main" val="20002"/>
                    </a:ext>
                  </a:extLst>
                </a:gridCol>
                <a:gridCol w="1558110">
                  <a:extLst>
                    <a:ext uri="{9D8B030D-6E8A-4147-A177-3AD203B41FA5}">
                      <a16:colId xmlns:a16="http://schemas.microsoft.com/office/drawing/2014/main" val="20003"/>
                    </a:ext>
                  </a:extLst>
                </a:gridCol>
              </a:tblGrid>
              <a:tr h="388622">
                <a:tc>
                  <a:txBody>
                    <a:bodyPr/>
                    <a:lstStyle/>
                    <a:p>
                      <a:endParaRPr lang="en-US" sz="2100" b="1" dirty="0">
                        <a:solidFill>
                          <a:schemeClr val="bg1"/>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en-US" sz="1800" b="1" dirty="0">
                          <a:solidFill>
                            <a:schemeClr val="bg1"/>
                          </a:solidFill>
                          <a:effectLst/>
                          <a:latin typeface="Arial" panose="020B0604020202020204" pitchFamily="34" charset="0"/>
                          <a:cs typeface="Arial" panose="020B0604020202020204" pitchFamily="34" charset="0"/>
                        </a:rPr>
                        <a:t>LDL-C </a:t>
                      </a:r>
                      <a:r>
                        <a:rPr lang="en-US" sz="18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 </a:t>
                      </a:r>
                      <a:endParaRPr lang="en-US" sz="1800" b="1" dirty="0">
                        <a:solidFill>
                          <a:schemeClr val="bg1"/>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en-US" sz="1800" b="1" dirty="0">
                          <a:solidFill>
                            <a:schemeClr val="bg1"/>
                          </a:solidFill>
                          <a:effectLst/>
                          <a:latin typeface="Arial" panose="020B0604020202020204" pitchFamily="34" charset="0"/>
                          <a:cs typeface="Arial" panose="020B0604020202020204" pitchFamily="34" charset="0"/>
                        </a:rPr>
                        <a:t>HDL-C </a:t>
                      </a:r>
                      <a:r>
                        <a:rPr lang="en-US" sz="18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 </a:t>
                      </a:r>
                      <a:endParaRPr lang="en-US" sz="1800" b="1" dirty="0">
                        <a:solidFill>
                          <a:schemeClr val="bg1"/>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r>
                        <a:rPr lang="en-US" sz="1800" b="1" dirty="0">
                          <a:solidFill>
                            <a:schemeClr val="bg1"/>
                          </a:solidFill>
                          <a:effectLst/>
                          <a:latin typeface="Arial" panose="020B0604020202020204" pitchFamily="34" charset="0"/>
                          <a:cs typeface="Arial" panose="020B0604020202020204" pitchFamily="34" charset="0"/>
                        </a:rPr>
                        <a:t>TG </a:t>
                      </a:r>
                      <a:r>
                        <a:rPr lang="en-US" sz="1800" b="1" dirty="0">
                          <a:solidFill>
                            <a:schemeClr val="bg1"/>
                          </a:solidFill>
                          <a:effectLst/>
                          <a:latin typeface="Arial" panose="020B0604020202020204" pitchFamily="34" charset="0"/>
                          <a:cs typeface="Arial" panose="020B0604020202020204" pitchFamily="34" charset="0"/>
                          <a:sym typeface="Symbol" panose="05050102010706020507" pitchFamily="18" charset="2"/>
                        </a:rPr>
                        <a:t></a:t>
                      </a:r>
                      <a:endParaRPr lang="en-US" sz="1800" b="1" dirty="0">
                        <a:solidFill>
                          <a:schemeClr val="bg1"/>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26740">
                <a:tc>
                  <a:txBody>
                    <a:bodyPr/>
                    <a:lstStyle/>
                    <a:p>
                      <a:pPr marL="0" marR="0" lvl="0" indent="0" algn="l" defTabSz="914400" rtl="0" eaLnBrk="1" fontAlgn="base" latinLnBrk="0" hangingPunct="1">
                        <a:lnSpc>
                          <a:spcPct val="75000"/>
                        </a:lnSpc>
                        <a:spcBef>
                          <a:spcPct val="20000"/>
                        </a:spcBef>
                        <a:spcAft>
                          <a:spcPct val="0"/>
                        </a:spcAft>
                        <a:buClr>
                          <a:srgbClr val="FF0000"/>
                        </a:buClr>
                        <a:buSzPct val="75000"/>
                        <a:buFont typeface="Arial" charset="0"/>
                        <a:buNone/>
                        <a:tabLst/>
                      </a:pPr>
                      <a:r>
                        <a:rPr kumimoji="0" lang="en-US" sz="15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Statins </a:t>
                      </a:r>
                    </a:p>
                  </a:txBody>
                  <a:tcPr marL="68580" marR="68580" marT="34284" marB="342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500" dirty="0">
                          <a:solidFill>
                            <a:srgbClr val="000000"/>
                          </a:solidFill>
                          <a:effectLst/>
                          <a:latin typeface="Arial" panose="020B0604020202020204" pitchFamily="34" charset="0"/>
                          <a:cs typeface="Arial" panose="020B0604020202020204" pitchFamily="34" charset="0"/>
                        </a:rPr>
                        <a:t>18-55%</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r>
                        <a:rPr lang="en-US" sz="1500" dirty="0">
                          <a:solidFill>
                            <a:srgbClr val="000000"/>
                          </a:solidFill>
                          <a:effectLst/>
                          <a:latin typeface="Arial" panose="020B0604020202020204" pitchFamily="34" charset="0"/>
                          <a:cs typeface="Arial" panose="020B0604020202020204" pitchFamily="34" charset="0"/>
                        </a:rPr>
                        <a:t>5-15%</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500" dirty="0">
                          <a:solidFill>
                            <a:srgbClr val="000000"/>
                          </a:solidFill>
                          <a:effectLst/>
                          <a:latin typeface="Arial" panose="020B0604020202020204" pitchFamily="34" charset="0"/>
                          <a:cs typeface="Arial" panose="020B0604020202020204" pitchFamily="34" charset="0"/>
                        </a:rPr>
                        <a:t>7-30%</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6740">
                <a:tc>
                  <a:txBody>
                    <a:bodyPr/>
                    <a:lstStyle/>
                    <a:p>
                      <a:pPr marL="0" marR="0" lvl="0" indent="0" algn="l" defTabSz="914400" rtl="0" eaLnBrk="1" fontAlgn="base" latinLnBrk="0" hangingPunct="1">
                        <a:lnSpc>
                          <a:spcPct val="75000"/>
                        </a:lnSpc>
                        <a:spcBef>
                          <a:spcPct val="20000"/>
                        </a:spcBef>
                        <a:spcAft>
                          <a:spcPct val="0"/>
                        </a:spcAft>
                        <a:buClr>
                          <a:srgbClr val="FF0000"/>
                        </a:buClr>
                        <a:buSzPct val="75000"/>
                        <a:buFont typeface="Arial" charset="0"/>
                        <a:buNone/>
                        <a:tabLst/>
                      </a:pPr>
                      <a:r>
                        <a:rPr kumimoji="0" lang="en-US" sz="15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Bile acid sequestrants</a:t>
                      </a:r>
                    </a:p>
                  </a:txBody>
                  <a:tcPr marL="68580" marR="68580" marT="34284" marB="342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15-30</a:t>
                      </a:r>
                      <a:r>
                        <a:rPr lang="en-US" sz="1500" dirty="0">
                          <a:solidFill>
                            <a:srgbClr val="000000"/>
                          </a:solidFill>
                          <a:effectLst/>
                          <a:latin typeface="Arial" panose="020B0604020202020204" pitchFamily="34" charset="0"/>
                          <a:cs typeface="Arial" panose="020B0604020202020204" pitchFamily="34" charset="0"/>
                        </a:rPr>
                        <a:t>%</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3-5</a:t>
                      </a:r>
                      <a:r>
                        <a:rPr lang="en-US" sz="1500" dirty="0">
                          <a:solidFill>
                            <a:srgbClr val="000000"/>
                          </a:solidFill>
                          <a:effectLst/>
                          <a:latin typeface="Arial" panose="020B0604020202020204" pitchFamily="34" charset="0"/>
                          <a:cs typeface="Arial" panose="020B0604020202020204" pitchFamily="34" charset="0"/>
                        </a:rPr>
                        <a:t>%</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500" dirty="0">
                          <a:solidFill>
                            <a:srgbClr val="000000"/>
                          </a:solidFill>
                          <a:effectLst/>
                          <a:latin typeface="Arial" panose="020B0604020202020204" pitchFamily="34" charset="0"/>
                          <a:cs typeface="Arial" panose="020B0604020202020204" pitchFamily="34" charset="0"/>
                        </a:rPr>
                        <a:t>0-10%</a:t>
                      </a:r>
                      <a:r>
                        <a:rPr lang="en-US" sz="1500" dirty="0">
                          <a:solidFill>
                            <a:srgbClr val="000000"/>
                          </a:solidFill>
                          <a:effectLst/>
                          <a:latin typeface="Arial" panose="020B0604020202020204" pitchFamily="34" charset="0"/>
                          <a:cs typeface="Arial" panose="020B0604020202020204" pitchFamily="34" charset="0"/>
                          <a:sym typeface="Symbol"/>
                        </a:rPr>
                        <a:t></a:t>
                      </a:r>
                      <a:endParaRPr lang="en-US" sz="1500" dirty="0">
                        <a:solidFill>
                          <a:srgbClr val="000000"/>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674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Arial" charset="0"/>
                        <a:buNone/>
                        <a:tabLst/>
                      </a:pPr>
                      <a:r>
                        <a:rPr kumimoji="0" lang="en-US" sz="15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Nicotinic acid </a:t>
                      </a:r>
                    </a:p>
                  </a:txBody>
                  <a:tcPr marL="68580" marR="68580" marT="34284" marB="342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5</a:t>
                      </a:r>
                      <a:r>
                        <a:rPr lang="en-US" sz="1500" dirty="0">
                          <a:solidFill>
                            <a:srgbClr val="000000"/>
                          </a:solidFill>
                          <a:effectLst/>
                          <a:latin typeface="Arial" panose="020B0604020202020204" pitchFamily="34" charset="0"/>
                          <a:cs typeface="Arial" panose="020B0604020202020204" pitchFamily="34" charset="0"/>
                        </a:rPr>
                        <a:t>-25%</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1</a:t>
                      </a:r>
                      <a:r>
                        <a:rPr lang="en-US" sz="1500" dirty="0">
                          <a:solidFill>
                            <a:srgbClr val="000000"/>
                          </a:solidFill>
                          <a:effectLst/>
                          <a:latin typeface="Arial" panose="020B0604020202020204" pitchFamily="34" charset="0"/>
                          <a:cs typeface="Arial" panose="020B0604020202020204" pitchFamily="34" charset="0"/>
                        </a:rPr>
                        <a:t>5-35%</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20</a:t>
                      </a:r>
                      <a:r>
                        <a:rPr lang="en-US" sz="1500" dirty="0">
                          <a:solidFill>
                            <a:srgbClr val="000000"/>
                          </a:solidFill>
                          <a:effectLst/>
                          <a:latin typeface="Arial" panose="020B0604020202020204" pitchFamily="34" charset="0"/>
                          <a:cs typeface="Arial" panose="020B0604020202020204" pitchFamily="34" charset="0"/>
                        </a:rPr>
                        <a:t>-50%</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2674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Arial" charset="0"/>
                        <a:buNone/>
                        <a:tabLst/>
                      </a:pPr>
                      <a:r>
                        <a:rPr kumimoji="0" lang="en-US" sz="15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Fibric acid derivatives</a:t>
                      </a:r>
                      <a:endParaRPr kumimoji="0" lang="en-US" sz="9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84" marB="342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5% to </a:t>
                      </a:r>
                      <a:r>
                        <a:rPr lang="en-US" sz="1500" dirty="0">
                          <a:solidFill>
                            <a:srgbClr val="000000"/>
                          </a:solidFill>
                          <a:effectLst/>
                          <a:latin typeface="Arial" panose="020B0604020202020204" pitchFamily="34" charset="0"/>
                          <a:cs typeface="Arial" panose="020B0604020202020204" pitchFamily="34" charset="0"/>
                        </a:rPr>
                        <a:t>20%</a:t>
                      </a:r>
                      <a:r>
                        <a:rPr lang="en-US" sz="1500" dirty="0">
                          <a:solidFill>
                            <a:srgbClr val="000000"/>
                          </a:solidFill>
                          <a:effectLst/>
                          <a:latin typeface="Arial" panose="020B0604020202020204" pitchFamily="34" charset="0"/>
                          <a:cs typeface="Arial" panose="020B0604020202020204" pitchFamily="34" charset="0"/>
                          <a:sym typeface="Symbol"/>
                        </a:rPr>
                        <a:t></a:t>
                      </a:r>
                      <a:endParaRPr lang="en-US" sz="1500" dirty="0">
                        <a:solidFill>
                          <a:srgbClr val="000000"/>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10-20</a:t>
                      </a:r>
                      <a:r>
                        <a:rPr lang="en-US" sz="1500" dirty="0">
                          <a:solidFill>
                            <a:srgbClr val="000000"/>
                          </a:solidFill>
                          <a:effectLst/>
                          <a:latin typeface="Arial" panose="020B0604020202020204" pitchFamily="34" charset="0"/>
                          <a:cs typeface="Arial" panose="020B0604020202020204" pitchFamily="34" charset="0"/>
                        </a:rPr>
                        <a:t>%</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20</a:t>
                      </a:r>
                      <a:r>
                        <a:rPr lang="en-US" sz="1500" dirty="0">
                          <a:solidFill>
                            <a:srgbClr val="000000"/>
                          </a:solidFill>
                          <a:effectLst/>
                          <a:latin typeface="Arial" panose="020B0604020202020204" pitchFamily="34" charset="0"/>
                          <a:cs typeface="Arial" panose="020B0604020202020204" pitchFamily="34" charset="0"/>
                        </a:rPr>
                        <a:t>-50%</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26740">
                <a:tc>
                  <a:txBody>
                    <a:bodyPr/>
                    <a:lstStyle/>
                    <a:p>
                      <a:pPr marL="0" marR="0" lvl="0" indent="0" algn="l" defTabSz="914400" rtl="0" eaLnBrk="1" fontAlgn="base" latinLnBrk="0" hangingPunct="1">
                        <a:lnSpc>
                          <a:spcPct val="100000"/>
                        </a:lnSpc>
                        <a:spcBef>
                          <a:spcPct val="20000"/>
                        </a:spcBef>
                        <a:spcAft>
                          <a:spcPct val="0"/>
                        </a:spcAft>
                        <a:buClr>
                          <a:srgbClr val="FF0000"/>
                        </a:buClr>
                        <a:buSzPct val="75000"/>
                        <a:buFont typeface="Arial" charset="0"/>
                        <a:buNone/>
                        <a:tabLst/>
                      </a:pPr>
                      <a:r>
                        <a:rPr kumimoji="0" lang="en-US" sz="15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Ezetimibe</a:t>
                      </a:r>
                      <a:endParaRPr kumimoji="0" 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68580" marR="68580" marT="34284" marB="342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rPr>
                        <a:t>13-20%</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3-5</a:t>
                      </a:r>
                      <a:r>
                        <a:rPr lang="en-US" sz="1500" dirty="0">
                          <a:solidFill>
                            <a:srgbClr val="000000"/>
                          </a:solidFill>
                          <a:effectLst/>
                          <a:latin typeface="Arial" panose="020B0604020202020204" pitchFamily="34" charset="0"/>
                          <a:cs typeface="Arial" panose="020B0604020202020204" pitchFamily="34" charset="0"/>
                        </a:rPr>
                        <a:t>%</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5</a:t>
                      </a:r>
                      <a:r>
                        <a:rPr lang="en-US" sz="1500" dirty="0">
                          <a:solidFill>
                            <a:srgbClr val="000000"/>
                          </a:solidFill>
                          <a:effectLst/>
                          <a:latin typeface="Arial" panose="020B0604020202020204" pitchFamily="34" charset="0"/>
                          <a:cs typeface="Arial" panose="020B0604020202020204" pitchFamily="34" charset="0"/>
                        </a:rPr>
                        <a:t>-11%</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6740">
                <a:tc>
                  <a:txBody>
                    <a:bodyPr/>
                    <a:lstStyle/>
                    <a:p>
                      <a:r>
                        <a:rPr kumimoji="0" lang="en-US" sz="1500" b="1" i="0" u="none" strike="noStrike" kern="1200" cap="none" normalizeH="0" baseline="0" dirty="0">
                          <a:ln>
                            <a:noFill/>
                          </a:ln>
                          <a:solidFill>
                            <a:srgbClr val="000000"/>
                          </a:solidFill>
                          <a:effectLst/>
                          <a:latin typeface="Arial" panose="020B0604020202020204" pitchFamily="34" charset="0"/>
                          <a:ea typeface="+mn-ea"/>
                          <a:cs typeface="Arial" panose="020B0604020202020204" pitchFamily="34" charset="0"/>
                        </a:rPr>
                        <a:t>Omega-3 fatty acids</a:t>
                      </a:r>
                    </a:p>
                  </a:txBody>
                  <a:tcPr marL="68580" marR="68580" marT="34284" marB="342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rPr>
                        <a:t>6%</a:t>
                      </a:r>
                      <a:r>
                        <a:rPr lang="en-US" sz="1500" dirty="0">
                          <a:solidFill>
                            <a:srgbClr val="000000"/>
                          </a:solidFill>
                          <a:effectLst/>
                          <a:latin typeface="Arial" panose="020B0604020202020204" pitchFamily="34" charset="0"/>
                          <a:cs typeface="Arial" panose="020B0604020202020204" pitchFamily="34" charset="0"/>
                          <a:sym typeface="Symbol"/>
                        </a:rPr>
                        <a:t></a:t>
                      </a:r>
                      <a:r>
                        <a:rPr lang="en-US" sz="1500" baseline="0" dirty="0">
                          <a:solidFill>
                            <a:srgbClr val="000000"/>
                          </a:solidFill>
                          <a:effectLst/>
                          <a:latin typeface="Arial" panose="020B0604020202020204" pitchFamily="34" charset="0"/>
                          <a:cs typeface="Arial" panose="020B0604020202020204" pitchFamily="34" charset="0"/>
                          <a:sym typeface="Symbol"/>
                        </a:rPr>
                        <a:t> to </a:t>
                      </a:r>
                      <a:r>
                        <a:rPr lang="en-US" sz="1500" dirty="0">
                          <a:solidFill>
                            <a:srgbClr val="000000"/>
                          </a:solidFill>
                          <a:effectLst/>
                          <a:latin typeface="Arial" panose="020B0604020202020204" pitchFamily="34" charset="0"/>
                          <a:cs typeface="Arial" panose="020B0604020202020204" pitchFamily="34" charset="0"/>
                        </a:rPr>
                        <a:t>25%</a:t>
                      </a:r>
                      <a:r>
                        <a:rPr lang="en-US" sz="1500" dirty="0">
                          <a:solidFill>
                            <a:srgbClr val="000000"/>
                          </a:solidFill>
                          <a:effectLst/>
                          <a:latin typeface="Arial" panose="020B0604020202020204" pitchFamily="34" charset="0"/>
                          <a:cs typeface="Arial" panose="020B0604020202020204" pitchFamily="34" charset="0"/>
                          <a:sym typeface="Symbol"/>
                        </a:rPr>
                        <a:t></a:t>
                      </a:r>
                      <a:endParaRPr lang="en-US" sz="1500" dirty="0">
                        <a:solidFill>
                          <a:srgbClr val="000000"/>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5% to 7</a:t>
                      </a:r>
                      <a:r>
                        <a:rPr lang="en-US" sz="1500" dirty="0">
                          <a:solidFill>
                            <a:srgbClr val="000000"/>
                          </a:solidFill>
                          <a:effectLst/>
                          <a:latin typeface="Arial" panose="020B0604020202020204" pitchFamily="34" charset="0"/>
                          <a:cs typeface="Arial" panose="020B0604020202020204" pitchFamily="34" charset="0"/>
                        </a:rPr>
                        <a:t>%</a:t>
                      </a:r>
                      <a:r>
                        <a:rPr lang="en-US" sz="1500" dirty="0">
                          <a:solidFill>
                            <a:srgbClr val="000000"/>
                          </a:solidFill>
                          <a:effectLst/>
                          <a:latin typeface="Arial" panose="020B0604020202020204" pitchFamily="34" charset="0"/>
                          <a:cs typeface="Arial" panose="020B0604020202020204" pitchFamily="34" charset="0"/>
                          <a:sym typeface="Symbol"/>
                        </a:rPr>
                        <a:t></a:t>
                      </a:r>
                      <a:endParaRPr lang="en-US" sz="1500" dirty="0">
                        <a:solidFill>
                          <a:srgbClr val="000000"/>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19</a:t>
                      </a:r>
                      <a:r>
                        <a:rPr lang="en-US" sz="1500" dirty="0">
                          <a:solidFill>
                            <a:srgbClr val="000000"/>
                          </a:solidFill>
                          <a:effectLst/>
                          <a:latin typeface="Arial" panose="020B0604020202020204" pitchFamily="34" charset="0"/>
                          <a:cs typeface="Arial" panose="020B0604020202020204" pitchFamily="34" charset="0"/>
                        </a:rPr>
                        <a:t>-</a:t>
                      </a:r>
                      <a:r>
                        <a:rPr lang="en-US" sz="1500" dirty="0">
                          <a:solidFill>
                            <a:srgbClr val="000000"/>
                          </a:solidFill>
                          <a:effectLst/>
                          <a:latin typeface="Arial" panose="020B0604020202020204" pitchFamily="34" charset="0"/>
                          <a:cs typeface="Arial" panose="020B0604020202020204" pitchFamily="34" charset="0"/>
                          <a:sym typeface="Symbol"/>
                        </a:rPr>
                        <a:t>44</a:t>
                      </a:r>
                      <a:r>
                        <a:rPr lang="en-US" sz="1500" dirty="0">
                          <a:solidFill>
                            <a:srgbClr val="000000"/>
                          </a:solidFill>
                          <a:effectLst/>
                          <a:latin typeface="Arial" panose="020B0604020202020204" pitchFamily="34" charset="0"/>
                          <a:cs typeface="Arial" panose="020B0604020202020204" pitchFamily="34" charset="0"/>
                        </a:rPr>
                        <a:t>%</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326740">
                <a:tc>
                  <a:txBody>
                    <a:bodyPr/>
                    <a:lstStyle/>
                    <a:p>
                      <a:r>
                        <a:rPr kumimoji="0" lang="en-US" sz="1500" b="1" i="0" u="none" strike="noStrike" kern="1200" cap="none" normalizeH="0" baseline="0" dirty="0">
                          <a:ln>
                            <a:noFill/>
                          </a:ln>
                          <a:solidFill>
                            <a:srgbClr val="000000"/>
                          </a:solidFill>
                          <a:effectLst/>
                          <a:latin typeface="Arial" panose="020B0604020202020204" pitchFamily="34" charset="0"/>
                          <a:ea typeface="+mn-ea"/>
                          <a:cs typeface="Arial" panose="020B0604020202020204" pitchFamily="34" charset="0"/>
                        </a:rPr>
                        <a:t>PCSK9 monoclonal antibody</a:t>
                      </a:r>
                    </a:p>
                  </a:txBody>
                  <a:tcPr marL="68580" marR="68580" marT="34284" marB="342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rPr>
                        <a:t>40-72%</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rPr>
                        <a:t>0-10%</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0-17%</a:t>
                      </a:r>
                      <a:endParaRPr lang="en-US" sz="1500" dirty="0">
                        <a:solidFill>
                          <a:srgbClr val="000000"/>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26740">
                <a:tc>
                  <a:txBody>
                    <a:bodyPr/>
                    <a:lstStyle/>
                    <a:p>
                      <a:r>
                        <a:rPr kumimoji="0" lang="en-US" sz="1500" b="1" i="0" u="none" strike="noStrike" kern="1200" cap="none" normalizeH="0" baseline="0" dirty="0">
                          <a:ln>
                            <a:noFill/>
                          </a:ln>
                          <a:solidFill>
                            <a:srgbClr val="000000"/>
                          </a:solidFill>
                          <a:effectLst/>
                          <a:latin typeface="Arial" panose="020B0604020202020204" pitchFamily="34" charset="0"/>
                          <a:ea typeface="+mn-ea"/>
                          <a:cs typeface="Arial" panose="020B0604020202020204" pitchFamily="34" charset="0"/>
                        </a:rPr>
                        <a:t>Bempedoic acid</a:t>
                      </a:r>
                    </a:p>
                  </a:txBody>
                  <a:tcPr marL="68580" marR="68580" marT="34284" marB="342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rPr>
                        <a:t>15-17%</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6% </a:t>
                      </a:r>
                      <a:endParaRPr lang="en-US" sz="1500" dirty="0">
                        <a:solidFill>
                          <a:srgbClr val="000000"/>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sym typeface="Symbol"/>
                        </a:rPr>
                        <a:t>2% to 6</a:t>
                      </a:r>
                      <a:r>
                        <a:rPr lang="en-US" sz="1500" dirty="0">
                          <a:solidFill>
                            <a:srgbClr val="000000"/>
                          </a:solidFill>
                          <a:effectLst/>
                          <a:latin typeface="Arial" panose="020B0604020202020204" pitchFamily="34" charset="0"/>
                          <a:cs typeface="Arial" panose="020B0604020202020204" pitchFamily="34" charset="0"/>
                        </a:rPr>
                        <a:t>%</a:t>
                      </a:r>
                      <a:r>
                        <a:rPr lang="en-US" sz="1500" dirty="0">
                          <a:solidFill>
                            <a:srgbClr val="000000"/>
                          </a:solidFill>
                          <a:effectLst/>
                          <a:latin typeface="Arial" panose="020B0604020202020204" pitchFamily="34" charset="0"/>
                          <a:cs typeface="Arial" panose="020B0604020202020204" pitchFamily="34" charset="0"/>
                          <a:sym typeface="Symbol"/>
                        </a:rPr>
                        <a:t></a:t>
                      </a:r>
                      <a:endParaRPr lang="en-US" sz="1500" dirty="0">
                        <a:solidFill>
                          <a:srgbClr val="000000"/>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5428226"/>
                  </a:ext>
                </a:extLst>
              </a:tr>
              <a:tr h="326740">
                <a:tc>
                  <a:txBody>
                    <a:bodyPr/>
                    <a:lstStyle/>
                    <a:p>
                      <a:r>
                        <a:rPr kumimoji="0" lang="en-US" sz="1500" b="1" i="0" u="none" strike="noStrike" kern="1200" cap="none" normalizeH="0" baseline="0" dirty="0">
                          <a:ln>
                            <a:noFill/>
                          </a:ln>
                          <a:solidFill>
                            <a:srgbClr val="000000"/>
                          </a:solidFill>
                          <a:effectLst/>
                          <a:latin typeface="Arial" panose="020B0604020202020204" pitchFamily="34" charset="0"/>
                          <a:ea typeface="+mn-ea"/>
                          <a:cs typeface="Arial" panose="020B0604020202020204" pitchFamily="34" charset="0"/>
                        </a:rPr>
                        <a:t>Inclisiran (coming soon)</a:t>
                      </a:r>
                    </a:p>
                  </a:txBody>
                  <a:tcPr marL="68580" marR="68580" marT="34284" marB="342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latin typeface="Arial" panose="020B0604020202020204" pitchFamily="34" charset="0"/>
                          <a:cs typeface="Arial" panose="020B0604020202020204" pitchFamily="34" charset="0"/>
                        </a:rPr>
                        <a:t>Over 50%</a:t>
                      </a: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a:solidFill>
                          <a:srgbClr val="000000"/>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500" dirty="0">
                        <a:solidFill>
                          <a:srgbClr val="000000"/>
                        </a:solidFill>
                        <a:effectLst/>
                        <a:latin typeface="Arial" panose="020B0604020202020204" pitchFamily="34" charset="0"/>
                        <a:cs typeface="Arial" panose="020B0604020202020204" pitchFamily="34" charset="0"/>
                      </a:endParaRPr>
                    </a:p>
                  </a:txBody>
                  <a:tcPr marL="68580" marR="68580" marT="34291" marB="342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59072162"/>
                  </a:ext>
                </a:extLst>
              </a:tr>
            </a:tbl>
          </a:graphicData>
        </a:graphic>
      </p:graphicFrame>
    </p:spTree>
    <p:extLst>
      <p:ext uri="{BB962C8B-B14F-4D97-AF65-F5344CB8AC3E}">
        <p14:creationId xmlns:p14="http://schemas.microsoft.com/office/powerpoint/2010/main" val="95313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a:bodyPr>
          <a:lstStyle/>
          <a:p>
            <a:pPr>
              <a:buClr>
                <a:srgbClr val="0091B3"/>
              </a:buClr>
            </a:pPr>
            <a:r>
              <a:rPr lang="en-US" dirty="0"/>
              <a:t>1. Outline ACC/AHA guideline recommendations for management of hypercholesterolemia</a:t>
            </a:r>
          </a:p>
          <a:p>
            <a:pPr>
              <a:buClr>
                <a:srgbClr val="0091B3"/>
              </a:buClr>
            </a:pPr>
            <a:r>
              <a:rPr lang="en-US" dirty="0"/>
              <a:t>2. Discuss the prevalence and management of statin associated muscle symptoms</a:t>
            </a:r>
          </a:p>
          <a:p>
            <a:pPr>
              <a:buClr>
                <a:srgbClr val="0091B3"/>
              </a:buClr>
            </a:pPr>
            <a:r>
              <a:rPr lang="en-US" dirty="0"/>
              <a:t>3. Describe new LDL-C lowering medications (including </a:t>
            </a:r>
            <a:r>
              <a:rPr lang="en-US" dirty="0" err="1"/>
              <a:t>evinacumab</a:t>
            </a:r>
            <a:r>
              <a:rPr lang="en-US" dirty="0"/>
              <a:t>, </a:t>
            </a:r>
            <a:r>
              <a:rPr lang="en-US" dirty="0" err="1"/>
              <a:t>bempedoic</a:t>
            </a:r>
            <a:r>
              <a:rPr lang="en-US" dirty="0"/>
              <a:t> acid, and </a:t>
            </a:r>
            <a:r>
              <a:rPr lang="en-US" dirty="0" err="1"/>
              <a:t>inclisiran</a:t>
            </a:r>
            <a:r>
              <a:rPr lang="en-US" dirty="0"/>
              <a:t>).</a:t>
            </a:r>
          </a:p>
          <a:p>
            <a:pPr>
              <a:buClr>
                <a:srgbClr val="0091B3"/>
              </a:buClr>
            </a:pPr>
            <a:r>
              <a:rPr lang="en-US" dirty="0"/>
              <a:t>4. Identify patients that are candidates for further LDL-C lowering despite maximally tolerated statin therapy</a:t>
            </a:r>
          </a:p>
        </p:txBody>
      </p:sp>
      <p:sp>
        <p:nvSpPr>
          <p:cNvPr id="4" name="Slide Number Placeholder 3"/>
          <p:cNvSpPr>
            <a:spLocks noGrp="1"/>
          </p:cNvSpPr>
          <p:nvPr>
            <p:ph type="sldNum" sz="quarter" idx="12"/>
          </p:nvPr>
        </p:nvSpPr>
        <p:spPr>
          <a:xfrm>
            <a:off x="6553200" y="12874"/>
            <a:ext cx="2133600" cy="273844"/>
          </a:xfrm>
        </p:spPr>
        <p:txBody>
          <a:bodyPr/>
          <a:lstStyle/>
          <a:p>
            <a:fld id="{2066355A-084C-D24E-9AD2-7E4FC41EA627}" type="slidenum">
              <a:rPr lang="en-US" smtClean="0"/>
              <a:t>2</a:t>
            </a:fld>
            <a:endParaRPr lang="en-US"/>
          </a:p>
        </p:txBody>
      </p:sp>
    </p:spTree>
    <p:extLst>
      <p:ext uri="{BB962C8B-B14F-4D97-AF65-F5344CB8AC3E}">
        <p14:creationId xmlns:p14="http://schemas.microsoft.com/office/powerpoint/2010/main" val="3395098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E2A5-0C5E-466D-B834-EC5624C48579}"/>
              </a:ext>
            </a:extLst>
          </p:cNvPr>
          <p:cNvSpPr>
            <a:spLocks noGrp="1"/>
          </p:cNvSpPr>
          <p:nvPr>
            <p:ph type="title"/>
          </p:nvPr>
        </p:nvSpPr>
        <p:spPr/>
        <p:txBody>
          <a:bodyPr>
            <a:normAutofit/>
          </a:bodyPr>
          <a:lstStyle/>
          <a:p>
            <a:r>
              <a:rPr lang="en-US" dirty="0"/>
              <a:t>PCSK9 Inhibitors (PCSK9i) </a:t>
            </a:r>
          </a:p>
        </p:txBody>
      </p:sp>
      <p:sp>
        <p:nvSpPr>
          <p:cNvPr id="5" name="Text Placeholder 4">
            <a:extLst>
              <a:ext uri="{FF2B5EF4-FFF2-40B4-BE49-F238E27FC236}">
                <a16:creationId xmlns:a16="http://schemas.microsoft.com/office/drawing/2014/main" id="{A9572A9A-CC50-4D35-88B8-BE2FAE2EFDE3}"/>
              </a:ext>
            </a:extLst>
          </p:cNvPr>
          <p:cNvSpPr>
            <a:spLocks noGrp="1"/>
          </p:cNvSpPr>
          <p:nvPr>
            <p:ph type="body" sz="quarter" idx="4294967295"/>
          </p:nvPr>
        </p:nvSpPr>
        <p:spPr>
          <a:xfrm>
            <a:off x="79648" y="4893791"/>
            <a:ext cx="8007350" cy="223837"/>
          </a:xfrm>
        </p:spPr>
        <p:txBody>
          <a:bodyPr>
            <a:normAutofit fontScale="32500" lnSpcReduction="20000"/>
          </a:bodyPr>
          <a:lstStyle/>
          <a:p>
            <a:pPr marL="0" indent="0">
              <a:buNone/>
            </a:pPr>
            <a:r>
              <a:rPr lang="en-US" dirty="0">
                <a:latin typeface="+mj-lt"/>
              </a:rPr>
              <a:t>Web Supplement to the 2018 AHA/ACC/Multisociety Guideline on the Management of Blood Cholesterol. Published 2018. Accessed January 2, 2021. http://jaccjacc.acc.org/Clinical_Document/Cholesterol_GL_Web_Supplement.pdf</a:t>
            </a:r>
          </a:p>
        </p:txBody>
      </p:sp>
      <p:sp>
        <p:nvSpPr>
          <p:cNvPr id="7" name="Rectangle 6"/>
          <p:cNvSpPr/>
          <p:nvPr/>
        </p:nvSpPr>
        <p:spPr>
          <a:xfrm>
            <a:off x="7453161" y="1889063"/>
            <a:ext cx="1646054" cy="203132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cs typeface="Arial" panose="020B0604020202020204" pitchFamily="34" charset="0"/>
              </a:rPr>
              <a:t>Alirocumab and evolocumab are fully human monoclonal antibodies against PCSK9</a:t>
            </a:r>
          </a:p>
        </p:txBody>
      </p:sp>
      <p:grpSp>
        <p:nvGrpSpPr>
          <p:cNvPr id="154" name="Group 153"/>
          <p:cNvGrpSpPr/>
          <p:nvPr/>
        </p:nvGrpSpPr>
        <p:grpSpPr>
          <a:xfrm>
            <a:off x="3947521" y="1199924"/>
            <a:ext cx="3425825" cy="3273549"/>
            <a:chOff x="5430772" y="1586517"/>
            <a:chExt cx="4161578" cy="4364732"/>
          </a:xfrm>
        </p:grpSpPr>
        <p:pic>
          <p:nvPicPr>
            <p:cNvPr id="155" name="Picture 154"/>
            <p:cNvPicPr>
              <a:picLocks noChangeAspect="1"/>
            </p:cNvPicPr>
            <p:nvPr/>
          </p:nvPicPr>
          <p:blipFill>
            <a:blip r:embed="rId3"/>
            <a:stretch>
              <a:fillRect/>
            </a:stretch>
          </p:blipFill>
          <p:spPr>
            <a:xfrm rot="2545287">
              <a:off x="6968072" y="5209282"/>
              <a:ext cx="371888" cy="548688"/>
            </a:xfrm>
            <a:prstGeom prst="rect">
              <a:avLst/>
            </a:prstGeom>
          </p:spPr>
        </p:pic>
        <p:sp>
          <p:nvSpPr>
            <p:cNvPr id="156" name="Rectangle 155"/>
            <p:cNvSpPr/>
            <p:nvPr/>
          </p:nvSpPr>
          <p:spPr>
            <a:xfrm>
              <a:off x="5437552" y="1629142"/>
              <a:ext cx="4073206" cy="4322107"/>
            </a:xfrm>
            <a:prstGeom prst="rect">
              <a:avLst/>
            </a:prstGeom>
            <a:solidFill>
              <a:srgbClr val="66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7" name="Freeform 156"/>
            <p:cNvSpPr/>
            <p:nvPr/>
          </p:nvSpPr>
          <p:spPr>
            <a:xfrm>
              <a:off x="5440516" y="2879865"/>
              <a:ext cx="4053421" cy="449687"/>
            </a:xfrm>
            <a:custGeom>
              <a:avLst/>
              <a:gdLst>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22620 w 4180114"/>
                <a:gd name="connsiteY15" fmla="*/ 190919 h 482411"/>
                <a:gd name="connsiteX16" fmla="*/ 2692958 w 4180114"/>
                <a:gd name="connsiteY16" fmla="*/ 261257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22620 w 4180114"/>
                <a:gd name="connsiteY15" fmla="*/ 190919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17784 w 4180114"/>
                <a:gd name="connsiteY8" fmla="*/ 60290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17784 w 4180114"/>
                <a:gd name="connsiteY8" fmla="*/ 60290 h 482411"/>
                <a:gd name="connsiteX9" fmla="*/ 1788606 w 4180114"/>
                <a:gd name="connsiteY9" fmla="*/ 50242 h 482411"/>
                <a:gd name="connsiteX10" fmla="*/ 1969477 w 4180114"/>
                <a:gd name="connsiteY10" fmla="*/ 30145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80114" h="482411">
                  <a:moveTo>
                    <a:pt x="0" y="30145"/>
                  </a:moveTo>
                  <a:cubicBezTo>
                    <a:pt x="263769" y="40193"/>
                    <a:pt x="512466" y="43543"/>
                    <a:pt x="653143" y="80387"/>
                  </a:cubicBezTo>
                  <a:cubicBezTo>
                    <a:pt x="793820" y="117231"/>
                    <a:pt x="782096" y="217714"/>
                    <a:pt x="844061" y="251208"/>
                  </a:cubicBezTo>
                  <a:cubicBezTo>
                    <a:pt x="906026" y="284703"/>
                    <a:pt x="966317" y="276330"/>
                    <a:pt x="1024932" y="281354"/>
                  </a:cubicBezTo>
                  <a:cubicBezTo>
                    <a:pt x="1083548" y="286378"/>
                    <a:pt x="1152211" y="289728"/>
                    <a:pt x="1195754" y="281354"/>
                  </a:cubicBezTo>
                  <a:cubicBezTo>
                    <a:pt x="1239297" y="272980"/>
                    <a:pt x="1252695" y="246185"/>
                    <a:pt x="1286189" y="231112"/>
                  </a:cubicBezTo>
                  <a:cubicBezTo>
                    <a:pt x="1319684" y="216040"/>
                    <a:pt x="1361552" y="212690"/>
                    <a:pt x="1396721" y="190919"/>
                  </a:cubicBezTo>
                  <a:cubicBezTo>
                    <a:pt x="1431890" y="169148"/>
                    <a:pt x="1460360" y="122254"/>
                    <a:pt x="1497204" y="100483"/>
                  </a:cubicBezTo>
                  <a:cubicBezTo>
                    <a:pt x="1534048" y="78712"/>
                    <a:pt x="1569217" y="68663"/>
                    <a:pt x="1617784" y="60290"/>
                  </a:cubicBezTo>
                  <a:cubicBezTo>
                    <a:pt x="1666351" y="51917"/>
                    <a:pt x="1729991" y="55266"/>
                    <a:pt x="1788606" y="50242"/>
                  </a:cubicBezTo>
                  <a:cubicBezTo>
                    <a:pt x="1847222" y="45218"/>
                    <a:pt x="1907512" y="33494"/>
                    <a:pt x="1969477" y="30145"/>
                  </a:cubicBezTo>
                  <a:cubicBezTo>
                    <a:pt x="2031442" y="26796"/>
                    <a:pt x="2108479" y="28470"/>
                    <a:pt x="2160395" y="30145"/>
                  </a:cubicBezTo>
                  <a:cubicBezTo>
                    <a:pt x="2212311" y="31820"/>
                    <a:pt x="2245807" y="33494"/>
                    <a:pt x="2280976" y="40193"/>
                  </a:cubicBezTo>
                  <a:cubicBezTo>
                    <a:pt x="2316145" y="46892"/>
                    <a:pt x="2336242" y="55265"/>
                    <a:pt x="2371411" y="70338"/>
                  </a:cubicBezTo>
                  <a:cubicBezTo>
                    <a:pt x="2406580" y="85411"/>
                    <a:pt x="2453472" y="107183"/>
                    <a:pt x="2491991" y="130629"/>
                  </a:cubicBezTo>
                  <a:cubicBezTo>
                    <a:pt x="2530510" y="154075"/>
                    <a:pt x="2574053" y="187569"/>
                    <a:pt x="2602523" y="211015"/>
                  </a:cubicBezTo>
                  <a:cubicBezTo>
                    <a:pt x="2630993" y="234461"/>
                    <a:pt x="2642716" y="244510"/>
                    <a:pt x="2662813" y="271306"/>
                  </a:cubicBezTo>
                  <a:cubicBezTo>
                    <a:pt x="2682910" y="298102"/>
                    <a:pt x="2694633" y="344994"/>
                    <a:pt x="2723103" y="371789"/>
                  </a:cubicBezTo>
                  <a:cubicBezTo>
                    <a:pt x="2751573" y="398584"/>
                    <a:pt x="2788417" y="413657"/>
                    <a:pt x="2833635" y="432079"/>
                  </a:cubicBezTo>
                  <a:cubicBezTo>
                    <a:pt x="2878853" y="450501"/>
                    <a:pt x="2935794" y="480646"/>
                    <a:pt x="2994409" y="482321"/>
                  </a:cubicBezTo>
                  <a:cubicBezTo>
                    <a:pt x="3053024" y="483996"/>
                    <a:pt x="3109965" y="462225"/>
                    <a:pt x="3185327" y="442128"/>
                  </a:cubicBezTo>
                  <a:cubicBezTo>
                    <a:pt x="3260689" y="422031"/>
                    <a:pt x="3387969" y="398585"/>
                    <a:pt x="3446584" y="361741"/>
                  </a:cubicBezTo>
                  <a:cubicBezTo>
                    <a:pt x="3505199" y="324897"/>
                    <a:pt x="3505200" y="261258"/>
                    <a:pt x="3537020" y="221064"/>
                  </a:cubicBezTo>
                  <a:cubicBezTo>
                    <a:pt x="3568840" y="180871"/>
                    <a:pt x="3609033" y="150725"/>
                    <a:pt x="3637503" y="120580"/>
                  </a:cubicBezTo>
                  <a:cubicBezTo>
                    <a:pt x="3665973" y="90435"/>
                    <a:pt x="3677697" y="55265"/>
                    <a:pt x="3707842" y="40193"/>
                  </a:cubicBezTo>
                  <a:cubicBezTo>
                    <a:pt x="3737987" y="25121"/>
                    <a:pt x="3818373" y="30145"/>
                    <a:pt x="3818373" y="30145"/>
                  </a:cubicBezTo>
                  <a:lnTo>
                    <a:pt x="4019341" y="10048"/>
                  </a:lnTo>
                  <a:cubicBezTo>
                    <a:pt x="4079631" y="5024"/>
                    <a:pt x="4129872" y="2512"/>
                    <a:pt x="4180114" y="0"/>
                  </a:cubicBezTo>
                </a:path>
              </a:pathLst>
            </a:custGeom>
            <a:solidFill>
              <a:srgbClr val="0070C0"/>
            </a:solidFill>
            <a:ln w="1301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8" name="Freeform 157"/>
            <p:cNvSpPr/>
            <p:nvPr/>
          </p:nvSpPr>
          <p:spPr>
            <a:xfrm>
              <a:off x="5430772" y="1586517"/>
              <a:ext cx="4073205" cy="1690227"/>
            </a:xfrm>
            <a:custGeom>
              <a:avLst/>
              <a:gdLst>
                <a:gd name="connsiteX0" fmla="*/ 0 w 4240404"/>
                <a:gd name="connsiteY0" fmla="*/ 1688123 h 2130251"/>
                <a:gd name="connsiteX1" fmla="*/ 0 w 4240404"/>
                <a:gd name="connsiteY1" fmla="*/ 0 h 2130251"/>
                <a:gd name="connsiteX2" fmla="*/ 4240404 w 4240404"/>
                <a:gd name="connsiteY2" fmla="*/ 20097 h 2130251"/>
                <a:gd name="connsiteX3" fmla="*/ 4240404 w 4240404"/>
                <a:gd name="connsiteY3" fmla="*/ 1647930 h 2130251"/>
                <a:gd name="connsiteX4" fmla="*/ 3768132 w 4240404"/>
                <a:gd name="connsiteY4" fmla="*/ 1688123 h 2130251"/>
                <a:gd name="connsiteX5" fmla="*/ 3627455 w 4240404"/>
                <a:gd name="connsiteY5" fmla="*/ 1818752 h 2130251"/>
                <a:gd name="connsiteX6" fmla="*/ 3476730 w 4240404"/>
                <a:gd name="connsiteY6" fmla="*/ 2009671 h 2130251"/>
                <a:gd name="connsiteX7" fmla="*/ 3054699 w 4240404"/>
                <a:gd name="connsiteY7" fmla="*/ 2130251 h 2130251"/>
                <a:gd name="connsiteX8" fmla="*/ 2813538 w 4240404"/>
                <a:gd name="connsiteY8" fmla="*/ 2080009 h 2130251"/>
                <a:gd name="connsiteX9" fmla="*/ 2572378 w 4240404"/>
                <a:gd name="connsiteY9" fmla="*/ 1838849 h 2130251"/>
                <a:gd name="connsiteX10" fmla="*/ 2341266 w 4240404"/>
                <a:gd name="connsiteY10" fmla="*/ 1708220 h 2130251"/>
                <a:gd name="connsiteX11" fmla="*/ 2049864 w 4240404"/>
                <a:gd name="connsiteY11" fmla="*/ 1678075 h 2130251"/>
                <a:gd name="connsiteX12" fmla="*/ 1416817 w 4240404"/>
                <a:gd name="connsiteY12" fmla="*/ 1778559 h 2130251"/>
                <a:gd name="connsiteX13" fmla="*/ 1286189 w 4240404"/>
                <a:gd name="connsiteY13" fmla="*/ 1919236 h 2130251"/>
                <a:gd name="connsiteX14" fmla="*/ 1085222 w 4240404"/>
                <a:gd name="connsiteY14" fmla="*/ 1959429 h 2130251"/>
                <a:gd name="connsiteX15" fmla="*/ 874206 w 4240404"/>
                <a:gd name="connsiteY15" fmla="*/ 1909187 h 2130251"/>
                <a:gd name="connsiteX16" fmla="*/ 643094 w 4240404"/>
                <a:gd name="connsiteY16" fmla="*/ 1738365 h 2130251"/>
                <a:gd name="connsiteX17" fmla="*/ 0 w 4240404"/>
                <a:gd name="connsiteY17" fmla="*/ 1688123 h 2130251"/>
                <a:gd name="connsiteX0" fmla="*/ 0 w 4240404"/>
                <a:gd name="connsiteY0" fmla="*/ 1688123 h 2130251"/>
                <a:gd name="connsiteX1" fmla="*/ 0 w 4240404"/>
                <a:gd name="connsiteY1" fmla="*/ 0 h 2130251"/>
                <a:gd name="connsiteX2" fmla="*/ 4240404 w 4240404"/>
                <a:gd name="connsiteY2" fmla="*/ 20097 h 2130251"/>
                <a:gd name="connsiteX3" fmla="*/ 4240404 w 4240404"/>
                <a:gd name="connsiteY3" fmla="*/ 1647930 h 2130251"/>
                <a:gd name="connsiteX4" fmla="*/ 3768132 w 4240404"/>
                <a:gd name="connsiteY4" fmla="*/ 1688123 h 2130251"/>
                <a:gd name="connsiteX5" fmla="*/ 3627455 w 4240404"/>
                <a:gd name="connsiteY5" fmla="*/ 1818752 h 2130251"/>
                <a:gd name="connsiteX6" fmla="*/ 3476730 w 4240404"/>
                <a:gd name="connsiteY6" fmla="*/ 2009671 h 2130251"/>
                <a:gd name="connsiteX7" fmla="*/ 3054699 w 4240404"/>
                <a:gd name="connsiteY7" fmla="*/ 2130251 h 2130251"/>
                <a:gd name="connsiteX8" fmla="*/ 2813538 w 4240404"/>
                <a:gd name="connsiteY8" fmla="*/ 2080009 h 2130251"/>
                <a:gd name="connsiteX9" fmla="*/ 2572378 w 4240404"/>
                <a:gd name="connsiteY9" fmla="*/ 1838849 h 2130251"/>
                <a:gd name="connsiteX10" fmla="*/ 2341266 w 4240404"/>
                <a:gd name="connsiteY10" fmla="*/ 1688124 h 2130251"/>
                <a:gd name="connsiteX11" fmla="*/ 2049864 w 4240404"/>
                <a:gd name="connsiteY11" fmla="*/ 1678075 h 2130251"/>
                <a:gd name="connsiteX12" fmla="*/ 1416817 w 4240404"/>
                <a:gd name="connsiteY12" fmla="*/ 1778559 h 2130251"/>
                <a:gd name="connsiteX13" fmla="*/ 1286189 w 4240404"/>
                <a:gd name="connsiteY13" fmla="*/ 1919236 h 2130251"/>
                <a:gd name="connsiteX14" fmla="*/ 1085222 w 4240404"/>
                <a:gd name="connsiteY14" fmla="*/ 1959429 h 2130251"/>
                <a:gd name="connsiteX15" fmla="*/ 874206 w 4240404"/>
                <a:gd name="connsiteY15" fmla="*/ 1909187 h 2130251"/>
                <a:gd name="connsiteX16" fmla="*/ 643094 w 4240404"/>
                <a:gd name="connsiteY16" fmla="*/ 1738365 h 2130251"/>
                <a:gd name="connsiteX17" fmla="*/ 0 w 4240404"/>
                <a:gd name="connsiteY17" fmla="*/ 1688123 h 2130251"/>
                <a:gd name="connsiteX0" fmla="*/ 0 w 4240404"/>
                <a:gd name="connsiteY0" fmla="*/ 1688123 h 2130251"/>
                <a:gd name="connsiteX1" fmla="*/ 0 w 4240404"/>
                <a:gd name="connsiteY1" fmla="*/ 0 h 2130251"/>
                <a:gd name="connsiteX2" fmla="*/ 4240404 w 4240404"/>
                <a:gd name="connsiteY2" fmla="*/ 20097 h 2130251"/>
                <a:gd name="connsiteX3" fmla="*/ 4240404 w 4240404"/>
                <a:gd name="connsiteY3" fmla="*/ 1647930 h 2130251"/>
                <a:gd name="connsiteX4" fmla="*/ 3768132 w 4240404"/>
                <a:gd name="connsiteY4" fmla="*/ 1688123 h 2130251"/>
                <a:gd name="connsiteX5" fmla="*/ 3627455 w 4240404"/>
                <a:gd name="connsiteY5" fmla="*/ 1818752 h 2130251"/>
                <a:gd name="connsiteX6" fmla="*/ 3476730 w 4240404"/>
                <a:gd name="connsiteY6" fmla="*/ 2009671 h 2130251"/>
                <a:gd name="connsiteX7" fmla="*/ 3054699 w 4240404"/>
                <a:gd name="connsiteY7" fmla="*/ 2130251 h 2130251"/>
                <a:gd name="connsiteX8" fmla="*/ 2813538 w 4240404"/>
                <a:gd name="connsiteY8" fmla="*/ 2080009 h 2130251"/>
                <a:gd name="connsiteX9" fmla="*/ 2572378 w 4240404"/>
                <a:gd name="connsiteY9" fmla="*/ 1838849 h 2130251"/>
                <a:gd name="connsiteX10" fmla="*/ 2341266 w 4240404"/>
                <a:gd name="connsiteY10" fmla="*/ 1688124 h 2130251"/>
                <a:gd name="connsiteX11" fmla="*/ 2049864 w 4240404"/>
                <a:gd name="connsiteY11" fmla="*/ 1678075 h 2130251"/>
                <a:gd name="connsiteX12" fmla="*/ 1518256 w 4240404"/>
                <a:gd name="connsiteY12" fmla="*/ 1738365 h 2130251"/>
                <a:gd name="connsiteX13" fmla="*/ 1286189 w 4240404"/>
                <a:gd name="connsiteY13" fmla="*/ 1919236 h 2130251"/>
                <a:gd name="connsiteX14" fmla="*/ 1085222 w 4240404"/>
                <a:gd name="connsiteY14" fmla="*/ 1959429 h 2130251"/>
                <a:gd name="connsiteX15" fmla="*/ 874206 w 4240404"/>
                <a:gd name="connsiteY15" fmla="*/ 1909187 h 2130251"/>
                <a:gd name="connsiteX16" fmla="*/ 643094 w 4240404"/>
                <a:gd name="connsiteY16" fmla="*/ 1738365 h 2130251"/>
                <a:gd name="connsiteX17" fmla="*/ 0 w 4240404"/>
                <a:gd name="connsiteY17" fmla="*/ 1688123 h 2130251"/>
                <a:gd name="connsiteX0" fmla="*/ 0 w 4240404"/>
                <a:gd name="connsiteY0" fmla="*/ 1668026 h 2110154"/>
                <a:gd name="connsiteX1" fmla="*/ 18647 w 4240404"/>
                <a:gd name="connsiteY1" fmla="*/ 317729 h 2110154"/>
                <a:gd name="connsiteX2" fmla="*/ 4240404 w 4240404"/>
                <a:gd name="connsiteY2" fmla="*/ 0 h 2110154"/>
                <a:gd name="connsiteX3" fmla="*/ 4240404 w 4240404"/>
                <a:gd name="connsiteY3" fmla="*/ 1627833 h 2110154"/>
                <a:gd name="connsiteX4" fmla="*/ 3768132 w 4240404"/>
                <a:gd name="connsiteY4" fmla="*/ 1668026 h 2110154"/>
                <a:gd name="connsiteX5" fmla="*/ 3627455 w 4240404"/>
                <a:gd name="connsiteY5" fmla="*/ 1798655 h 2110154"/>
                <a:gd name="connsiteX6" fmla="*/ 3476730 w 4240404"/>
                <a:gd name="connsiteY6" fmla="*/ 1989574 h 2110154"/>
                <a:gd name="connsiteX7" fmla="*/ 3054699 w 4240404"/>
                <a:gd name="connsiteY7" fmla="*/ 2110154 h 2110154"/>
                <a:gd name="connsiteX8" fmla="*/ 2813538 w 4240404"/>
                <a:gd name="connsiteY8" fmla="*/ 2059912 h 2110154"/>
                <a:gd name="connsiteX9" fmla="*/ 2572378 w 4240404"/>
                <a:gd name="connsiteY9" fmla="*/ 1818752 h 2110154"/>
                <a:gd name="connsiteX10" fmla="*/ 2341266 w 4240404"/>
                <a:gd name="connsiteY10" fmla="*/ 1668027 h 2110154"/>
                <a:gd name="connsiteX11" fmla="*/ 2049864 w 4240404"/>
                <a:gd name="connsiteY11" fmla="*/ 1657978 h 2110154"/>
                <a:gd name="connsiteX12" fmla="*/ 1518256 w 4240404"/>
                <a:gd name="connsiteY12" fmla="*/ 1718268 h 2110154"/>
                <a:gd name="connsiteX13" fmla="*/ 1286189 w 4240404"/>
                <a:gd name="connsiteY13" fmla="*/ 1899139 h 2110154"/>
                <a:gd name="connsiteX14" fmla="*/ 1085222 w 4240404"/>
                <a:gd name="connsiteY14" fmla="*/ 1939332 h 2110154"/>
                <a:gd name="connsiteX15" fmla="*/ 874206 w 4240404"/>
                <a:gd name="connsiteY15" fmla="*/ 1889090 h 2110154"/>
                <a:gd name="connsiteX16" fmla="*/ 643094 w 4240404"/>
                <a:gd name="connsiteY16" fmla="*/ 1718268 h 2110154"/>
                <a:gd name="connsiteX17" fmla="*/ 0 w 4240404"/>
                <a:gd name="connsiteY17" fmla="*/ 1668026 h 2110154"/>
                <a:gd name="connsiteX0" fmla="*/ 0 w 4240404"/>
                <a:gd name="connsiteY0" fmla="*/ 1350297 h 1792425"/>
                <a:gd name="connsiteX1" fmla="*/ 18647 w 4240404"/>
                <a:gd name="connsiteY1" fmla="*/ 0 h 1792425"/>
                <a:gd name="connsiteX2" fmla="*/ 4240404 w 4240404"/>
                <a:gd name="connsiteY2" fmla="*/ 38357 h 1792425"/>
                <a:gd name="connsiteX3" fmla="*/ 4240404 w 4240404"/>
                <a:gd name="connsiteY3" fmla="*/ 1310104 h 1792425"/>
                <a:gd name="connsiteX4" fmla="*/ 3768132 w 4240404"/>
                <a:gd name="connsiteY4" fmla="*/ 1350297 h 1792425"/>
                <a:gd name="connsiteX5" fmla="*/ 3627455 w 4240404"/>
                <a:gd name="connsiteY5" fmla="*/ 1480926 h 1792425"/>
                <a:gd name="connsiteX6" fmla="*/ 3476730 w 4240404"/>
                <a:gd name="connsiteY6" fmla="*/ 1671845 h 1792425"/>
                <a:gd name="connsiteX7" fmla="*/ 3054699 w 4240404"/>
                <a:gd name="connsiteY7" fmla="*/ 1792425 h 1792425"/>
                <a:gd name="connsiteX8" fmla="*/ 2813538 w 4240404"/>
                <a:gd name="connsiteY8" fmla="*/ 1742183 h 1792425"/>
                <a:gd name="connsiteX9" fmla="*/ 2572378 w 4240404"/>
                <a:gd name="connsiteY9" fmla="*/ 1501023 h 1792425"/>
                <a:gd name="connsiteX10" fmla="*/ 2341266 w 4240404"/>
                <a:gd name="connsiteY10" fmla="*/ 1350298 h 1792425"/>
                <a:gd name="connsiteX11" fmla="*/ 2049864 w 4240404"/>
                <a:gd name="connsiteY11" fmla="*/ 1340249 h 1792425"/>
                <a:gd name="connsiteX12" fmla="*/ 1518256 w 4240404"/>
                <a:gd name="connsiteY12" fmla="*/ 1400539 h 1792425"/>
                <a:gd name="connsiteX13" fmla="*/ 1286189 w 4240404"/>
                <a:gd name="connsiteY13" fmla="*/ 1581410 h 1792425"/>
                <a:gd name="connsiteX14" fmla="*/ 1085222 w 4240404"/>
                <a:gd name="connsiteY14" fmla="*/ 1621603 h 1792425"/>
                <a:gd name="connsiteX15" fmla="*/ 874206 w 4240404"/>
                <a:gd name="connsiteY15" fmla="*/ 1571361 h 1792425"/>
                <a:gd name="connsiteX16" fmla="*/ 643094 w 4240404"/>
                <a:gd name="connsiteY16" fmla="*/ 1400539 h 1792425"/>
                <a:gd name="connsiteX17" fmla="*/ 0 w 4240404"/>
                <a:gd name="connsiteY17" fmla="*/ 1350297 h 1792425"/>
                <a:gd name="connsiteX0" fmla="*/ 0 w 4240404"/>
                <a:gd name="connsiteY0" fmla="*/ 1350297 h 1792425"/>
                <a:gd name="connsiteX1" fmla="*/ 18647 w 4240404"/>
                <a:gd name="connsiteY1" fmla="*/ 0 h 1792425"/>
                <a:gd name="connsiteX2" fmla="*/ 4240404 w 4240404"/>
                <a:gd name="connsiteY2" fmla="*/ 38357 h 1792425"/>
                <a:gd name="connsiteX3" fmla="*/ 4240404 w 4240404"/>
                <a:gd name="connsiteY3" fmla="*/ 1310104 h 1792425"/>
                <a:gd name="connsiteX4" fmla="*/ 3768132 w 4240404"/>
                <a:gd name="connsiteY4" fmla="*/ 1350297 h 1792425"/>
                <a:gd name="connsiteX5" fmla="*/ 3627455 w 4240404"/>
                <a:gd name="connsiteY5" fmla="*/ 1480926 h 1792425"/>
                <a:gd name="connsiteX6" fmla="*/ 3476730 w 4240404"/>
                <a:gd name="connsiteY6" fmla="*/ 1671845 h 1792425"/>
                <a:gd name="connsiteX7" fmla="*/ 3054699 w 4240404"/>
                <a:gd name="connsiteY7" fmla="*/ 1792425 h 1792425"/>
                <a:gd name="connsiteX8" fmla="*/ 2813538 w 4240404"/>
                <a:gd name="connsiteY8" fmla="*/ 1742183 h 1792425"/>
                <a:gd name="connsiteX9" fmla="*/ 2618998 w 4240404"/>
                <a:gd name="connsiteY9" fmla="*/ 1491892 h 1792425"/>
                <a:gd name="connsiteX10" fmla="*/ 2341266 w 4240404"/>
                <a:gd name="connsiteY10" fmla="*/ 1350298 h 1792425"/>
                <a:gd name="connsiteX11" fmla="*/ 2049864 w 4240404"/>
                <a:gd name="connsiteY11" fmla="*/ 1340249 h 1792425"/>
                <a:gd name="connsiteX12" fmla="*/ 1518256 w 4240404"/>
                <a:gd name="connsiteY12" fmla="*/ 1400539 h 1792425"/>
                <a:gd name="connsiteX13" fmla="*/ 1286189 w 4240404"/>
                <a:gd name="connsiteY13" fmla="*/ 1581410 h 1792425"/>
                <a:gd name="connsiteX14" fmla="*/ 1085222 w 4240404"/>
                <a:gd name="connsiteY14" fmla="*/ 1621603 h 1792425"/>
                <a:gd name="connsiteX15" fmla="*/ 874206 w 4240404"/>
                <a:gd name="connsiteY15" fmla="*/ 1571361 h 1792425"/>
                <a:gd name="connsiteX16" fmla="*/ 643094 w 4240404"/>
                <a:gd name="connsiteY16" fmla="*/ 1400539 h 1792425"/>
                <a:gd name="connsiteX17" fmla="*/ 0 w 4240404"/>
                <a:gd name="connsiteY17" fmla="*/ 1350297 h 179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40404" h="1792425">
                  <a:moveTo>
                    <a:pt x="0" y="1350297"/>
                  </a:moveTo>
                  <a:lnTo>
                    <a:pt x="18647" y="0"/>
                  </a:lnTo>
                  <a:lnTo>
                    <a:pt x="4240404" y="38357"/>
                  </a:lnTo>
                  <a:lnTo>
                    <a:pt x="4240404" y="1310104"/>
                  </a:lnTo>
                  <a:lnTo>
                    <a:pt x="3768132" y="1350297"/>
                  </a:lnTo>
                  <a:lnTo>
                    <a:pt x="3627455" y="1480926"/>
                  </a:lnTo>
                  <a:lnTo>
                    <a:pt x="3476730" y="1671845"/>
                  </a:lnTo>
                  <a:lnTo>
                    <a:pt x="3054699" y="1792425"/>
                  </a:lnTo>
                  <a:lnTo>
                    <a:pt x="2813538" y="1742183"/>
                  </a:lnTo>
                  <a:lnTo>
                    <a:pt x="2618998" y="1491892"/>
                  </a:lnTo>
                  <a:lnTo>
                    <a:pt x="2341266" y="1350298"/>
                  </a:lnTo>
                  <a:lnTo>
                    <a:pt x="2049864" y="1340249"/>
                  </a:lnTo>
                  <a:lnTo>
                    <a:pt x="1518256" y="1400539"/>
                  </a:lnTo>
                  <a:lnTo>
                    <a:pt x="1286189" y="1581410"/>
                  </a:lnTo>
                  <a:lnTo>
                    <a:pt x="1085222" y="1621603"/>
                  </a:lnTo>
                  <a:lnTo>
                    <a:pt x="874206" y="1571361"/>
                  </a:lnTo>
                  <a:lnTo>
                    <a:pt x="643094" y="1400539"/>
                  </a:lnTo>
                  <a:lnTo>
                    <a:pt x="0" y="135029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0" name="Freeform 159"/>
            <p:cNvSpPr/>
            <p:nvPr/>
          </p:nvSpPr>
          <p:spPr>
            <a:xfrm>
              <a:off x="5434586" y="2889349"/>
              <a:ext cx="4053421" cy="449687"/>
            </a:xfrm>
            <a:custGeom>
              <a:avLst/>
              <a:gdLst>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22620 w 4180114"/>
                <a:gd name="connsiteY15" fmla="*/ 190919 h 482411"/>
                <a:gd name="connsiteX16" fmla="*/ 2692958 w 4180114"/>
                <a:gd name="connsiteY16" fmla="*/ 261257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22620 w 4180114"/>
                <a:gd name="connsiteY15" fmla="*/ 190919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17784 w 4180114"/>
                <a:gd name="connsiteY8" fmla="*/ 60290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17784 w 4180114"/>
                <a:gd name="connsiteY8" fmla="*/ 60290 h 482411"/>
                <a:gd name="connsiteX9" fmla="*/ 1788606 w 4180114"/>
                <a:gd name="connsiteY9" fmla="*/ 50242 h 482411"/>
                <a:gd name="connsiteX10" fmla="*/ 1969477 w 4180114"/>
                <a:gd name="connsiteY10" fmla="*/ 30145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80114" h="482411">
                  <a:moveTo>
                    <a:pt x="0" y="30145"/>
                  </a:moveTo>
                  <a:cubicBezTo>
                    <a:pt x="263769" y="40193"/>
                    <a:pt x="512466" y="43543"/>
                    <a:pt x="653143" y="80387"/>
                  </a:cubicBezTo>
                  <a:cubicBezTo>
                    <a:pt x="793820" y="117231"/>
                    <a:pt x="782096" y="217714"/>
                    <a:pt x="844061" y="251208"/>
                  </a:cubicBezTo>
                  <a:cubicBezTo>
                    <a:pt x="906026" y="284703"/>
                    <a:pt x="966317" y="276330"/>
                    <a:pt x="1024932" y="281354"/>
                  </a:cubicBezTo>
                  <a:cubicBezTo>
                    <a:pt x="1083548" y="286378"/>
                    <a:pt x="1152211" y="289728"/>
                    <a:pt x="1195754" y="281354"/>
                  </a:cubicBezTo>
                  <a:cubicBezTo>
                    <a:pt x="1239297" y="272980"/>
                    <a:pt x="1252695" y="246185"/>
                    <a:pt x="1286189" y="231112"/>
                  </a:cubicBezTo>
                  <a:cubicBezTo>
                    <a:pt x="1319684" y="216040"/>
                    <a:pt x="1361552" y="212690"/>
                    <a:pt x="1396721" y="190919"/>
                  </a:cubicBezTo>
                  <a:cubicBezTo>
                    <a:pt x="1431890" y="169148"/>
                    <a:pt x="1460360" y="122254"/>
                    <a:pt x="1497204" y="100483"/>
                  </a:cubicBezTo>
                  <a:cubicBezTo>
                    <a:pt x="1534048" y="78712"/>
                    <a:pt x="1569217" y="68663"/>
                    <a:pt x="1617784" y="60290"/>
                  </a:cubicBezTo>
                  <a:cubicBezTo>
                    <a:pt x="1666351" y="51917"/>
                    <a:pt x="1729991" y="55266"/>
                    <a:pt x="1788606" y="50242"/>
                  </a:cubicBezTo>
                  <a:cubicBezTo>
                    <a:pt x="1847222" y="45218"/>
                    <a:pt x="1907512" y="33494"/>
                    <a:pt x="1969477" y="30145"/>
                  </a:cubicBezTo>
                  <a:cubicBezTo>
                    <a:pt x="2031442" y="26796"/>
                    <a:pt x="2108479" y="28470"/>
                    <a:pt x="2160395" y="30145"/>
                  </a:cubicBezTo>
                  <a:cubicBezTo>
                    <a:pt x="2212311" y="31820"/>
                    <a:pt x="2245807" y="33494"/>
                    <a:pt x="2280976" y="40193"/>
                  </a:cubicBezTo>
                  <a:cubicBezTo>
                    <a:pt x="2316145" y="46892"/>
                    <a:pt x="2336242" y="55265"/>
                    <a:pt x="2371411" y="70338"/>
                  </a:cubicBezTo>
                  <a:cubicBezTo>
                    <a:pt x="2406580" y="85411"/>
                    <a:pt x="2453472" y="107183"/>
                    <a:pt x="2491991" y="130629"/>
                  </a:cubicBezTo>
                  <a:cubicBezTo>
                    <a:pt x="2530510" y="154075"/>
                    <a:pt x="2574053" y="187569"/>
                    <a:pt x="2602523" y="211015"/>
                  </a:cubicBezTo>
                  <a:cubicBezTo>
                    <a:pt x="2630993" y="234461"/>
                    <a:pt x="2642716" y="244510"/>
                    <a:pt x="2662813" y="271306"/>
                  </a:cubicBezTo>
                  <a:cubicBezTo>
                    <a:pt x="2682910" y="298102"/>
                    <a:pt x="2694633" y="344994"/>
                    <a:pt x="2723103" y="371789"/>
                  </a:cubicBezTo>
                  <a:cubicBezTo>
                    <a:pt x="2751573" y="398584"/>
                    <a:pt x="2788417" y="413657"/>
                    <a:pt x="2833635" y="432079"/>
                  </a:cubicBezTo>
                  <a:cubicBezTo>
                    <a:pt x="2878853" y="450501"/>
                    <a:pt x="2935794" y="480646"/>
                    <a:pt x="2994409" y="482321"/>
                  </a:cubicBezTo>
                  <a:cubicBezTo>
                    <a:pt x="3053024" y="483996"/>
                    <a:pt x="3109965" y="462225"/>
                    <a:pt x="3185327" y="442128"/>
                  </a:cubicBezTo>
                  <a:cubicBezTo>
                    <a:pt x="3260689" y="422031"/>
                    <a:pt x="3387969" y="398585"/>
                    <a:pt x="3446584" y="361741"/>
                  </a:cubicBezTo>
                  <a:cubicBezTo>
                    <a:pt x="3505199" y="324897"/>
                    <a:pt x="3505200" y="261258"/>
                    <a:pt x="3537020" y="221064"/>
                  </a:cubicBezTo>
                  <a:cubicBezTo>
                    <a:pt x="3568840" y="180871"/>
                    <a:pt x="3609033" y="150725"/>
                    <a:pt x="3637503" y="120580"/>
                  </a:cubicBezTo>
                  <a:cubicBezTo>
                    <a:pt x="3665973" y="90435"/>
                    <a:pt x="3677697" y="55265"/>
                    <a:pt x="3707842" y="40193"/>
                  </a:cubicBezTo>
                  <a:cubicBezTo>
                    <a:pt x="3737987" y="25121"/>
                    <a:pt x="3818373" y="30145"/>
                    <a:pt x="3818373" y="30145"/>
                  </a:cubicBezTo>
                  <a:lnTo>
                    <a:pt x="4019341" y="10048"/>
                  </a:lnTo>
                  <a:cubicBezTo>
                    <a:pt x="4079631" y="5024"/>
                    <a:pt x="4129872" y="2512"/>
                    <a:pt x="4180114" y="0"/>
                  </a:cubicBezTo>
                </a:path>
              </a:pathLst>
            </a:custGeom>
            <a:noFill/>
            <a:ln w="165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B0F0"/>
                </a:solidFill>
              </a:endParaRPr>
            </a:p>
          </p:txBody>
        </p:sp>
        <p:sp>
          <p:nvSpPr>
            <p:cNvPr id="161" name="TextBox 160"/>
            <p:cNvSpPr txBox="1"/>
            <p:nvPr/>
          </p:nvSpPr>
          <p:spPr>
            <a:xfrm>
              <a:off x="5527979" y="2061108"/>
              <a:ext cx="1367044" cy="615553"/>
            </a:xfrm>
            <a:prstGeom prst="rect">
              <a:avLst/>
            </a:prstGeom>
            <a:noFill/>
          </p:spPr>
          <p:txBody>
            <a:bodyPr wrap="square" rtlCol="0">
              <a:spAutoFit/>
            </a:bodyPr>
            <a:lstStyle/>
            <a:p>
              <a:r>
                <a:rPr lang="en-US" sz="1200" b="1" dirty="0">
                  <a:solidFill>
                    <a:srgbClr val="7030A0"/>
                  </a:solidFill>
                </a:rPr>
                <a:t>LDL Receptor (LDL-R)</a:t>
              </a:r>
            </a:p>
          </p:txBody>
        </p:sp>
        <p:sp>
          <p:nvSpPr>
            <p:cNvPr id="162" name="Freeform 161"/>
            <p:cNvSpPr/>
            <p:nvPr/>
          </p:nvSpPr>
          <p:spPr>
            <a:xfrm>
              <a:off x="6325528" y="2780484"/>
              <a:ext cx="331290" cy="495342"/>
            </a:xfrm>
            <a:custGeom>
              <a:avLst/>
              <a:gdLst>
                <a:gd name="connsiteX0" fmla="*/ 221064 w 231112"/>
                <a:gd name="connsiteY0" fmla="*/ 514 h 372303"/>
                <a:gd name="connsiteX1" fmla="*/ 170822 w 231112"/>
                <a:gd name="connsiteY1" fmla="*/ 40708 h 372303"/>
                <a:gd name="connsiteX2" fmla="*/ 30145 w 231112"/>
                <a:gd name="connsiteY2" fmla="*/ 20611 h 372303"/>
                <a:gd name="connsiteX3" fmla="*/ 10049 w 231112"/>
                <a:gd name="connsiteY3" fmla="*/ 30659 h 372303"/>
                <a:gd name="connsiteX4" fmla="*/ 20097 w 231112"/>
                <a:gd name="connsiteY4" fmla="*/ 80901 h 372303"/>
                <a:gd name="connsiteX5" fmla="*/ 50242 w 231112"/>
                <a:gd name="connsiteY5" fmla="*/ 90950 h 372303"/>
                <a:gd name="connsiteX6" fmla="*/ 231112 w 231112"/>
                <a:gd name="connsiteY6" fmla="*/ 100998 h 372303"/>
                <a:gd name="connsiteX7" fmla="*/ 160774 w 231112"/>
                <a:gd name="connsiteY7" fmla="*/ 121095 h 372303"/>
                <a:gd name="connsiteX8" fmla="*/ 90435 w 231112"/>
                <a:gd name="connsiteY8" fmla="*/ 131143 h 372303"/>
                <a:gd name="connsiteX9" fmla="*/ 100484 w 231112"/>
                <a:gd name="connsiteY9" fmla="*/ 372303 h 37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12" h="372303">
                  <a:moveTo>
                    <a:pt x="221064" y="514"/>
                  </a:moveTo>
                  <a:cubicBezTo>
                    <a:pt x="204317" y="13912"/>
                    <a:pt x="191902" y="36756"/>
                    <a:pt x="170822" y="40708"/>
                  </a:cubicBezTo>
                  <a:cubicBezTo>
                    <a:pt x="114467" y="51274"/>
                    <a:pt x="76857" y="36181"/>
                    <a:pt x="30145" y="20611"/>
                  </a:cubicBezTo>
                  <a:cubicBezTo>
                    <a:pt x="-13557" y="-8524"/>
                    <a:pt x="342" y="-8169"/>
                    <a:pt x="10049" y="30659"/>
                  </a:cubicBezTo>
                  <a:cubicBezTo>
                    <a:pt x="14191" y="47228"/>
                    <a:pt x="10623" y="66690"/>
                    <a:pt x="20097" y="80901"/>
                  </a:cubicBezTo>
                  <a:cubicBezTo>
                    <a:pt x="25972" y="89714"/>
                    <a:pt x="39698" y="89946"/>
                    <a:pt x="50242" y="90950"/>
                  </a:cubicBezTo>
                  <a:cubicBezTo>
                    <a:pt x="110353" y="96675"/>
                    <a:pt x="170822" y="97649"/>
                    <a:pt x="231112" y="100998"/>
                  </a:cubicBezTo>
                  <a:cubicBezTo>
                    <a:pt x="205290" y="109605"/>
                    <a:pt x="188524" y="116049"/>
                    <a:pt x="160774" y="121095"/>
                  </a:cubicBezTo>
                  <a:cubicBezTo>
                    <a:pt x="137472" y="125332"/>
                    <a:pt x="113881" y="127794"/>
                    <a:pt x="90435" y="131143"/>
                  </a:cubicBezTo>
                  <a:cubicBezTo>
                    <a:pt x="100788" y="358899"/>
                    <a:pt x="100484" y="278443"/>
                    <a:pt x="100484" y="372303"/>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63" name="Group 162"/>
            <p:cNvGrpSpPr/>
            <p:nvPr/>
          </p:nvGrpSpPr>
          <p:grpSpPr>
            <a:xfrm>
              <a:off x="5715446" y="4256534"/>
              <a:ext cx="796583" cy="731782"/>
              <a:chOff x="1609705" y="4171571"/>
              <a:chExt cx="821481" cy="785034"/>
            </a:xfrm>
          </p:grpSpPr>
          <p:sp>
            <p:nvSpPr>
              <p:cNvPr id="246" name="Oval 245"/>
              <p:cNvSpPr/>
              <p:nvPr/>
            </p:nvSpPr>
            <p:spPr>
              <a:xfrm>
                <a:off x="1662491" y="4207716"/>
                <a:ext cx="729169" cy="68719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7" name="Donut 246"/>
              <p:cNvSpPr/>
              <p:nvPr/>
            </p:nvSpPr>
            <p:spPr>
              <a:xfrm>
                <a:off x="1609705" y="4171571"/>
                <a:ext cx="821481" cy="785034"/>
              </a:xfrm>
              <a:prstGeom prst="donut">
                <a:avLst>
                  <a:gd name="adj" fmla="val 15459"/>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164" name="Group 163"/>
            <p:cNvGrpSpPr/>
            <p:nvPr/>
          </p:nvGrpSpPr>
          <p:grpSpPr>
            <a:xfrm>
              <a:off x="6972635" y="4770204"/>
              <a:ext cx="796583" cy="731782"/>
              <a:chOff x="1609705" y="4171571"/>
              <a:chExt cx="821481" cy="785034"/>
            </a:xfrm>
          </p:grpSpPr>
          <p:sp>
            <p:nvSpPr>
              <p:cNvPr id="244" name="Oval 243"/>
              <p:cNvSpPr/>
              <p:nvPr/>
            </p:nvSpPr>
            <p:spPr>
              <a:xfrm>
                <a:off x="1662491" y="4207716"/>
                <a:ext cx="729169" cy="68719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5" name="Donut 244"/>
              <p:cNvSpPr/>
              <p:nvPr/>
            </p:nvSpPr>
            <p:spPr>
              <a:xfrm>
                <a:off x="1609705" y="4171571"/>
                <a:ext cx="821481" cy="785034"/>
              </a:xfrm>
              <a:prstGeom prst="donut">
                <a:avLst>
                  <a:gd name="adj" fmla="val 15459"/>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165" name="Group 164"/>
            <p:cNvGrpSpPr/>
            <p:nvPr/>
          </p:nvGrpSpPr>
          <p:grpSpPr>
            <a:xfrm>
              <a:off x="7907960" y="4105174"/>
              <a:ext cx="796583" cy="731782"/>
              <a:chOff x="1609705" y="4171571"/>
              <a:chExt cx="821481" cy="785034"/>
            </a:xfrm>
          </p:grpSpPr>
          <p:sp>
            <p:nvSpPr>
              <p:cNvPr id="242" name="Oval 241"/>
              <p:cNvSpPr/>
              <p:nvPr/>
            </p:nvSpPr>
            <p:spPr>
              <a:xfrm>
                <a:off x="1662491" y="4207716"/>
                <a:ext cx="729169" cy="68719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3" name="Donut 242"/>
              <p:cNvSpPr/>
              <p:nvPr/>
            </p:nvSpPr>
            <p:spPr>
              <a:xfrm>
                <a:off x="1609705" y="4171571"/>
                <a:ext cx="821481" cy="785034"/>
              </a:xfrm>
              <a:prstGeom prst="donut">
                <a:avLst>
                  <a:gd name="adj" fmla="val 15459"/>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166" name="Freeform 165"/>
            <p:cNvSpPr/>
            <p:nvPr/>
          </p:nvSpPr>
          <p:spPr>
            <a:xfrm>
              <a:off x="7836961" y="3060149"/>
              <a:ext cx="1210396" cy="443224"/>
            </a:xfrm>
            <a:custGeom>
              <a:avLst/>
              <a:gdLst>
                <a:gd name="connsiteX0" fmla="*/ 1248228 w 1248228"/>
                <a:gd name="connsiteY0" fmla="*/ 0 h 475477"/>
                <a:gd name="connsiteX1" fmla="*/ 1190171 w 1248228"/>
                <a:gd name="connsiteY1" fmla="*/ 79829 h 475477"/>
                <a:gd name="connsiteX2" fmla="*/ 1143000 w 1248228"/>
                <a:gd name="connsiteY2" fmla="*/ 141514 h 475477"/>
                <a:gd name="connsiteX3" fmla="*/ 1117600 w 1248228"/>
                <a:gd name="connsiteY3" fmla="*/ 119743 h 475477"/>
                <a:gd name="connsiteX4" fmla="*/ 1153885 w 1248228"/>
                <a:gd name="connsiteY4" fmla="*/ 76200 h 475477"/>
                <a:gd name="connsiteX5" fmla="*/ 1201057 w 1248228"/>
                <a:gd name="connsiteY5" fmla="*/ 65314 h 475477"/>
                <a:gd name="connsiteX6" fmla="*/ 1208314 w 1248228"/>
                <a:gd name="connsiteY6" fmla="*/ 148771 h 475477"/>
                <a:gd name="connsiteX7" fmla="*/ 1113971 w 1248228"/>
                <a:gd name="connsiteY7" fmla="*/ 228600 h 475477"/>
                <a:gd name="connsiteX8" fmla="*/ 1055914 w 1248228"/>
                <a:gd name="connsiteY8" fmla="*/ 308429 h 475477"/>
                <a:gd name="connsiteX9" fmla="*/ 1012371 w 1248228"/>
                <a:gd name="connsiteY9" fmla="*/ 286657 h 475477"/>
                <a:gd name="connsiteX10" fmla="*/ 1048657 w 1248228"/>
                <a:gd name="connsiteY10" fmla="*/ 239486 h 475477"/>
                <a:gd name="connsiteX11" fmla="*/ 1092200 w 1248228"/>
                <a:gd name="connsiteY11" fmla="*/ 235857 h 475477"/>
                <a:gd name="connsiteX12" fmla="*/ 1106714 w 1248228"/>
                <a:gd name="connsiteY12" fmla="*/ 326571 h 475477"/>
                <a:gd name="connsiteX13" fmla="*/ 1088571 w 1248228"/>
                <a:gd name="connsiteY13" fmla="*/ 341086 h 475477"/>
                <a:gd name="connsiteX14" fmla="*/ 972457 w 1248228"/>
                <a:gd name="connsiteY14" fmla="*/ 370114 h 475477"/>
                <a:gd name="connsiteX15" fmla="*/ 838200 w 1248228"/>
                <a:gd name="connsiteY15" fmla="*/ 388257 h 475477"/>
                <a:gd name="connsiteX16" fmla="*/ 780142 w 1248228"/>
                <a:gd name="connsiteY16" fmla="*/ 362857 h 475477"/>
                <a:gd name="connsiteX17" fmla="*/ 834571 w 1248228"/>
                <a:gd name="connsiteY17" fmla="*/ 326571 h 475477"/>
                <a:gd name="connsiteX18" fmla="*/ 914400 w 1248228"/>
                <a:gd name="connsiteY18" fmla="*/ 322943 h 475477"/>
                <a:gd name="connsiteX19" fmla="*/ 954314 w 1248228"/>
                <a:gd name="connsiteY19" fmla="*/ 366486 h 475477"/>
                <a:gd name="connsiteX20" fmla="*/ 870857 w 1248228"/>
                <a:gd name="connsiteY20" fmla="*/ 420914 h 475477"/>
                <a:gd name="connsiteX21" fmla="*/ 729342 w 1248228"/>
                <a:gd name="connsiteY21" fmla="*/ 410029 h 475477"/>
                <a:gd name="connsiteX22" fmla="*/ 616857 w 1248228"/>
                <a:gd name="connsiteY22" fmla="*/ 402771 h 475477"/>
                <a:gd name="connsiteX23" fmla="*/ 562428 w 1248228"/>
                <a:gd name="connsiteY23" fmla="*/ 399143 h 475477"/>
                <a:gd name="connsiteX24" fmla="*/ 638628 w 1248228"/>
                <a:gd name="connsiteY24" fmla="*/ 366486 h 475477"/>
                <a:gd name="connsiteX25" fmla="*/ 718457 w 1248228"/>
                <a:gd name="connsiteY25" fmla="*/ 384629 h 475477"/>
                <a:gd name="connsiteX26" fmla="*/ 729342 w 1248228"/>
                <a:gd name="connsiteY26" fmla="*/ 435429 h 475477"/>
                <a:gd name="connsiteX27" fmla="*/ 537028 w 1248228"/>
                <a:gd name="connsiteY27" fmla="*/ 475343 h 475477"/>
                <a:gd name="connsiteX28" fmla="*/ 384628 w 1248228"/>
                <a:gd name="connsiteY28" fmla="*/ 446314 h 475477"/>
                <a:gd name="connsiteX29" fmla="*/ 301171 w 1248228"/>
                <a:gd name="connsiteY29" fmla="*/ 391886 h 475477"/>
                <a:gd name="connsiteX30" fmla="*/ 279400 w 1248228"/>
                <a:gd name="connsiteY30" fmla="*/ 337457 h 475477"/>
                <a:gd name="connsiteX31" fmla="*/ 355600 w 1248228"/>
                <a:gd name="connsiteY31" fmla="*/ 362857 h 475477"/>
                <a:gd name="connsiteX32" fmla="*/ 424542 w 1248228"/>
                <a:gd name="connsiteY32" fmla="*/ 406400 h 475477"/>
                <a:gd name="connsiteX33" fmla="*/ 341085 w 1248228"/>
                <a:gd name="connsiteY33" fmla="*/ 428171 h 475477"/>
                <a:gd name="connsiteX34" fmla="*/ 264885 w 1248228"/>
                <a:gd name="connsiteY34" fmla="*/ 439057 h 475477"/>
                <a:gd name="connsiteX35" fmla="*/ 228600 w 1248228"/>
                <a:gd name="connsiteY35" fmla="*/ 377371 h 475477"/>
                <a:gd name="connsiteX36" fmla="*/ 199571 w 1248228"/>
                <a:gd name="connsiteY36" fmla="*/ 322943 h 475477"/>
                <a:gd name="connsiteX37" fmla="*/ 170542 w 1248228"/>
                <a:gd name="connsiteY37" fmla="*/ 304800 h 475477"/>
                <a:gd name="connsiteX38" fmla="*/ 141514 w 1248228"/>
                <a:gd name="connsiteY38" fmla="*/ 290286 h 475477"/>
                <a:gd name="connsiteX39" fmla="*/ 72571 w 1248228"/>
                <a:gd name="connsiteY39" fmla="*/ 264886 h 475477"/>
                <a:gd name="connsiteX40" fmla="*/ 61685 w 1248228"/>
                <a:gd name="connsiteY40" fmla="*/ 217714 h 475477"/>
                <a:gd name="connsiteX41" fmla="*/ 123371 w 1248228"/>
                <a:gd name="connsiteY41" fmla="*/ 239486 h 475477"/>
                <a:gd name="connsiteX42" fmla="*/ 192314 w 1248228"/>
                <a:gd name="connsiteY42" fmla="*/ 286657 h 475477"/>
                <a:gd name="connsiteX43" fmla="*/ 137885 w 1248228"/>
                <a:gd name="connsiteY43" fmla="*/ 330200 h 475477"/>
                <a:gd name="connsiteX44" fmla="*/ 58057 w 1248228"/>
                <a:gd name="connsiteY44" fmla="*/ 297543 h 475477"/>
                <a:gd name="connsiteX45" fmla="*/ 25400 w 1248228"/>
                <a:gd name="connsiteY45" fmla="*/ 243114 h 475477"/>
                <a:gd name="connsiteX46" fmla="*/ 25400 w 1248228"/>
                <a:gd name="connsiteY46" fmla="*/ 210457 h 475477"/>
                <a:gd name="connsiteX47" fmla="*/ 36285 w 1248228"/>
                <a:gd name="connsiteY47" fmla="*/ 188686 h 475477"/>
                <a:gd name="connsiteX48" fmla="*/ 21771 w 1248228"/>
                <a:gd name="connsiteY48" fmla="*/ 116114 h 475477"/>
                <a:gd name="connsiteX49" fmla="*/ 0 w 1248228"/>
                <a:gd name="connsiteY49" fmla="*/ 90714 h 4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48228" h="475477">
                  <a:moveTo>
                    <a:pt x="1248228" y="0"/>
                  </a:moveTo>
                  <a:cubicBezTo>
                    <a:pt x="1227968" y="28121"/>
                    <a:pt x="1207709" y="56243"/>
                    <a:pt x="1190171" y="79829"/>
                  </a:cubicBezTo>
                  <a:cubicBezTo>
                    <a:pt x="1172633" y="103415"/>
                    <a:pt x="1155095" y="134862"/>
                    <a:pt x="1143000" y="141514"/>
                  </a:cubicBezTo>
                  <a:cubicBezTo>
                    <a:pt x="1130905" y="148166"/>
                    <a:pt x="1115786" y="130628"/>
                    <a:pt x="1117600" y="119743"/>
                  </a:cubicBezTo>
                  <a:cubicBezTo>
                    <a:pt x="1119414" y="108858"/>
                    <a:pt x="1139976" y="85271"/>
                    <a:pt x="1153885" y="76200"/>
                  </a:cubicBezTo>
                  <a:cubicBezTo>
                    <a:pt x="1167794" y="67129"/>
                    <a:pt x="1191986" y="53219"/>
                    <a:pt x="1201057" y="65314"/>
                  </a:cubicBezTo>
                  <a:cubicBezTo>
                    <a:pt x="1210128" y="77409"/>
                    <a:pt x="1222828" y="121557"/>
                    <a:pt x="1208314" y="148771"/>
                  </a:cubicBezTo>
                  <a:cubicBezTo>
                    <a:pt x="1193800" y="175985"/>
                    <a:pt x="1139371" y="201990"/>
                    <a:pt x="1113971" y="228600"/>
                  </a:cubicBezTo>
                  <a:cubicBezTo>
                    <a:pt x="1088571" y="255210"/>
                    <a:pt x="1072847" y="298753"/>
                    <a:pt x="1055914" y="308429"/>
                  </a:cubicBezTo>
                  <a:cubicBezTo>
                    <a:pt x="1038981" y="318105"/>
                    <a:pt x="1013581" y="298148"/>
                    <a:pt x="1012371" y="286657"/>
                  </a:cubicBezTo>
                  <a:cubicBezTo>
                    <a:pt x="1011161" y="275166"/>
                    <a:pt x="1035352" y="247953"/>
                    <a:pt x="1048657" y="239486"/>
                  </a:cubicBezTo>
                  <a:cubicBezTo>
                    <a:pt x="1061962" y="231019"/>
                    <a:pt x="1082524" y="221343"/>
                    <a:pt x="1092200" y="235857"/>
                  </a:cubicBezTo>
                  <a:cubicBezTo>
                    <a:pt x="1101876" y="250371"/>
                    <a:pt x="1106714" y="326571"/>
                    <a:pt x="1106714" y="326571"/>
                  </a:cubicBezTo>
                  <a:cubicBezTo>
                    <a:pt x="1106109" y="344109"/>
                    <a:pt x="1110947" y="333829"/>
                    <a:pt x="1088571" y="341086"/>
                  </a:cubicBezTo>
                  <a:cubicBezTo>
                    <a:pt x="1066195" y="348343"/>
                    <a:pt x="1014185" y="362252"/>
                    <a:pt x="972457" y="370114"/>
                  </a:cubicBezTo>
                  <a:cubicBezTo>
                    <a:pt x="930729" y="377976"/>
                    <a:pt x="870252" y="389466"/>
                    <a:pt x="838200" y="388257"/>
                  </a:cubicBezTo>
                  <a:cubicBezTo>
                    <a:pt x="806148" y="387048"/>
                    <a:pt x="780747" y="373138"/>
                    <a:pt x="780142" y="362857"/>
                  </a:cubicBezTo>
                  <a:cubicBezTo>
                    <a:pt x="779537" y="352576"/>
                    <a:pt x="812195" y="333223"/>
                    <a:pt x="834571" y="326571"/>
                  </a:cubicBezTo>
                  <a:cubicBezTo>
                    <a:pt x="856947" y="319919"/>
                    <a:pt x="894443" y="316291"/>
                    <a:pt x="914400" y="322943"/>
                  </a:cubicBezTo>
                  <a:cubicBezTo>
                    <a:pt x="934357" y="329596"/>
                    <a:pt x="961571" y="350158"/>
                    <a:pt x="954314" y="366486"/>
                  </a:cubicBezTo>
                  <a:cubicBezTo>
                    <a:pt x="947057" y="382815"/>
                    <a:pt x="908352" y="413657"/>
                    <a:pt x="870857" y="420914"/>
                  </a:cubicBezTo>
                  <a:cubicBezTo>
                    <a:pt x="833362" y="428171"/>
                    <a:pt x="729342" y="410029"/>
                    <a:pt x="729342" y="410029"/>
                  </a:cubicBezTo>
                  <a:lnTo>
                    <a:pt x="616857" y="402771"/>
                  </a:lnTo>
                  <a:cubicBezTo>
                    <a:pt x="589038" y="400957"/>
                    <a:pt x="558800" y="405190"/>
                    <a:pt x="562428" y="399143"/>
                  </a:cubicBezTo>
                  <a:cubicBezTo>
                    <a:pt x="566056" y="393096"/>
                    <a:pt x="612623" y="368905"/>
                    <a:pt x="638628" y="366486"/>
                  </a:cubicBezTo>
                  <a:cubicBezTo>
                    <a:pt x="664633" y="364067"/>
                    <a:pt x="703338" y="373138"/>
                    <a:pt x="718457" y="384629"/>
                  </a:cubicBezTo>
                  <a:cubicBezTo>
                    <a:pt x="733576" y="396120"/>
                    <a:pt x="759580" y="420310"/>
                    <a:pt x="729342" y="435429"/>
                  </a:cubicBezTo>
                  <a:cubicBezTo>
                    <a:pt x="699104" y="450548"/>
                    <a:pt x="594480" y="473529"/>
                    <a:pt x="537028" y="475343"/>
                  </a:cubicBezTo>
                  <a:cubicBezTo>
                    <a:pt x="479576" y="477157"/>
                    <a:pt x="423937" y="460223"/>
                    <a:pt x="384628" y="446314"/>
                  </a:cubicBezTo>
                  <a:cubicBezTo>
                    <a:pt x="345319" y="432405"/>
                    <a:pt x="318709" y="410029"/>
                    <a:pt x="301171" y="391886"/>
                  </a:cubicBezTo>
                  <a:cubicBezTo>
                    <a:pt x="283633" y="373743"/>
                    <a:pt x="270329" y="342295"/>
                    <a:pt x="279400" y="337457"/>
                  </a:cubicBezTo>
                  <a:cubicBezTo>
                    <a:pt x="288471" y="332619"/>
                    <a:pt x="331410" y="351367"/>
                    <a:pt x="355600" y="362857"/>
                  </a:cubicBezTo>
                  <a:cubicBezTo>
                    <a:pt x="379790" y="374348"/>
                    <a:pt x="426961" y="395514"/>
                    <a:pt x="424542" y="406400"/>
                  </a:cubicBezTo>
                  <a:cubicBezTo>
                    <a:pt x="422123" y="417286"/>
                    <a:pt x="367694" y="422728"/>
                    <a:pt x="341085" y="428171"/>
                  </a:cubicBezTo>
                  <a:cubicBezTo>
                    <a:pt x="314476" y="433614"/>
                    <a:pt x="283632" y="447524"/>
                    <a:pt x="264885" y="439057"/>
                  </a:cubicBezTo>
                  <a:cubicBezTo>
                    <a:pt x="246138" y="430590"/>
                    <a:pt x="239486" y="396723"/>
                    <a:pt x="228600" y="377371"/>
                  </a:cubicBezTo>
                  <a:cubicBezTo>
                    <a:pt x="217714" y="358019"/>
                    <a:pt x="209247" y="335038"/>
                    <a:pt x="199571" y="322943"/>
                  </a:cubicBezTo>
                  <a:cubicBezTo>
                    <a:pt x="189895" y="310848"/>
                    <a:pt x="180218" y="310243"/>
                    <a:pt x="170542" y="304800"/>
                  </a:cubicBezTo>
                  <a:cubicBezTo>
                    <a:pt x="160866" y="299357"/>
                    <a:pt x="157842" y="296938"/>
                    <a:pt x="141514" y="290286"/>
                  </a:cubicBezTo>
                  <a:cubicBezTo>
                    <a:pt x="125186" y="283634"/>
                    <a:pt x="85876" y="276981"/>
                    <a:pt x="72571" y="264886"/>
                  </a:cubicBezTo>
                  <a:cubicBezTo>
                    <a:pt x="59266" y="252791"/>
                    <a:pt x="53218" y="221947"/>
                    <a:pt x="61685" y="217714"/>
                  </a:cubicBezTo>
                  <a:cubicBezTo>
                    <a:pt x="70152" y="213481"/>
                    <a:pt x="101600" y="227996"/>
                    <a:pt x="123371" y="239486"/>
                  </a:cubicBezTo>
                  <a:cubicBezTo>
                    <a:pt x="145142" y="250976"/>
                    <a:pt x="189895" y="271538"/>
                    <a:pt x="192314" y="286657"/>
                  </a:cubicBezTo>
                  <a:cubicBezTo>
                    <a:pt x="194733" y="301776"/>
                    <a:pt x="160261" y="328386"/>
                    <a:pt x="137885" y="330200"/>
                  </a:cubicBezTo>
                  <a:cubicBezTo>
                    <a:pt x="115509" y="332014"/>
                    <a:pt x="76804" y="312057"/>
                    <a:pt x="58057" y="297543"/>
                  </a:cubicBezTo>
                  <a:cubicBezTo>
                    <a:pt x="39309" y="283029"/>
                    <a:pt x="30843" y="257628"/>
                    <a:pt x="25400" y="243114"/>
                  </a:cubicBezTo>
                  <a:cubicBezTo>
                    <a:pt x="19957" y="228600"/>
                    <a:pt x="23586" y="219528"/>
                    <a:pt x="25400" y="210457"/>
                  </a:cubicBezTo>
                  <a:cubicBezTo>
                    <a:pt x="27214" y="201386"/>
                    <a:pt x="36890" y="204410"/>
                    <a:pt x="36285" y="188686"/>
                  </a:cubicBezTo>
                  <a:cubicBezTo>
                    <a:pt x="35680" y="172962"/>
                    <a:pt x="27818" y="132443"/>
                    <a:pt x="21771" y="116114"/>
                  </a:cubicBezTo>
                  <a:cubicBezTo>
                    <a:pt x="15724" y="99785"/>
                    <a:pt x="7862" y="95249"/>
                    <a:pt x="0" y="90714"/>
                  </a:cubicBezTo>
                </a:path>
              </a:pathLst>
            </a:cu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7" name="Freeform 166"/>
            <p:cNvSpPr/>
            <p:nvPr/>
          </p:nvSpPr>
          <p:spPr>
            <a:xfrm rot="10647583">
              <a:off x="7813609" y="4020881"/>
              <a:ext cx="973601" cy="876699"/>
            </a:xfrm>
            <a:custGeom>
              <a:avLst/>
              <a:gdLst>
                <a:gd name="connsiteX0" fmla="*/ 559721 w 1004032"/>
                <a:gd name="connsiteY0" fmla="*/ 7953 h 940496"/>
                <a:gd name="connsiteX1" fmla="*/ 606893 w 1004032"/>
                <a:gd name="connsiteY1" fmla="*/ 47868 h 940496"/>
                <a:gd name="connsiteX2" fmla="*/ 690350 w 1004032"/>
                <a:gd name="connsiteY2" fmla="*/ 80525 h 940496"/>
                <a:gd name="connsiteX3" fmla="*/ 777436 w 1004032"/>
                <a:gd name="connsiteY3" fmla="*/ 98668 h 940496"/>
                <a:gd name="connsiteX4" fmla="*/ 781064 w 1004032"/>
                <a:gd name="connsiteY4" fmla="*/ 66011 h 940496"/>
                <a:gd name="connsiteX5" fmla="*/ 712121 w 1004032"/>
                <a:gd name="connsiteY5" fmla="*/ 44239 h 940496"/>
                <a:gd name="connsiteX6" fmla="*/ 704864 w 1004032"/>
                <a:gd name="connsiteY6" fmla="*/ 91411 h 940496"/>
                <a:gd name="connsiteX7" fmla="*/ 784693 w 1004032"/>
                <a:gd name="connsiteY7" fmla="*/ 131325 h 940496"/>
                <a:gd name="connsiteX8" fmla="*/ 857264 w 1004032"/>
                <a:gd name="connsiteY8" fmla="*/ 189382 h 940496"/>
                <a:gd name="connsiteX9" fmla="*/ 893550 w 1004032"/>
                <a:gd name="connsiteY9" fmla="*/ 265582 h 940496"/>
                <a:gd name="connsiteX10" fmla="*/ 977007 w 1004032"/>
                <a:gd name="connsiteY10" fmla="*/ 229296 h 940496"/>
                <a:gd name="connsiteX11" fmla="*/ 922578 w 1004032"/>
                <a:gd name="connsiteY11" fmla="*/ 193011 h 940496"/>
                <a:gd name="connsiteX12" fmla="*/ 882664 w 1004032"/>
                <a:gd name="connsiteY12" fmla="*/ 174868 h 940496"/>
                <a:gd name="connsiteX13" fmla="*/ 889921 w 1004032"/>
                <a:gd name="connsiteY13" fmla="*/ 225668 h 940496"/>
                <a:gd name="connsiteX14" fmla="*/ 918950 w 1004032"/>
                <a:gd name="connsiteY14" fmla="*/ 305496 h 940496"/>
                <a:gd name="connsiteX15" fmla="*/ 937093 w 1004032"/>
                <a:gd name="connsiteY15" fmla="*/ 385325 h 940496"/>
                <a:gd name="connsiteX16" fmla="*/ 951607 w 1004032"/>
                <a:gd name="connsiteY16" fmla="*/ 508696 h 940496"/>
                <a:gd name="connsiteX17" fmla="*/ 962493 w 1004032"/>
                <a:gd name="connsiteY17" fmla="*/ 526839 h 940496"/>
                <a:gd name="connsiteX18" fmla="*/ 1002407 w 1004032"/>
                <a:gd name="connsiteY18" fmla="*/ 519582 h 940496"/>
                <a:gd name="connsiteX19" fmla="*/ 991521 w 1004032"/>
                <a:gd name="connsiteY19" fmla="*/ 403468 h 940496"/>
                <a:gd name="connsiteX20" fmla="*/ 947978 w 1004032"/>
                <a:gd name="connsiteY20" fmla="*/ 399839 h 940496"/>
                <a:gd name="connsiteX21" fmla="*/ 940721 w 1004032"/>
                <a:gd name="connsiteY21" fmla="*/ 461525 h 940496"/>
                <a:gd name="connsiteX22" fmla="*/ 933464 w 1004032"/>
                <a:gd name="connsiteY22" fmla="*/ 530468 h 940496"/>
                <a:gd name="connsiteX23" fmla="*/ 918950 w 1004032"/>
                <a:gd name="connsiteY23" fmla="*/ 621182 h 940496"/>
                <a:gd name="connsiteX24" fmla="*/ 937093 w 1004032"/>
                <a:gd name="connsiteY24" fmla="*/ 697382 h 940496"/>
                <a:gd name="connsiteX25" fmla="*/ 951607 w 1004032"/>
                <a:gd name="connsiteY25" fmla="*/ 646582 h 940496"/>
                <a:gd name="connsiteX26" fmla="*/ 940721 w 1004032"/>
                <a:gd name="connsiteY26" fmla="*/ 632068 h 940496"/>
                <a:gd name="connsiteX27" fmla="*/ 908064 w 1004032"/>
                <a:gd name="connsiteY27" fmla="*/ 653839 h 940496"/>
                <a:gd name="connsiteX28" fmla="*/ 839121 w 1004032"/>
                <a:gd name="connsiteY28" fmla="*/ 748182 h 940496"/>
                <a:gd name="connsiteX29" fmla="*/ 813721 w 1004032"/>
                <a:gd name="connsiteY29" fmla="*/ 824382 h 940496"/>
                <a:gd name="connsiteX30" fmla="*/ 871778 w 1004032"/>
                <a:gd name="connsiteY30" fmla="*/ 777211 h 940496"/>
                <a:gd name="connsiteX31" fmla="*/ 853636 w 1004032"/>
                <a:gd name="connsiteY31" fmla="*/ 737296 h 940496"/>
                <a:gd name="connsiteX32" fmla="*/ 806464 w 1004032"/>
                <a:gd name="connsiteY32" fmla="*/ 769953 h 940496"/>
                <a:gd name="connsiteX33" fmla="*/ 737521 w 1004032"/>
                <a:gd name="connsiteY33" fmla="*/ 817125 h 940496"/>
                <a:gd name="connsiteX34" fmla="*/ 643178 w 1004032"/>
                <a:gd name="connsiteY34" fmla="*/ 853411 h 940496"/>
                <a:gd name="connsiteX35" fmla="*/ 599636 w 1004032"/>
                <a:gd name="connsiteY35" fmla="*/ 900582 h 940496"/>
                <a:gd name="connsiteX36" fmla="*/ 679464 w 1004032"/>
                <a:gd name="connsiteY36" fmla="*/ 900582 h 940496"/>
                <a:gd name="connsiteX37" fmla="*/ 675836 w 1004032"/>
                <a:gd name="connsiteY37" fmla="*/ 857039 h 940496"/>
                <a:gd name="connsiteX38" fmla="*/ 621407 w 1004032"/>
                <a:gd name="connsiteY38" fmla="*/ 864296 h 940496"/>
                <a:gd name="connsiteX39" fmla="*/ 548836 w 1004032"/>
                <a:gd name="connsiteY39" fmla="*/ 875182 h 940496"/>
                <a:gd name="connsiteX40" fmla="*/ 479893 w 1004032"/>
                <a:gd name="connsiteY40" fmla="*/ 900582 h 940496"/>
                <a:gd name="connsiteX41" fmla="*/ 418207 w 1004032"/>
                <a:gd name="connsiteY41" fmla="*/ 878811 h 940496"/>
                <a:gd name="connsiteX42" fmla="*/ 421836 w 1004032"/>
                <a:gd name="connsiteY42" fmla="*/ 929611 h 940496"/>
                <a:gd name="connsiteX43" fmla="*/ 469007 w 1004032"/>
                <a:gd name="connsiteY43" fmla="*/ 940496 h 940496"/>
                <a:gd name="connsiteX44" fmla="*/ 494407 w 1004032"/>
                <a:gd name="connsiteY44" fmla="*/ 929611 h 940496"/>
                <a:gd name="connsiteX45" fmla="*/ 487150 w 1004032"/>
                <a:gd name="connsiteY45" fmla="*/ 886068 h 940496"/>
                <a:gd name="connsiteX46" fmla="*/ 418207 w 1004032"/>
                <a:gd name="connsiteY46" fmla="*/ 867925 h 940496"/>
                <a:gd name="connsiteX47" fmla="*/ 349264 w 1004032"/>
                <a:gd name="connsiteY47" fmla="*/ 857039 h 940496"/>
                <a:gd name="connsiteX48" fmla="*/ 258550 w 1004032"/>
                <a:gd name="connsiteY48" fmla="*/ 849782 h 940496"/>
                <a:gd name="connsiteX49" fmla="*/ 269436 w 1004032"/>
                <a:gd name="connsiteY49" fmla="*/ 882439 h 940496"/>
                <a:gd name="connsiteX50" fmla="*/ 327493 w 1004032"/>
                <a:gd name="connsiteY50" fmla="*/ 904211 h 940496"/>
                <a:gd name="connsiteX51" fmla="*/ 327493 w 1004032"/>
                <a:gd name="connsiteY51" fmla="*/ 857039 h 940496"/>
                <a:gd name="connsiteX52" fmla="*/ 229521 w 1004032"/>
                <a:gd name="connsiteY52" fmla="*/ 802611 h 940496"/>
                <a:gd name="connsiteX53" fmla="*/ 160578 w 1004032"/>
                <a:gd name="connsiteY53" fmla="*/ 759068 h 940496"/>
                <a:gd name="connsiteX54" fmla="*/ 120664 w 1004032"/>
                <a:gd name="connsiteY54" fmla="*/ 777211 h 940496"/>
                <a:gd name="connsiteX55" fmla="*/ 149693 w 1004032"/>
                <a:gd name="connsiteY55" fmla="*/ 809868 h 940496"/>
                <a:gd name="connsiteX56" fmla="*/ 222264 w 1004032"/>
                <a:gd name="connsiteY56" fmla="*/ 820753 h 940496"/>
                <a:gd name="connsiteX57" fmla="*/ 149693 w 1004032"/>
                <a:gd name="connsiteY57" fmla="*/ 719153 h 940496"/>
                <a:gd name="connsiteX58" fmla="*/ 80750 w 1004032"/>
                <a:gd name="connsiteY58" fmla="*/ 603039 h 940496"/>
                <a:gd name="connsiteX59" fmla="*/ 73493 w 1004032"/>
                <a:gd name="connsiteY59" fmla="*/ 559496 h 940496"/>
                <a:gd name="connsiteX60" fmla="*/ 8178 w 1004032"/>
                <a:gd name="connsiteY60" fmla="*/ 577639 h 940496"/>
                <a:gd name="connsiteX61" fmla="*/ 88007 w 1004032"/>
                <a:gd name="connsiteY61" fmla="*/ 686496 h 940496"/>
                <a:gd name="connsiteX62" fmla="*/ 113407 w 1004032"/>
                <a:gd name="connsiteY62" fmla="*/ 686496 h 940496"/>
                <a:gd name="connsiteX63" fmla="*/ 91636 w 1004032"/>
                <a:gd name="connsiteY63" fmla="*/ 577639 h 940496"/>
                <a:gd name="connsiteX64" fmla="*/ 48093 w 1004032"/>
                <a:gd name="connsiteY64" fmla="*/ 396211 h 940496"/>
                <a:gd name="connsiteX65" fmla="*/ 921 w 1004032"/>
                <a:gd name="connsiteY65" fmla="*/ 363553 h 940496"/>
                <a:gd name="connsiteX66" fmla="*/ 22693 w 1004032"/>
                <a:gd name="connsiteY66" fmla="*/ 443382 h 940496"/>
                <a:gd name="connsiteX67" fmla="*/ 91636 w 1004032"/>
                <a:gd name="connsiteY67" fmla="*/ 280096 h 940496"/>
                <a:gd name="connsiteX68" fmla="*/ 142436 w 1004032"/>
                <a:gd name="connsiteY68" fmla="*/ 243811 h 940496"/>
                <a:gd name="connsiteX69" fmla="*/ 131550 w 1004032"/>
                <a:gd name="connsiteY69" fmla="*/ 127696 h 940496"/>
                <a:gd name="connsiteX70" fmla="*/ 88007 w 1004032"/>
                <a:gd name="connsiteY70" fmla="*/ 207525 h 940496"/>
                <a:gd name="connsiteX71" fmla="*/ 95264 w 1004032"/>
                <a:gd name="connsiteY71" fmla="*/ 236553 h 940496"/>
                <a:gd name="connsiteX72" fmla="*/ 247664 w 1004032"/>
                <a:gd name="connsiteY72" fmla="*/ 98668 h 940496"/>
                <a:gd name="connsiteX73" fmla="*/ 294836 w 1004032"/>
                <a:gd name="connsiteY73" fmla="*/ 80525 h 940496"/>
                <a:gd name="connsiteX74" fmla="*/ 240407 w 1004032"/>
                <a:gd name="connsiteY74" fmla="*/ 47868 h 940496"/>
                <a:gd name="connsiteX75" fmla="*/ 200493 w 1004032"/>
                <a:gd name="connsiteY75" fmla="*/ 98668 h 940496"/>
                <a:gd name="connsiteX76" fmla="*/ 305721 w 1004032"/>
                <a:gd name="connsiteY76" fmla="*/ 87782 h 940496"/>
                <a:gd name="connsiteX77" fmla="*/ 450864 w 1004032"/>
                <a:gd name="connsiteY77" fmla="*/ 33353 h 940496"/>
                <a:gd name="connsiteX78" fmla="*/ 490778 w 1004032"/>
                <a:gd name="connsiteY78" fmla="*/ 7953 h 940496"/>
                <a:gd name="connsiteX79" fmla="*/ 429093 w 1004032"/>
                <a:gd name="connsiteY79" fmla="*/ 696 h 940496"/>
                <a:gd name="connsiteX80" fmla="*/ 352893 w 1004032"/>
                <a:gd name="connsiteY80" fmla="*/ 22468 h 940496"/>
                <a:gd name="connsiteX81" fmla="*/ 479893 w 1004032"/>
                <a:gd name="connsiteY81" fmla="*/ 36982 h 940496"/>
                <a:gd name="connsiteX82" fmla="*/ 559721 w 1004032"/>
                <a:gd name="connsiteY82" fmla="*/ 7953 h 94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04032" h="940496">
                  <a:moveTo>
                    <a:pt x="559721" y="7953"/>
                  </a:moveTo>
                  <a:cubicBezTo>
                    <a:pt x="580888" y="9767"/>
                    <a:pt x="585122" y="35773"/>
                    <a:pt x="606893" y="47868"/>
                  </a:cubicBezTo>
                  <a:cubicBezTo>
                    <a:pt x="628664" y="59963"/>
                    <a:pt x="661926" y="72058"/>
                    <a:pt x="690350" y="80525"/>
                  </a:cubicBezTo>
                  <a:cubicBezTo>
                    <a:pt x="718774" y="88992"/>
                    <a:pt x="762317" y="101087"/>
                    <a:pt x="777436" y="98668"/>
                  </a:cubicBezTo>
                  <a:cubicBezTo>
                    <a:pt x="792555" y="96249"/>
                    <a:pt x="791950" y="75083"/>
                    <a:pt x="781064" y="66011"/>
                  </a:cubicBezTo>
                  <a:cubicBezTo>
                    <a:pt x="770178" y="56939"/>
                    <a:pt x="724821" y="40006"/>
                    <a:pt x="712121" y="44239"/>
                  </a:cubicBezTo>
                  <a:cubicBezTo>
                    <a:pt x="699421" y="48472"/>
                    <a:pt x="692769" y="76897"/>
                    <a:pt x="704864" y="91411"/>
                  </a:cubicBezTo>
                  <a:cubicBezTo>
                    <a:pt x="716959" y="105925"/>
                    <a:pt x="759293" y="114997"/>
                    <a:pt x="784693" y="131325"/>
                  </a:cubicBezTo>
                  <a:cubicBezTo>
                    <a:pt x="810093" y="147654"/>
                    <a:pt x="839121" y="167006"/>
                    <a:pt x="857264" y="189382"/>
                  </a:cubicBezTo>
                  <a:cubicBezTo>
                    <a:pt x="875407" y="211758"/>
                    <a:pt x="873593" y="258930"/>
                    <a:pt x="893550" y="265582"/>
                  </a:cubicBezTo>
                  <a:cubicBezTo>
                    <a:pt x="913507" y="272234"/>
                    <a:pt x="972169" y="241391"/>
                    <a:pt x="977007" y="229296"/>
                  </a:cubicBezTo>
                  <a:cubicBezTo>
                    <a:pt x="981845" y="217201"/>
                    <a:pt x="938302" y="202082"/>
                    <a:pt x="922578" y="193011"/>
                  </a:cubicBezTo>
                  <a:cubicBezTo>
                    <a:pt x="906854" y="183940"/>
                    <a:pt x="888107" y="169425"/>
                    <a:pt x="882664" y="174868"/>
                  </a:cubicBezTo>
                  <a:cubicBezTo>
                    <a:pt x="877221" y="180311"/>
                    <a:pt x="883873" y="203897"/>
                    <a:pt x="889921" y="225668"/>
                  </a:cubicBezTo>
                  <a:cubicBezTo>
                    <a:pt x="895969" y="247439"/>
                    <a:pt x="911088" y="278887"/>
                    <a:pt x="918950" y="305496"/>
                  </a:cubicBezTo>
                  <a:cubicBezTo>
                    <a:pt x="926812" y="332105"/>
                    <a:pt x="931650" y="351458"/>
                    <a:pt x="937093" y="385325"/>
                  </a:cubicBezTo>
                  <a:cubicBezTo>
                    <a:pt x="942536" y="419192"/>
                    <a:pt x="947374" y="485110"/>
                    <a:pt x="951607" y="508696"/>
                  </a:cubicBezTo>
                  <a:cubicBezTo>
                    <a:pt x="955840" y="532282"/>
                    <a:pt x="954026" y="525025"/>
                    <a:pt x="962493" y="526839"/>
                  </a:cubicBezTo>
                  <a:cubicBezTo>
                    <a:pt x="970960" y="528653"/>
                    <a:pt x="997569" y="540144"/>
                    <a:pt x="1002407" y="519582"/>
                  </a:cubicBezTo>
                  <a:cubicBezTo>
                    <a:pt x="1007245" y="499020"/>
                    <a:pt x="1000593" y="423425"/>
                    <a:pt x="991521" y="403468"/>
                  </a:cubicBezTo>
                  <a:cubicBezTo>
                    <a:pt x="982450" y="383511"/>
                    <a:pt x="956445" y="390163"/>
                    <a:pt x="947978" y="399839"/>
                  </a:cubicBezTo>
                  <a:cubicBezTo>
                    <a:pt x="939511" y="409515"/>
                    <a:pt x="943140" y="439754"/>
                    <a:pt x="940721" y="461525"/>
                  </a:cubicBezTo>
                  <a:cubicBezTo>
                    <a:pt x="938302" y="483296"/>
                    <a:pt x="937093" y="503859"/>
                    <a:pt x="933464" y="530468"/>
                  </a:cubicBezTo>
                  <a:cubicBezTo>
                    <a:pt x="929836" y="557078"/>
                    <a:pt x="918345" y="593363"/>
                    <a:pt x="918950" y="621182"/>
                  </a:cubicBezTo>
                  <a:cubicBezTo>
                    <a:pt x="919555" y="649001"/>
                    <a:pt x="931650" y="693149"/>
                    <a:pt x="937093" y="697382"/>
                  </a:cubicBezTo>
                  <a:cubicBezTo>
                    <a:pt x="942536" y="701615"/>
                    <a:pt x="951607" y="646582"/>
                    <a:pt x="951607" y="646582"/>
                  </a:cubicBezTo>
                  <a:cubicBezTo>
                    <a:pt x="952212" y="635696"/>
                    <a:pt x="947978" y="630859"/>
                    <a:pt x="940721" y="632068"/>
                  </a:cubicBezTo>
                  <a:cubicBezTo>
                    <a:pt x="933464" y="633277"/>
                    <a:pt x="924997" y="634487"/>
                    <a:pt x="908064" y="653839"/>
                  </a:cubicBezTo>
                  <a:cubicBezTo>
                    <a:pt x="891131" y="673191"/>
                    <a:pt x="854845" y="719758"/>
                    <a:pt x="839121" y="748182"/>
                  </a:cubicBezTo>
                  <a:cubicBezTo>
                    <a:pt x="823397" y="776606"/>
                    <a:pt x="808278" y="819544"/>
                    <a:pt x="813721" y="824382"/>
                  </a:cubicBezTo>
                  <a:cubicBezTo>
                    <a:pt x="819164" y="829220"/>
                    <a:pt x="865126" y="791725"/>
                    <a:pt x="871778" y="777211"/>
                  </a:cubicBezTo>
                  <a:cubicBezTo>
                    <a:pt x="878431" y="762697"/>
                    <a:pt x="864522" y="738506"/>
                    <a:pt x="853636" y="737296"/>
                  </a:cubicBezTo>
                  <a:cubicBezTo>
                    <a:pt x="842750" y="736086"/>
                    <a:pt x="806464" y="769953"/>
                    <a:pt x="806464" y="769953"/>
                  </a:cubicBezTo>
                  <a:cubicBezTo>
                    <a:pt x="787112" y="783258"/>
                    <a:pt x="764735" y="803215"/>
                    <a:pt x="737521" y="817125"/>
                  </a:cubicBezTo>
                  <a:cubicBezTo>
                    <a:pt x="710307" y="831035"/>
                    <a:pt x="666159" y="839502"/>
                    <a:pt x="643178" y="853411"/>
                  </a:cubicBezTo>
                  <a:cubicBezTo>
                    <a:pt x="620197" y="867321"/>
                    <a:pt x="593588" y="892720"/>
                    <a:pt x="599636" y="900582"/>
                  </a:cubicBezTo>
                  <a:cubicBezTo>
                    <a:pt x="605684" y="908444"/>
                    <a:pt x="666764" y="907839"/>
                    <a:pt x="679464" y="900582"/>
                  </a:cubicBezTo>
                  <a:cubicBezTo>
                    <a:pt x="692164" y="893325"/>
                    <a:pt x="685512" y="863087"/>
                    <a:pt x="675836" y="857039"/>
                  </a:cubicBezTo>
                  <a:cubicBezTo>
                    <a:pt x="666160" y="850991"/>
                    <a:pt x="621407" y="864296"/>
                    <a:pt x="621407" y="864296"/>
                  </a:cubicBezTo>
                  <a:cubicBezTo>
                    <a:pt x="600240" y="867320"/>
                    <a:pt x="572422" y="869134"/>
                    <a:pt x="548836" y="875182"/>
                  </a:cubicBezTo>
                  <a:cubicBezTo>
                    <a:pt x="525250" y="881230"/>
                    <a:pt x="501664" y="899977"/>
                    <a:pt x="479893" y="900582"/>
                  </a:cubicBezTo>
                  <a:cubicBezTo>
                    <a:pt x="458122" y="901187"/>
                    <a:pt x="427883" y="873973"/>
                    <a:pt x="418207" y="878811"/>
                  </a:cubicBezTo>
                  <a:cubicBezTo>
                    <a:pt x="408531" y="883649"/>
                    <a:pt x="413369" y="919330"/>
                    <a:pt x="421836" y="929611"/>
                  </a:cubicBezTo>
                  <a:cubicBezTo>
                    <a:pt x="430303" y="939892"/>
                    <a:pt x="456912" y="940496"/>
                    <a:pt x="469007" y="940496"/>
                  </a:cubicBezTo>
                  <a:cubicBezTo>
                    <a:pt x="481102" y="940496"/>
                    <a:pt x="491383" y="938682"/>
                    <a:pt x="494407" y="929611"/>
                  </a:cubicBezTo>
                  <a:cubicBezTo>
                    <a:pt x="497431" y="920540"/>
                    <a:pt x="499850" y="896349"/>
                    <a:pt x="487150" y="886068"/>
                  </a:cubicBezTo>
                  <a:cubicBezTo>
                    <a:pt x="474450" y="875787"/>
                    <a:pt x="441188" y="872763"/>
                    <a:pt x="418207" y="867925"/>
                  </a:cubicBezTo>
                  <a:cubicBezTo>
                    <a:pt x="395226" y="863087"/>
                    <a:pt x="375873" y="860063"/>
                    <a:pt x="349264" y="857039"/>
                  </a:cubicBezTo>
                  <a:cubicBezTo>
                    <a:pt x="322654" y="854015"/>
                    <a:pt x="271855" y="845549"/>
                    <a:pt x="258550" y="849782"/>
                  </a:cubicBezTo>
                  <a:cubicBezTo>
                    <a:pt x="245245" y="854015"/>
                    <a:pt x="257946" y="873368"/>
                    <a:pt x="269436" y="882439"/>
                  </a:cubicBezTo>
                  <a:cubicBezTo>
                    <a:pt x="280926" y="891510"/>
                    <a:pt x="317817" y="908444"/>
                    <a:pt x="327493" y="904211"/>
                  </a:cubicBezTo>
                  <a:cubicBezTo>
                    <a:pt x="337169" y="899978"/>
                    <a:pt x="343822" y="873972"/>
                    <a:pt x="327493" y="857039"/>
                  </a:cubicBezTo>
                  <a:cubicBezTo>
                    <a:pt x="311164" y="840106"/>
                    <a:pt x="257340" y="818939"/>
                    <a:pt x="229521" y="802611"/>
                  </a:cubicBezTo>
                  <a:cubicBezTo>
                    <a:pt x="201702" y="786283"/>
                    <a:pt x="178721" y="763301"/>
                    <a:pt x="160578" y="759068"/>
                  </a:cubicBezTo>
                  <a:cubicBezTo>
                    <a:pt x="142435" y="754835"/>
                    <a:pt x="122478" y="768744"/>
                    <a:pt x="120664" y="777211"/>
                  </a:cubicBezTo>
                  <a:cubicBezTo>
                    <a:pt x="118850" y="785678"/>
                    <a:pt x="132760" y="802611"/>
                    <a:pt x="149693" y="809868"/>
                  </a:cubicBezTo>
                  <a:cubicBezTo>
                    <a:pt x="166626" y="817125"/>
                    <a:pt x="222264" y="835872"/>
                    <a:pt x="222264" y="820753"/>
                  </a:cubicBezTo>
                  <a:cubicBezTo>
                    <a:pt x="222264" y="805634"/>
                    <a:pt x="173279" y="755439"/>
                    <a:pt x="149693" y="719153"/>
                  </a:cubicBezTo>
                  <a:cubicBezTo>
                    <a:pt x="126107" y="682867"/>
                    <a:pt x="93450" y="629649"/>
                    <a:pt x="80750" y="603039"/>
                  </a:cubicBezTo>
                  <a:cubicBezTo>
                    <a:pt x="68050" y="576430"/>
                    <a:pt x="85588" y="563729"/>
                    <a:pt x="73493" y="559496"/>
                  </a:cubicBezTo>
                  <a:cubicBezTo>
                    <a:pt x="61398" y="555263"/>
                    <a:pt x="5759" y="556472"/>
                    <a:pt x="8178" y="577639"/>
                  </a:cubicBezTo>
                  <a:cubicBezTo>
                    <a:pt x="10597" y="598806"/>
                    <a:pt x="70469" y="668353"/>
                    <a:pt x="88007" y="686496"/>
                  </a:cubicBezTo>
                  <a:cubicBezTo>
                    <a:pt x="105545" y="704639"/>
                    <a:pt x="112802" y="704639"/>
                    <a:pt x="113407" y="686496"/>
                  </a:cubicBezTo>
                  <a:cubicBezTo>
                    <a:pt x="114012" y="668353"/>
                    <a:pt x="102522" y="626020"/>
                    <a:pt x="91636" y="577639"/>
                  </a:cubicBezTo>
                  <a:cubicBezTo>
                    <a:pt x="80750" y="529258"/>
                    <a:pt x="63212" y="431892"/>
                    <a:pt x="48093" y="396211"/>
                  </a:cubicBezTo>
                  <a:cubicBezTo>
                    <a:pt x="32974" y="360530"/>
                    <a:pt x="5154" y="355691"/>
                    <a:pt x="921" y="363553"/>
                  </a:cubicBezTo>
                  <a:cubicBezTo>
                    <a:pt x="-3312" y="371415"/>
                    <a:pt x="7574" y="457291"/>
                    <a:pt x="22693" y="443382"/>
                  </a:cubicBezTo>
                  <a:cubicBezTo>
                    <a:pt x="37812" y="429473"/>
                    <a:pt x="71679" y="313358"/>
                    <a:pt x="91636" y="280096"/>
                  </a:cubicBezTo>
                  <a:cubicBezTo>
                    <a:pt x="111593" y="246834"/>
                    <a:pt x="135784" y="269211"/>
                    <a:pt x="142436" y="243811"/>
                  </a:cubicBezTo>
                  <a:cubicBezTo>
                    <a:pt x="149088" y="218411"/>
                    <a:pt x="140621" y="133744"/>
                    <a:pt x="131550" y="127696"/>
                  </a:cubicBezTo>
                  <a:cubicBezTo>
                    <a:pt x="122479" y="121648"/>
                    <a:pt x="94055" y="189382"/>
                    <a:pt x="88007" y="207525"/>
                  </a:cubicBezTo>
                  <a:cubicBezTo>
                    <a:pt x="81959" y="225668"/>
                    <a:pt x="68655" y="254696"/>
                    <a:pt x="95264" y="236553"/>
                  </a:cubicBezTo>
                  <a:cubicBezTo>
                    <a:pt x="121873" y="218410"/>
                    <a:pt x="214402" y="124673"/>
                    <a:pt x="247664" y="98668"/>
                  </a:cubicBezTo>
                  <a:cubicBezTo>
                    <a:pt x="280926" y="72663"/>
                    <a:pt x="296045" y="88992"/>
                    <a:pt x="294836" y="80525"/>
                  </a:cubicBezTo>
                  <a:cubicBezTo>
                    <a:pt x="293627" y="72058"/>
                    <a:pt x="256131" y="44844"/>
                    <a:pt x="240407" y="47868"/>
                  </a:cubicBezTo>
                  <a:cubicBezTo>
                    <a:pt x="224683" y="50892"/>
                    <a:pt x="189607" y="92016"/>
                    <a:pt x="200493" y="98668"/>
                  </a:cubicBezTo>
                  <a:cubicBezTo>
                    <a:pt x="211379" y="105320"/>
                    <a:pt x="263993" y="98668"/>
                    <a:pt x="305721" y="87782"/>
                  </a:cubicBezTo>
                  <a:cubicBezTo>
                    <a:pt x="347449" y="76896"/>
                    <a:pt x="420021" y="46658"/>
                    <a:pt x="450864" y="33353"/>
                  </a:cubicBezTo>
                  <a:cubicBezTo>
                    <a:pt x="481707" y="20048"/>
                    <a:pt x="494406" y="13396"/>
                    <a:pt x="490778" y="7953"/>
                  </a:cubicBezTo>
                  <a:cubicBezTo>
                    <a:pt x="487150" y="2510"/>
                    <a:pt x="452074" y="-1723"/>
                    <a:pt x="429093" y="696"/>
                  </a:cubicBezTo>
                  <a:cubicBezTo>
                    <a:pt x="406112" y="3115"/>
                    <a:pt x="344426" y="16420"/>
                    <a:pt x="352893" y="22468"/>
                  </a:cubicBezTo>
                  <a:cubicBezTo>
                    <a:pt x="361360" y="28516"/>
                    <a:pt x="439374" y="36982"/>
                    <a:pt x="479893" y="36982"/>
                  </a:cubicBezTo>
                  <a:cubicBezTo>
                    <a:pt x="520412" y="36982"/>
                    <a:pt x="538554" y="6139"/>
                    <a:pt x="559721" y="7953"/>
                  </a:cubicBezTo>
                  <a:close/>
                </a:path>
              </a:pathLst>
            </a:cu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68" name="Picture 167"/>
            <p:cNvPicPr>
              <a:picLocks noChangeAspect="1"/>
            </p:cNvPicPr>
            <p:nvPr/>
          </p:nvPicPr>
          <p:blipFill>
            <a:blip r:embed="rId3"/>
            <a:stretch>
              <a:fillRect/>
            </a:stretch>
          </p:blipFill>
          <p:spPr>
            <a:xfrm rot="172727">
              <a:off x="8197184" y="3043765"/>
              <a:ext cx="360617" cy="511469"/>
            </a:xfrm>
            <a:prstGeom prst="rect">
              <a:avLst/>
            </a:prstGeom>
          </p:spPr>
        </p:pic>
        <p:sp>
          <p:nvSpPr>
            <p:cNvPr id="169" name="Freeform 168"/>
            <p:cNvSpPr/>
            <p:nvPr/>
          </p:nvSpPr>
          <p:spPr>
            <a:xfrm>
              <a:off x="8078319" y="4502834"/>
              <a:ext cx="331290" cy="495342"/>
            </a:xfrm>
            <a:custGeom>
              <a:avLst/>
              <a:gdLst>
                <a:gd name="connsiteX0" fmla="*/ 221064 w 231112"/>
                <a:gd name="connsiteY0" fmla="*/ 514 h 372303"/>
                <a:gd name="connsiteX1" fmla="*/ 170822 w 231112"/>
                <a:gd name="connsiteY1" fmla="*/ 40708 h 372303"/>
                <a:gd name="connsiteX2" fmla="*/ 30145 w 231112"/>
                <a:gd name="connsiteY2" fmla="*/ 20611 h 372303"/>
                <a:gd name="connsiteX3" fmla="*/ 10049 w 231112"/>
                <a:gd name="connsiteY3" fmla="*/ 30659 h 372303"/>
                <a:gd name="connsiteX4" fmla="*/ 20097 w 231112"/>
                <a:gd name="connsiteY4" fmla="*/ 80901 h 372303"/>
                <a:gd name="connsiteX5" fmla="*/ 50242 w 231112"/>
                <a:gd name="connsiteY5" fmla="*/ 90950 h 372303"/>
                <a:gd name="connsiteX6" fmla="*/ 231112 w 231112"/>
                <a:gd name="connsiteY6" fmla="*/ 100998 h 372303"/>
                <a:gd name="connsiteX7" fmla="*/ 160774 w 231112"/>
                <a:gd name="connsiteY7" fmla="*/ 121095 h 372303"/>
                <a:gd name="connsiteX8" fmla="*/ 90435 w 231112"/>
                <a:gd name="connsiteY8" fmla="*/ 131143 h 372303"/>
                <a:gd name="connsiteX9" fmla="*/ 100484 w 231112"/>
                <a:gd name="connsiteY9" fmla="*/ 372303 h 37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12" h="372303">
                  <a:moveTo>
                    <a:pt x="221064" y="514"/>
                  </a:moveTo>
                  <a:cubicBezTo>
                    <a:pt x="204317" y="13912"/>
                    <a:pt x="191902" y="36756"/>
                    <a:pt x="170822" y="40708"/>
                  </a:cubicBezTo>
                  <a:cubicBezTo>
                    <a:pt x="114467" y="51274"/>
                    <a:pt x="76857" y="36181"/>
                    <a:pt x="30145" y="20611"/>
                  </a:cubicBezTo>
                  <a:cubicBezTo>
                    <a:pt x="-13557" y="-8524"/>
                    <a:pt x="342" y="-8169"/>
                    <a:pt x="10049" y="30659"/>
                  </a:cubicBezTo>
                  <a:cubicBezTo>
                    <a:pt x="14191" y="47228"/>
                    <a:pt x="10623" y="66690"/>
                    <a:pt x="20097" y="80901"/>
                  </a:cubicBezTo>
                  <a:cubicBezTo>
                    <a:pt x="25972" y="89714"/>
                    <a:pt x="39698" y="89946"/>
                    <a:pt x="50242" y="90950"/>
                  </a:cubicBezTo>
                  <a:cubicBezTo>
                    <a:pt x="110353" y="96675"/>
                    <a:pt x="170822" y="97649"/>
                    <a:pt x="231112" y="100998"/>
                  </a:cubicBezTo>
                  <a:cubicBezTo>
                    <a:pt x="205290" y="109605"/>
                    <a:pt x="188524" y="116049"/>
                    <a:pt x="160774" y="121095"/>
                  </a:cubicBezTo>
                  <a:cubicBezTo>
                    <a:pt x="137472" y="125332"/>
                    <a:pt x="113881" y="127794"/>
                    <a:pt x="90435" y="131143"/>
                  </a:cubicBezTo>
                  <a:cubicBezTo>
                    <a:pt x="100788" y="358899"/>
                    <a:pt x="100484" y="278443"/>
                    <a:pt x="100484" y="372303"/>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0" name="TextBox 169"/>
            <p:cNvSpPr txBox="1"/>
            <p:nvPr/>
          </p:nvSpPr>
          <p:spPr>
            <a:xfrm>
              <a:off x="7571921" y="1950014"/>
              <a:ext cx="914836" cy="615553"/>
            </a:xfrm>
            <a:prstGeom prst="rect">
              <a:avLst/>
            </a:prstGeom>
            <a:noFill/>
          </p:spPr>
          <p:txBody>
            <a:bodyPr wrap="square" rtlCol="0">
              <a:spAutoFit/>
            </a:bodyPr>
            <a:lstStyle/>
            <a:p>
              <a:r>
                <a:rPr lang="en-US" sz="1200" b="1" dirty="0"/>
                <a:t>LDL Particle</a:t>
              </a:r>
            </a:p>
          </p:txBody>
        </p:sp>
        <p:sp>
          <p:nvSpPr>
            <p:cNvPr id="171" name="TextBox 170"/>
            <p:cNvSpPr txBox="1"/>
            <p:nvPr/>
          </p:nvSpPr>
          <p:spPr>
            <a:xfrm>
              <a:off x="5665175" y="5073649"/>
              <a:ext cx="1130253" cy="338555"/>
            </a:xfrm>
            <a:prstGeom prst="rect">
              <a:avLst/>
            </a:prstGeom>
            <a:noFill/>
          </p:spPr>
          <p:txBody>
            <a:bodyPr wrap="square" rtlCol="0">
              <a:spAutoFit/>
            </a:bodyPr>
            <a:lstStyle/>
            <a:p>
              <a:r>
                <a:rPr lang="en-US" sz="1050" b="1" dirty="0">
                  <a:solidFill>
                    <a:schemeClr val="bg1"/>
                  </a:solidFill>
                </a:rPr>
                <a:t>Lysosome</a:t>
              </a:r>
            </a:p>
          </p:txBody>
        </p:sp>
        <p:sp>
          <p:nvSpPr>
            <p:cNvPr id="172" name="TextBox 171"/>
            <p:cNvSpPr txBox="1"/>
            <p:nvPr/>
          </p:nvSpPr>
          <p:spPr>
            <a:xfrm>
              <a:off x="8229825" y="4894248"/>
              <a:ext cx="1358912" cy="553997"/>
            </a:xfrm>
            <a:prstGeom prst="rect">
              <a:avLst/>
            </a:prstGeom>
            <a:noFill/>
          </p:spPr>
          <p:txBody>
            <a:bodyPr wrap="square" rtlCol="0">
              <a:spAutoFit/>
            </a:bodyPr>
            <a:lstStyle/>
            <a:p>
              <a:r>
                <a:rPr lang="en-US" sz="1050" b="1" dirty="0">
                  <a:solidFill>
                    <a:srgbClr val="FF33CC"/>
                  </a:solidFill>
                </a:rPr>
                <a:t>Clathrin-coated vesicle</a:t>
              </a:r>
            </a:p>
          </p:txBody>
        </p:sp>
        <p:pic>
          <p:nvPicPr>
            <p:cNvPr id="173" name="Picture 4" descr="MOLECULE"/>
            <p:cNvPicPr>
              <a:picLocks noChangeAspect="1" noChangeArrowheads="1"/>
            </p:cNvPicPr>
            <p:nvPr/>
          </p:nvPicPr>
          <p:blipFill>
            <a:blip r:embed="rId4" cstate="print"/>
            <a:srcRect/>
            <a:stretch>
              <a:fillRect/>
            </a:stretch>
          </p:blipFill>
          <p:spPr bwMode="auto">
            <a:xfrm>
              <a:off x="8239702" y="2775617"/>
              <a:ext cx="367740" cy="340957"/>
            </a:xfrm>
            <a:prstGeom prst="rect">
              <a:avLst/>
            </a:prstGeom>
            <a:noFill/>
            <a:ln w="9525">
              <a:noFill/>
              <a:miter lim="800000"/>
              <a:headEnd/>
              <a:tailEnd/>
            </a:ln>
          </p:spPr>
        </p:pic>
        <p:pic>
          <p:nvPicPr>
            <p:cNvPr id="174" name="Picture 4" descr="MOLECULE"/>
            <p:cNvPicPr>
              <a:picLocks noChangeAspect="1" noChangeArrowheads="1"/>
            </p:cNvPicPr>
            <p:nvPr/>
          </p:nvPicPr>
          <p:blipFill>
            <a:blip r:embed="rId4" cstate="print"/>
            <a:srcRect/>
            <a:stretch>
              <a:fillRect/>
            </a:stretch>
          </p:blipFill>
          <p:spPr bwMode="auto">
            <a:xfrm>
              <a:off x="8312678" y="2127165"/>
              <a:ext cx="367740" cy="340957"/>
            </a:xfrm>
            <a:prstGeom prst="rect">
              <a:avLst/>
            </a:prstGeom>
            <a:noFill/>
            <a:ln w="9525">
              <a:noFill/>
              <a:miter lim="800000"/>
              <a:headEnd/>
              <a:tailEnd/>
            </a:ln>
          </p:spPr>
        </p:pic>
        <p:pic>
          <p:nvPicPr>
            <p:cNvPr id="175" name="Picture 4" descr="MOLECULE"/>
            <p:cNvPicPr>
              <a:picLocks noChangeAspect="1" noChangeArrowheads="1"/>
            </p:cNvPicPr>
            <p:nvPr/>
          </p:nvPicPr>
          <p:blipFill>
            <a:blip r:embed="rId4" cstate="print"/>
            <a:srcRect/>
            <a:stretch>
              <a:fillRect/>
            </a:stretch>
          </p:blipFill>
          <p:spPr bwMode="auto">
            <a:xfrm>
              <a:off x="8087309" y="4235342"/>
              <a:ext cx="367740" cy="340957"/>
            </a:xfrm>
            <a:prstGeom prst="rect">
              <a:avLst/>
            </a:prstGeom>
            <a:noFill/>
            <a:ln w="9525">
              <a:noFill/>
              <a:miter lim="800000"/>
              <a:headEnd/>
              <a:tailEnd/>
            </a:ln>
          </p:spPr>
        </p:pic>
        <p:pic>
          <p:nvPicPr>
            <p:cNvPr id="176" name="Picture 4" descr="MOLECULE"/>
            <p:cNvPicPr>
              <a:picLocks noChangeAspect="1" noChangeArrowheads="1"/>
            </p:cNvPicPr>
            <p:nvPr/>
          </p:nvPicPr>
          <p:blipFill>
            <a:blip r:embed="rId4" cstate="print"/>
            <a:srcRect/>
            <a:stretch>
              <a:fillRect/>
            </a:stretch>
          </p:blipFill>
          <p:spPr bwMode="auto">
            <a:xfrm>
              <a:off x="7211057" y="4914821"/>
              <a:ext cx="367740" cy="340957"/>
            </a:xfrm>
            <a:prstGeom prst="rect">
              <a:avLst/>
            </a:prstGeom>
            <a:noFill/>
            <a:ln w="9525">
              <a:noFill/>
              <a:miter lim="800000"/>
              <a:headEnd/>
              <a:tailEnd/>
            </a:ln>
          </p:spPr>
        </p:pic>
        <p:cxnSp>
          <p:nvCxnSpPr>
            <p:cNvPr id="177" name="Straight Arrow Connector 176"/>
            <p:cNvCxnSpPr/>
            <p:nvPr/>
          </p:nvCxnSpPr>
          <p:spPr>
            <a:xfrm flipH="1" flipV="1">
              <a:off x="6530965" y="4856420"/>
              <a:ext cx="285498" cy="10191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H="1">
              <a:off x="7841846" y="4958339"/>
              <a:ext cx="294675" cy="22513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8312678" y="3626827"/>
              <a:ext cx="0" cy="30729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H="1">
              <a:off x="8451547" y="2486856"/>
              <a:ext cx="45001" cy="3021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8350004" y="3594852"/>
              <a:ext cx="1242346" cy="615553"/>
            </a:xfrm>
            <a:prstGeom prst="rect">
              <a:avLst/>
            </a:prstGeom>
            <a:noFill/>
          </p:spPr>
          <p:txBody>
            <a:bodyPr wrap="square" rtlCol="0">
              <a:spAutoFit/>
            </a:bodyPr>
            <a:lstStyle/>
            <a:p>
              <a:r>
                <a:rPr lang="en-US" sz="1200" b="1" dirty="0">
                  <a:solidFill>
                    <a:schemeClr val="bg1"/>
                  </a:solidFill>
                </a:rPr>
                <a:t>Endocytosis</a:t>
              </a:r>
            </a:p>
          </p:txBody>
        </p:sp>
        <p:sp>
          <p:nvSpPr>
            <p:cNvPr id="183" name="Flowchart: Terminator 57354"/>
            <p:cNvSpPr/>
            <p:nvPr/>
          </p:nvSpPr>
          <p:spPr>
            <a:xfrm rot="16973371">
              <a:off x="8564726" y="2945598"/>
              <a:ext cx="213273" cy="18576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805"/>
                <a:gd name="connsiteY0" fmla="*/ 0 h 21600"/>
                <a:gd name="connsiteX1" fmla="*/ 12462 w 21805"/>
                <a:gd name="connsiteY1" fmla="*/ 6857 h 21600"/>
                <a:gd name="connsiteX2" fmla="*/ 21600 w 21805"/>
                <a:gd name="connsiteY2" fmla="*/ 10800 h 21600"/>
                <a:gd name="connsiteX3" fmla="*/ 18125 w 21805"/>
                <a:gd name="connsiteY3" fmla="*/ 21600 h 21600"/>
                <a:gd name="connsiteX4" fmla="*/ 3475 w 21805"/>
                <a:gd name="connsiteY4" fmla="*/ 21600 h 21600"/>
                <a:gd name="connsiteX5" fmla="*/ 0 w 21805"/>
                <a:gd name="connsiteY5" fmla="*/ 10800 h 21600"/>
                <a:gd name="connsiteX6" fmla="*/ 3475 w 21805"/>
                <a:gd name="connsiteY6" fmla="*/ 0 h 21600"/>
                <a:gd name="connsiteX0" fmla="*/ 3475 w 21600"/>
                <a:gd name="connsiteY0" fmla="*/ 0 h 36839"/>
                <a:gd name="connsiteX1" fmla="*/ 12462 w 21600"/>
                <a:gd name="connsiteY1" fmla="*/ 6857 h 36839"/>
                <a:gd name="connsiteX2" fmla="*/ 21600 w 21600"/>
                <a:gd name="connsiteY2" fmla="*/ 10800 h 36839"/>
                <a:gd name="connsiteX3" fmla="*/ 12977 w 21600"/>
                <a:gd name="connsiteY3" fmla="*/ 36839 h 36839"/>
                <a:gd name="connsiteX4" fmla="*/ 3475 w 21600"/>
                <a:gd name="connsiteY4" fmla="*/ 21600 h 36839"/>
                <a:gd name="connsiteX5" fmla="*/ 0 w 21600"/>
                <a:gd name="connsiteY5" fmla="*/ 10800 h 36839"/>
                <a:gd name="connsiteX6" fmla="*/ 3475 w 21600"/>
                <a:gd name="connsiteY6" fmla="*/ 0 h 36839"/>
                <a:gd name="connsiteX0" fmla="*/ 3475 w 17176"/>
                <a:gd name="connsiteY0" fmla="*/ 0 h 36839"/>
                <a:gd name="connsiteX1" fmla="*/ 12462 w 17176"/>
                <a:gd name="connsiteY1" fmla="*/ 6857 h 36839"/>
                <a:gd name="connsiteX2" fmla="*/ 17174 w 17176"/>
                <a:gd name="connsiteY2" fmla="*/ 19575 h 36839"/>
                <a:gd name="connsiteX3" fmla="*/ 12977 w 17176"/>
                <a:gd name="connsiteY3" fmla="*/ 36839 h 36839"/>
                <a:gd name="connsiteX4" fmla="*/ 3475 w 17176"/>
                <a:gd name="connsiteY4" fmla="*/ 21600 h 36839"/>
                <a:gd name="connsiteX5" fmla="*/ 0 w 17176"/>
                <a:gd name="connsiteY5" fmla="*/ 10800 h 36839"/>
                <a:gd name="connsiteX6" fmla="*/ 3475 w 17176"/>
                <a:gd name="connsiteY6" fmla="*/ 0 h 36839"/>
                <a:gd name="connsiteX0" fmla="*/ 6519 w 17250"/>
                <a:gd name="connsiteY0" fmla="*/ 0 h 48820"/>
                <a:gd name="connsiteX1" fmla="*/ 12536 w 17250"/>
                <a:gd name="connsiteY1" fmla="*/ 18838 h 48820"/>
                <a:gd name="connsiteX2" fmla="*/ 17248 w 17250"/>
                <a:gd name="connsiteY2" fmla="*/ 31556 h 48820"/>
                <a:gd name="connsiteX3" fmla="*/ 13051 w 17250"/>
                <a:gd name="connsiteY3" fmla="*/ 48820 h 48820"/>
                <a:gd name="connsiteX4" fmla="*/ 3549 w 17250"/>
                <a:gd name="connsiteY4" fmla="*/ 33581 h 48820"/>
                <a:gd name="connsiteX5" fmla="*/ 74 w 17250"/>
                <a:gd name="connsiteY5" fmla="*/ 22781 h 48820"/>
                <a:gd name="connsiteX6" fmla="*/ 6519 w 17250"/>
                <a:gd name="connsiteY6" fmla="*/ 0 h 48820"/>
                <a:gd name="connsiteX0" fmla="*/ 6519 w 18178"/>
                <a:gd name="connsiteY0" fmla="*/ 0 h 48820"/>
                <a:gd name="connsiteX1" fmla="*/ 12536 w 18178"/>
                <a:gd name="connsiteY1" fmla="*/ 18838 h 48820"/>
                <a:gd name="connsiteX2" fmla="*/ 18177 w 18178"/>
                <a:gd name="connsiteY2" fmla="*/ 10248 h 48820"/>
                <a:gd name="connsiteX3" fmla="*/ 13051 w 18178"/>
                <a:gd name="connsiteY3" fmla="*/ 48820 h 48820"/>
                <a:gd name="connsiteX4" fmla="*/ 3549 w 18178"/>
                <a:gd name="connsiteY4" fmla="*/ 33581 h 48820"/>
                <a:gd name="connsiteX5" fmla="*/ 74 w 18178"/>
                <a:gd name="connsiteY5" fmla="*/ 22781 h 48820"/>
                <a:gd name="connsiteX6" fmla="*/ 6519 w 18178"/>
                <a:gd name="connsiteY6" fmla="*/ 0 h 48820"/>
                <a:gd name="connsiteX0" fmla="*/ 6519 w 18202"/>
                <a:gd name="connsiteY0" fmla="*/ 0 h 48820"/>
                <a:gd name="connsiteX1" fmla="*/ 10867 w 18202"/>
                <a:gd name="connsiteY1" fmla="*/ 22411 h 48820"/>
                <a:gd name="connsiteX2" fmla="*/ 18177 w 18202"/>
                <a:gd name="connsiteY2" fmla="*/ 10248 h 48820"/>
                <a:gd name="connsiteX3" fmla="*/ 13051 w 18202"/>
                <a:gd name="connsiteY3" fmla="*/ 48820 h 48820"/>
                <a:gd name="connsiteX4" fmla="*/ 3549 w 18202"/>
                <a:gd name="connsiteY4" fmla="*/ 33581 h 48820"/>
                <a:gd name="connsiteX5" fmla="*/ 74 w 18202"/>
                <a:gd name="connsiteY5" fmla="*/ 22781 h 48820"/>
                <a:gd name="connsiteX6" fmla="*/ 6519 w 18202"/>
                <a:gd name="connsiteY6" fmla="*/ 0 h 48820"/>
                <a:gd name="connsiteX0" fmla="*/ 6446 w 18129"/>
                <a:gd name="connsiteY0" fmla="*/ 0 h 48820"/>
                <a:gd name="connsiteX1" fmla="*/ 10794 w 18129"/>
                <a:gd name="connsiteY1" fmla="*/ 22411 h 48820"/>
                <a:gd name="connsiteX2" fmla="*/ 18104 w 18129"/>
                <a:gd name="connsiteY2" fmla="*/ 10248 h 48820"/>
                <a:gd name="connsiteX3" fmla="*/ 12978 w 18129"/>
                <a:gd name="connsiteY3" fmla="*/ 48820 h 48820"/>
                <a:gd name="connsiteX4" fmla="*/ 6097 w 18129"/>
                <a:gd name="connsiteY4" fmla="*/ 40964 h 48820"/>
                <a:gd name="connsiteX5" fmla="*/ 1 w 18129"/>
                <a:gd name="connsiteY5" fmla="*/ 22781 h 48820"/>
                <a:gd name="connsiteX6" fmla="*/ 6446 w 18129"/>
                <a:gd name="connsiteY6" fmla="*/ 0 h 48820"/>
                <a:gd name="connsiteX0" fmla="*/ 3542 w 15225"/>
                <a:gd name="connsiteY0" fmla="*/ 0 h 48820"/>
                <a:gd name="connsiteX1" fmla="*/ 7890 w 15225"/>
                <a:gd name="connsiteY1" fmla="*/ 22411 h 48820"/>
                <a:gd name="connsiteX2" fmla="*/ 15200 w 15225"/>
                <a:gd name="connsiteY2" fmla="*/ 10248 h 48820"/>
                <a:gd name="connsiteX3" fmla="*/ 10074 w 15225"/>
                <a:gd name="connsiteY3" fmla="*/ 48820 h 48820"/>
                <a:gd name="connsiteX4" fmla="*/ 3193 w 15225"/>
                <a:gd name="connsiteY4" fmla="*/ 40964 h 48820"/>
                <a:gd name="connsiteX5" fmla="*/ 2 w 15225"/>
                <a:gd name="connsiteY5" fmla="*/ 21126 h 48820"/>
                <a:gd name="connsiteX6" fmla="*/ 3542 w 15225"/>
                <a:gd name="connsiteY6" fmla="*/ 0 h 48820"/>
                <a:gd name="connsiteX0" fmla="*/ 3542 w 13866"/>
                <a:gd name="connsiteY0" fmla="*/ 0 h 48820"/>
                <a:gd name="connsiteX1" fmla="*/ 7890 w 13866"/>
                <a:gd name="connsiteY1" fmla="*/ 22411 h 48820"/>
                <a:gd name="connsiteX2" fmla="*/ 13827 w 13866"/>
                <a:gd name="connsiteY2" fmla="*/ 20915 h 48820"/>
                <a:gd name="connsiteX3" fmla="*/ 10074 w 13866"/>
                <a:gd name="connsiteY3" fmla="*/ 48820 h 48820"/>
                <a:gd name="connsiteX4" fmla="*/ 3193 w 13866"/>
                <a:gd name="connsiteY4" fmla="*/ 40964 h 48820"/>
                <a:gd name="connsiteX5" fmla="*/ 2 w 13866"/>
                <a:gd name="connsiteY5" fmla="*/ 21126 h 48820"/>
                <a:gd name="connsiteX6" fmla="*/ 3542 w 13866"/>
                <a:gd name="connsiteY6" fmla="*/ 0 h 4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6" h="48820">
                  <a:moveTo>
                    <a:pt x="3542" y="0"/>
                  </a:moveTo>
                  <a:cubicBezTo>
                    <a:pt x="8425" y="0"/>
                    <a:pt x="3007" y="22411"/>
                    <a:pt x="7890" y="22411"/>
                  </a:cubicBezTo>
                  <a:cubicBezTo>
                    <a:pt x="9809" y="22411"/>
                    <a:pt x="13463" y="16514"/>
                    <a:pt x="13827" y="20915"/>
                  </a:cubicBezTo>
                  <a:cubicBezTo>
                    <a:pt x="14191" y="25316"/>
                    <a:pt x="11993" y="48820"/>
                    <a:pt x="10074" y="48820"/>
                  </a:cubicBezTo>
                  <a:lnTo>
                    <a:pt x="3193" y="40964"/>
                  </a:lnTo>
                  <a:cubicBezTo>
                    <a:pt x="1274" y="40964"/>
                    <a:pt x="-56" y="27953"/>
                    <a:pt x="2" y="21126"/>
                  </a:cubicBezTo>
                  <a:cubicBezTo>
                    <a:pt x="60" y="14299"/>
                    <a:pt x="1623" y="0"/>
                    <a:pt x="3542" y="0"/>
                  </a:cubicBezTo>
                  <a:close/>
                </a:path>
              </a:pathLst>
            </a:custGeom>
            <a:solidFill>
              <a:srgbClr val="00B050"/>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4" name="Flowchart: Terminator 57354"/>
            <p:cNvSpPr/>
            <p:nvPr/>
          </p:nvSpPr>
          <p:spPr>
            <a:xfrm rot="16973371">
              <a:off x="8771214" y="2421027"/>
              <a:ext cx="213273" cy="18576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805"/>
                <a:gd name="connsiteY0" fmla="*/ 0 h 21600"/>
                <a:gd name="connsiteX1" fmla="*/ 12462 w 21805"/>
                <a:gd name="connsiteY1" fmla="*/ 6857 h 21600"/>
                <a:gd name="connsiteX2" fmla="*/ 21600 w 21805"/>
                <a:gd name="connsiteY2" fmla="*/ 10800 h 21600"/>
                <a:gd name="connsiteX3" fmla="*/ 18125 w 21805"/>
                <a:gd name="connsiteY3" fmla="*/ 21600 h 21600"/>
                <a:gd name="connsiteX4" fmla="*/ 3475 w 21805"/>
                <a:gd name="connsiteY4" fmla="*/ 21600 h 21600"/>
                <a:gd name="connsiteX5" fmla="*/ 0 w 21805"/>
                <a:gd name="connsiteY5" fmla="*/ 10800 h 21600"/>
                <a:gd name="connsiteX6" fmla="*/ 3475 w 21805"/>
                <a:gd name="connsiteY6" fmla="*/ 0 h 21600"/>
                <a:gd name="connsiteX0" fmla="*/ 3475 w 21600"/>
                <a:gd name="connsiteY0" fmla="*/ 0 h 36839"/>
                <a:gd name="connsiteX1" fmla="*/ 12462 w 21600"/>
                <a:gd name="connsiteY1" fmla="*/ 6857 h 36839"/>
                <a:gd name="connsiteX2" fmla="*/ 21600 w 21600"/>
                <a:gd name="connsiteY2" fmla="*/ 10800 h 36839"/>
                <a:gd name="connsiteX3" fmla="*/ 12977 w 21600"/>
                <a:gd name="connsiteY3" fmla="*/ 36839 h 36839"/>
                <a:gd name="connsiteX4" fmla="*/ 3475 w 21600"/>
                <a:gd name="connsiteY4" fmla="*/ 21600 h 36839"/>
                <a:gd name="connsiteX5" fmla="*/ 0 w 21600"/>
                <a:gd name="connsiteY5" fmla="*/ 10800 h 36839"/>
                <a:gd name="connsiteX6" fmla="*/ 3475 w 21600"/>
                <a:gd name="connsiteY6" fmla="*/ 0 h 36839"/>
                <a:gd name="connsiteX0" fmla="*/ 3475 w 17176"/>
                <a:gd name="connsiteY0" fmla="*/ 0 h 36839"/>
                <a:gd name="connsiteX1" fmla="*/ 12462 w 17176"/>
                <a:gd name="connsiteY1" fmla="*/ 6857 h 36839"/>
                <a:gd name="connsiteX2" fmla="*/ 17174 w 17176"/>
                <a:gd name="connsiteY2" fmla="*/ 19575 h 36839"/>
                <a:gd name="connsiteX3" fmla="*/ 12977 w 17176"/>
                <a:gd name="connsiteY3" fmla="*/ 36839 h 36839"/>
                <a:gd name="connsiteX4" fmla="*/ 3475 w 17176"/>
                <a:gd name="connsiteY4" fmla="*/ 21600 h 36839"/>
                <a:gd name="connsiteX5" fmla="*/ 0 w 17176"/>
                <a:gd name="connsiteY5" fmla="*/ 10800 h 36839"/>
                <a:gd name="connsiteX6" fmla="*/ 3475 w 17176"/>
                <a:gd name="connsiteY6" fmla="*/ 0 h 36839"/>
                <a:gd name="connsiteX0" fmla="*/ 6519 w 17250"/>
                <a:gd name="connsiteY0" fmla="*/ 0 h 48820"/>
                <a:gd name="connsiteX1" fmla="*/ 12536 w 17250"/>
                <a:gd name="connsiteY1" fmla="*/ 18838 h 48820"/>
                <a:gd name="connsiteX2" fmla="*/ 17248 w 17250"/>
                <a:gd name="connsiteY2" fmla="*/ 31556 h 48820"/>
                <a:gd name="connsiteX3" fmla="*/ 13051 w 17250"/>
                <a:gd name="connsiteY3" fmla="*/ 48820 h 48820"/>
                <a:gd name="connsiteX4" fmla="*/ 3549 w 17250"/>
                <a:gd name="connsiteY4" fmla="*/ 33581 h 48820"/>
                <a:gd name="connsiteX5" fmla="*/ 74 w 17250"/>
                <a:gd name="connsiteY5" fmla="*/ 22781 h 48820"/>
                <a:gd name="connsiteX6" fmla="*/ 6519 w 17250"/>
                <a:gd name="connsiteY6" fmla="*/ 0 h 48820"/>
                <a:gd name="connsiteX0" fmla="*/ 6519 w 18178"/>
                <a:gd name="connsiteY0" fmla="*/ 0 h 48820"/>
                <a:gd name="connsiteX1" fmla="*/ 12536 w 18178"/>
                <a:gd name="connsiteY1" fmla="*/ 18838 h 48820"/>
                <a:gd name="connsiteX2" fmla="*/ 18177 w 18178"/>
                <a:gd name="connsiteY2" fmla="*/ 10248 h 48820"/>
                <a:gd name="connsiteX3" fmla="*/ 13051 w 18178"/>
                <a:gd name="connsiteY3" fmla="*/ 48820 h 48820"/>
                <a:gd name="connsiteX4" fmla="*/ 3549 w 18178"/>
                <a:gd name="connsiteY4" fmla="*/ 33581 h 48820"/>
                <a:gd name="connsiteX5" fmla="*/ 74 w 18178"/>
                <a:gd name="connsiteY5" fmla="*/ 22781 h 48820"/>
                <a:gd name="connsiteX6" fmla="*/ 6519 w 18178"/>
                <a:gd name="connsiteY6" fmla="*/ 0 h 48820"/>
                <a:gd name="connsiteX0" fmla="*/ 6519 w 18202"/>
                <a:gd name="connsiteY0" fmla="*/ 0 h 48820"/>
                <a:gd name="connsiteX1" fmla="*/ 10867 w 18202"/>
                <a:gd name="connsiteY1" fmla="*/ 22411 h 48820"/>
                <a:gd name="connsiteX2" fmla="*/ 18177 w 18202"/>
                <a:gd name="connsiteY2" fmla="*/ 10248 h 48820"/>
                <a:gd name="connsiteX3" fmla="*/ 13051 w 18202"/>
                <a:gd name="connsiteY3" fmla="*/ 48820 h 48820"/>
                <a:gd name="connsiteX4" fmla="*/ 3549 w 18202"/>
                <a:gd name="connsiteY4" fmla="*/ 33581 h 48820"/>
                <a:gd name="connsiteX5" fmla="*/ 74 w 18202"/>
                <a:gd name="connsiteY5" fmla="*/ 22781 h 48820"/>
                <a:gd name="connsiteX6" fmla="*/ 6519 w 18202"/>
                <a:gd name="connsiteY6" fmla="*/ 0 h 48820"/>
                <a:gd name="connsiteX0" fmla="*/ 6446 w 18129"/>
                <a:gd name="connsiteY0" fmla="*/ 0 h 48820"/>
                <a:gd name="connsiteX1" fmla="*/ 10794 w 18129"/>
                <a:gd name="connsiteY1" fmla="*/ 22411 h 48820"/>
                <a:gd name="connsiteX2" fmla="*/ 18104 w 18129"/>
                <a:gd name="connsiteY2" fmla="*/ 10248 h 48820"/>
                <a:gd name="connsiteX3" fmla="*/ 12978 w 18129"/>
                <a:gd name="connsiteY3" fmla="*/ 48820 h 48820"/>
                <a:gd name="connsiteX4" fmla="*/ 6097 w 18129"/>
                <a:gd name="connsiteY4" fmla="*/ 40964 h 48820"/>
                <a:gd name="connsiteX5" fmla="*/ 1 w 18129"/>
                <a:gd name="connsiteY5" fmla="*/ 22781 h 48820"/>
                <a:gd name="connsiteX6" fmla="*/ 6446 w 18129"/>
                <a:gd name="connsiteY6" fmla="*/ 0 h 48820"/>
                <a:gd name="connsiteX0" fmla="*/ 3542 w 15225"/>
                <a:gd name="connsiteY0" fmla="*/ 0 h 48820"/>
                <a:gd name="connsiteX1" fmla="*/ 7890 w 15225"/>
                <a:gd name="connsiteY1" fmla="*/ 22411 h 48820"/>
                <a:gd name="connsiteX2" fmla="*/ 15200 w 15225"/>
                <a:gd name="connsiteY2" fmla="*/ 10248 h 48820"/>
                <a:gd name="connsiteX3" fmla="*/ 10074 w 15225"/>
                <a:gd name="connsiteY3" fmla="*/ 48820 h 48820"/>
                <a:gd name="connsiteX4" fmla="*/ 3193 w 15225"/>
                <a:gd name="connsiteY4" fmla="*/ 40964 h 48820"/>
                <a:gd name="connsiteX5" fmla="*/ 2 w 15225"/>
                <a:gd name="connsiteY5" fmla="*/ 21126 h 48820"/>
                <a:gd name="connsiteX6" fmla="*/ 3542 w 15225"/>
                <a:gd name="connsiteY6" fmla="*/ 0 h 48820"/>
                <a:gd name="connsiteX0" fmla="*/ 3542 w 13866"/>
                <a:gd name="connsiteY0" fmla="*/ 0 h 48820"/>
                <a:gd name="connsiteX1" fmla="*/ 7890 w 13866"/>
                <a:gd name="connsiteY1" fmla="*/ 22411 h 48820"/>
                <a:gd name="connsiteX2" fmla="*/ 13827 w 13866"/>
                <a:gd name="connsiteY2" fmla="*/ 20915 h 48820"/>
                <a:gd name="connsiteX3" fmla="*/ 10074 w 13866"/>
                <a:gd name="connsiteY3" fmla="*/ 48820 h 48820"/>
                <a:gd name="connsiteX4" fmla="*/ 3193 w 13866"/>
                <a:gd name="connsiteY4" fmla="*/ 40964 h 48820"/>
                <a:gd name="connsiteX5" fmla="*/ 2 w 13866"/>
                <a:gd name="connsiteY5" fmla="*/ 21126 h 48820"/>
                <a:gd name="connsiteX6" fmla="*/ 3542 w 13866"/>
                <a:gd name="connsiteY6" fmla="*/ 0 h 4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6" h="48820">
                  <a:moveTo>
                    <a:pt x="3542" y="0"/>
                  </a:moveTo>
                  <a:cubicBezTo>
                    <a:pt x="8425" y="0"/>
                    <a:pt x="3007" y="22411"/>
                    <a:pt x="7890" y="22411"/>
                  </a:cubicBezTo>
                  <a:cubicBezTo>
                    <a:pt x="9809" y="22411"/>
                    <a:pt x="13463" y="16514"/>
                    <a:pt x="13827" y="20915"/>
                  </a:cubicBezTo>
                  <a:cubicBezTo>
                    <a:pt x="14191" y="25316"/>
                    <a:pt x="11993" y="48820"/>
                    <a:pt x="10074" y="48820"/>
                  </a:cubicBezTo>
                  <a:lnTo>
                    <a:pt x="3193" y="40964"/>
                  </a:lnTo>
                  <a:cubicBezTo>
                    <a:pt x="1274" y="40964"/>
                    <a:pt x="-56" y="27953"/>
                    <a:pt x="2" y="21126"/>
                  </a:cubicBezTo>
                  <a:cubicBezTo>
                    <a:pt x="60" y="14299"/>
                    <a:pt x="1623" y="0"/>
                    <a:pt x="3542" y="0"/>
                  </a:cubicBezTo>
                  <a:close/>
                </a:path>
              </a:pathLst>
            </a:custGeom>
            <a:solidFill>
              <a:srgbClr val="00B050"/>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5" name="Flowchart: Terminator 57354"/>
            <p:cNvSpPr/>
            <p:nvPr/>
          </p:nvSpPr>
          <p:spPr>
            <a:xfrm rot="16973371">
              <a:off x="8333880" y="4436807"/>
              <a:ext cx="213273" cy="18576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805"/>
                <a:gd name="connsiteY0" fmla="*/ 0 h 21600"/>
                <a:gd name="connsiteX1" fmla="*/ 12462 w 21805"/>
                <a:gd name="connsiteY1" fmla="*/ 6857 h 21600"/>
                <a:gd name="connsiteX2" fmla="*/ 21600 w 21805"/>
                <a:gd name="connsiteY2" fmla="*/ 10800 h 21600"/>
                <a:gd name="connsiteX3" fmla="*/ 18125 w 21805"/>
                <a:gd name="connsiteY3" fmla="*/ 21600 h 21600"/>
                <a:gd name="connsiteX4" fmla="*/ 3475 w 21805"/>
                <a:gd name="connsiteY4" fmla="*/ 21600 h 21600"/>
                <a:gd name="connsiteX5" fmla="*/ 0 w 21805"/>
                <a:gd name="connsiteY5" fmla="*/ 10800 h 21600"/>
                <a:gd name="connsiteX6" fmla="*/ 3475 w 21805"/>
                <a:gd name="connsiteY6" fmla="*/ 0 h 21600"/>
                <a:gd name="connsiteX0" fmla="*/ 3475 w 21600"/>
                <a:gd name="connsiteY0" fmla="*/ 0 h 36839"/>
                <a:gd name="connsiteX1" fmla="*/ 12462 w 21600"/>
                <a:gd name="connsiteY1" fmla="*/ 6857 h 36839"/>
                <a:gd name="connsiteX2" fmla="*/ 21600 w 21600"/>
                <a:gd name="connsiteY2" fmla="*/ 10800 h 36839"/>
                <a:gd name="connsiteX3" fmla="*/ 12977 w 21600"/>
                <a:gd name="connsiteY3" fmla="*/ 36839 h 36839"/>
                <a:gd name="connsiteX4" fmla="*/ 3475 w 21600"/>
                <a:gd name="connsiteY4" fmla="*/ 21600 h 36839"/>
                <a:gd name="connsiteX5" fmla="*/ 0 w 21600"/>
                <a:gd name="connsiteY5" fmla="*/ 10800 h 36839"/>
                <a:gd name="connsiteX6" fmla="*/ 3475 w 21600"/>
                <a:gd name="connsiteY6" fmla="*/ 0 h 36839"/>
                <a:gd name="connsiteX0" fmla="*/ 3475 w 17176"/>
                <a:gd name="connsiteY0" fmla="*/ 0 h 36839"/>
                <a:gd name="connsiteX1" fmla="*/ 12462 w 17176"/>
                <a:gd name="connsiteY1" fmla="*/ 6857 h 36839"/>
                <a:gd name="connsiteX2" fmla="*/ 17174 w 17176"/>
                <a:gd name="connsiteY2" fmla="*/ 19575 h 36839"/>
                <a:gd name="connsiteX3" fmla="*/ 12977 w 17176"/>
                <a:gd name="connsiteY3" fmla="*/ 36839 h 36839"/>
                <a:gd name="connsiteX4" fmla="*/ 3475 w 17176"/>
                <a:gd name="connsiteY4" fmla="*/ 21600 h 36839"/>
                <a:gd name="connsiteX5" fmla="*/ 0 w 17176"/>
                <a:gd name="connsiteY5" fmla="*/ 10800 h 36839"/>
                <a:gd name="connsiteX6" fmla="*/ 3475 w 17176"/>
                <a:gd name="connsiteY6" fmla="*/ 0 h 36839"/>
                <a:gd name="connsiteX0" fmla="*/ 6519 w 17250"/>
                <a:gd name="connsiteY0" fmla="*/ 0 h 48820"/>
                <a:gd name="connsiteX1" fmla="*/ 12536 w 17250"/>
                <a:gd name="connsiteY1" fmla="*/ 18838 h 48820"/>
                <a:gd name="connsiteX2" fmla="*/ 17248 w 17250"/>
                <a:gd name="connsiteY2" fmla="*/ 31556 h 48820"/>
                <a:gd name="connsiteX3" fmla="*/ 13051 w 17250"/>
                <a:gd name="connsiteY3" fmla="*/ 48820 h 48820"/>
                <a:gd name="connsiteX4" fmla="*/ 3549 w 17250"/>
                <a:gd name="connsiteY4" fmla="*/ 33581 h 48820"/>
                <a:gd name="connsiteX5" fmla="*/ 74 w 17250"/>
                <a:gd name="connsiteY5" fmla="*/ 22781 h 48820"/>
                <a:gd name="connsiteX6" fmla="*/ 6519 w 17250"/>
                <a:gd name="connsiteY6" fmla="*/ 0 h 48820"/>
                <a:gd name="connsiteX0" fmla="*/ 6519 w 18178"/>
                <a:gd name="connsiteY0" fmla="*/ 0 h 48820"/>
                <a:gd name="connsiteX1" fmla="*/ 12536 w 18178"/>
                <a:gd name="connsiteY1" fmla="*/ 18838 h 48820"/>
                <a:gd name="connsiteX2" fmla="*/ 18177 w 18178"/>
                <a:gd name="connsiteY2" fmla="*/ 10248 h 48820"/>
                <a:gd name="connsiteX3" fmla="*/ 13051 w 18178"/>
                <a:gd name="connsiteY3" fmla="*/ 48820 h 48820"/>
                <a:gd name="connsiteX4" fmla="*/ 3549 w 18178"/>
                <a:gd name="connsiteY4" fmla="*/ 33581 h 48820"/>
                <a:gd name="connsiteX5" fmla="*/ 74 w 18178"/>
                <a:gd name="connsiteY5" fmla="*/ 22781 h 48820"/>
                <a:gd name="connsiteX6" fmla="*/ 6519 w 18178"/>
                <a:gd name="connsiteY6" fmla="*/ 0 h 48820"/>
                <a:gd name="connsiteX0" fmla="*/ 6519 w 18202"/>
                <a:gd name="connsiteY0" fmla="*/ 0 h 48820"/>
                <a:gd name="connsiteX1" fmla="*/ 10867 w 18202"/>
                <a:gd name="connsiteY1" fmla="*/ 22411 h 48820"/>
                <a:gd name="connsiteX2" fmla="*/ 18177 w 18202"/>
                <a:gd name="connsiteY2" fmla="*/ 10248 h 48820"/>
                <a:gd name="connsiteX3" fmla="*/ 13051 w 18202"/>
                <a:gd name="connsiteY3" fmla="*/ 48820 h 48820"/>
                <a:gd name="connsiteX4" fmla="*/ 3549 w 18202"/>
                <a:gd name="connsiteY4" fmla="*/ 33581 h 48820"/>
                <a:gd name="connsiteX5" fmla="*/ 74 w 18202"/>
                <a:gd name="connsiteY5" fmla="*/ 22781 h 48820"/>
                <a:gd name="connsiteX6" fmla="*/ 6519 w 18202"/>
                <a:gd name="connsiteY6" fmla="*/ 0 h 48820"/>
                <a:gd name="connsiteX0" fmla="*/ 6446 w 18129"/>
                <a:gd name="connsiteY0" fmla="*/ 0 h 48820"/>
                <a:gd name="connsiteX1" fmla="*/ 10794 w 18129"/>
                <a:gd name="connsiteY1" fmla="*/ 22411 h 48820"/>
                <a:gd name="connsiteX2" fmla="*/ 18104 w 18129"/>
                <a:gd name="connsiteY2" fmla="*/ 10248 h 48820"/>
                <a:gd name="connsiteX3" fmla="*/ 12978 w 18129"/>
                <a:gd name="connsiteY3" fmla="*/ 48820 h 48820"/>
                <a:gd name="connsiteX4" fmla="*/ 6097 w 18129"/>
                <a:gd name="connsiteY4" fmla="*/ 40964 h 48820"/>
                <a:gd name="connsiteX5" fmla="*/ 1 w 18129"/>
                <a:gd name="connsiteY5" fmla="*/ 22781 h 48820"/>
                <a:gd name="connsiteX6" fmla="*/ 6446 w 18129"/>
                <a:gd name="connsiteY6" fmla="*/ 0 h 48820"/>
                <a:gd name="connsiteX0" fmla="*/ 3542 w 15225"/>
                <a:gd name="connsiteY0" fmla="*/ 0 h 48820"/>
                <a:gd name="connsiteX1" fmla="*/ 7890 w 15225"/>
                <a:gd name="connsiteY1" fmla="*/ 22411 h 48820"/>
                <a:gd name="connsiteX2" fmla="*/ 15200 w 15225"/>
                <a:gd name="connsiteY2" fmla="*/ 10248 h 48820"/>
                <a:gd name="connsiteX3" fmla="*/ 10074 w 15225"/>
                <a:gd name="connsiteY3" fmla="*/ 48820 h 48820"/>
                <a:gd name="connsiteX4" fmla="*/ 3193 w 15225"/>
                <a:gd name="connsiteY4" fmla="*/ 40964 h 48820"/>
                <a:gd name="connsiteX5" fmla="*/ 2 w 15225"/>
                <a:gd name="connsiteY5" fmla="*/ 21126 h 48820"/>
                <a:gd name="connsiteX6" fmla="*/ 3542 w 15225"/>
                <a:gd name="connsiteY6" fmla="*/ 0 h 48820"/>
                <a:gd name="connsiteX0" fmla="*/ 3542 w 13866"/>
                <a:gd name="connsiteY0" fmla="*/ 0 h 48820"/>
                <a:gd name="connsiteX1" fmla="*/ 7890 w 13866"/>
                <a:gd name="connsiteY1" fmla="*/ 22411 h 48820"/>
                <a:gd name="connsiteX2" fmla="*/ 13827 w 13866"/>
                <a:gd name="connsiteY2" fmla="*/ 20915 h 48820"/>
                <a:gd name="connsiteX3" fmla="*/ 10074 w 13866"/>
                <a:gd name="connsiteY3" fmla="*/ 48820 h 48820"/>
                <a:gd name="connsiteX4" fmla="*/ 3193 w 13866"/>
                <a:gd name="connsiteY4" fmla="*/ 40964 h 48820"/>
                <a:gd name="connsiteX5" fmla="*/ 2 w 13866"/>
                <a:gd name="connsiteY5" fmla="*/ 21126 h 48820"/>
                <a:gd name="connsiteX6" fmla="*/ 3542 w 13866"/>
                <a:gd name="connsiteY6" fmla="*/ 0 h 4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6" h="48820">
                  <a:moveTo>
                    <a:pt x="3542" y="0"/>
                  </a:moveTo>
                  <a:cubicBezTo>
                    <a:pt x="8425" y="0"/>
                    <a:pt x="3007" y="22411"/>
                    <a:pt x="7890" y="22411"/>
                  </a:cubicBezTo>
                  <a:cubicBezTo>
                    <a:pt x="9809" y="22411"/>
                    <a:pt x="13463" y="16514"/>
                    <a:pt x="13827" y="20915"/>
                  </a:cubicBezTo>
                  <a:cubicBezTo>
                    <a:pt x="14191" y="25316"/>
                    <a:pt x="11993" y="48820"/>
                    <a:pt x="10074" y="48820"/>
                  </a:cubicBezTo>
                  <a:lnTo>
                    <a:pt x="3193" y="40964"/>
                  </a:lnTo>
                  <a:cubicBezTo>
                    <a:pt x="1274" y="40964"/>
                    <a:pt x="-56" y="27953"/>
                    <a:pt x="2" y="21126"/>
                  </a:cubicBezTo>
                  <a:cubicBezTo>
                    <a:pt x="60" y="14299"/>
                    <a:pt x="1623" y="0"/>
                    <a:pt x="3542" y="0"/>
                  </a:cubicBezTo>
                  <a:close/>
                </a:path>
              </a:pathLst>
            </a:custGeom>
            <a:solidFill>
              <a:srgbClr val="00B050"/>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6" name="Flowchart: Terminator 57354"/>
            <p:cNvSpPr/>
            <p:nvPr/>
          </p:nvSpPr>
          <p:spPr>
            <a:xfrm rot="16973371">
              <a:off x="7406010" y="5132616"/>
              <a:ext cx="213273" cy="18576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805"/>
                <a:gd name="connsiteY0" fmla="*/ 0 h 21600"/>
                <a:gd name="connsiteX1" fmla="*/ 12462 w 21805"/>
                <a:gd name="connsiteY1" fmla="*/ 6857 h 21600"/>
                <a:gd name="connsiteX2" fmla="*/ 21600 w 21805"/>
                <a:gd name="connsiteY2" fmla="*/ 10800 h 21600"/>
                <a:gd name="connsiteX3" fmla="*/ 18125 w 21805"/>
                <a:gd name="connsiteY3" fmla="*/ 21600 h 21600"/>
                <a:gd name="connsiteX4" fmla="*/ 3475 w 21805"/>
                <a:gd name="connsiteY4" fmla="*/ 21600 h 21600"/>
                <a:gd name="connsiteX5" fmla="*/ 0 w 21805"/>
                <a:gd name="connsiteY5" fmla="*/ 10800 h 21600"/>
                <a:gd name="connsiteX6" fmla="*/ 3475 w 21805"/>
                <a:gd name="connsiteY6" fmla="*/ 0 h 21600"/>
                <a:gd name="connsiteX0" fmla="*/ 3475 w 21600"/>
                <a:gd name="connsiteY0" fmla="*/ 0 h 36839"/>
                <a:gd name="connsiteX1" fmla="*/ 12462 w 21600"/>
                <a:gd name="connsiteY1" fmla="*/ 6857 h 36839"/>
                <a:gd name="connsiteX2" fmla="*/ 21600 w 21600"/>
                <a:gd name="connsiteY2" fmla="*/ 10800 h 36839"/>
                <a:gd name="connsiteX3" fmla="*/ 12977 w 21600"/>
                <a:gd name="connsiteY3" fmla="*/ 36839 h 36839"/>
                <a:gd name="connsiteX4" fmla="*/ 3475 w 21600"/>
                <a:gd name="connsiteY4" fmla="*/ 21600 h 36839"/>
                <a:gd name="connsiteX5" fmla="*/ 0 w 21600"/>
                <a:gd name="connsiteY5" fmla="*/ 10800 h 36839"/>
                <a:gd name="connsiteX6" fmla="*/ 3475 w 21600"/>
                <a:gd name="connsiteY6" fmla="*/ 0 h 36839"/>
                <a:gd name="connsiteX0" fmla="*/ 3475 w 17176"/>
                <a:gd name="connsiteY0" fmla="*/ 0 h 36839"/>
                <a:gd name="connsiteX1" fmla="*/ 12462 w 17176"/>
                <a:gd name="connsiteY1" fmla="*/ 6857 h 36839"/>
                <a:gd name="connsiteX2" fmla="*/ 17174 w 17176"/>
                <a:gd name="connsiteY2" fmla="*/ 19575 h 36839"/>
                <a:gd name="connsiteX3" fmla="*/ 12977 w 17176"/>
                <a:gd name="connsiteY3" fmla="*/ 36839 h 36839"/>
                <a:gd name="connsiteX4" fmla="*/ 3475 w 17176"/>
                <a:gd name="connsiteY4" fmla="*/ 21600 h 36839"/>
                <a:gd name="connsiteX5" fmla="*/ 0 w 17176"/>
                <a:gd name="connsiteY5" fmla="*/ 10800 h 36839"/>
                <a:gd name="connsiteX6" fmla="*/ 3475 w 17176"/>
                <a:gd name="connsiteY6" fmla="*/ 0 h 36839"/>
                <a:gd name="connsiteX0" fmla="*/ 6519 w 17250"/>
                <a:gd name="connsiteY0" fmla="*/ 0 h 48820"/>
                <a:gd name="connsiteX1" fmla="*/ 12536 w 17250"/>
                <a:gd name="connsiteY1" fmla="*/ 18838 h 48820"/>
                <a:gd name="connsiteX2" fmla="*/ 17248 w 17250"/>
                <a:gd name="connsiteY2" fmla="*/ 31556 h 48820"/>
                <a:gd name="connsiteX3" fmla="*/ 13051 w 17250"/>
                <a:gd name="connsiteY3" fmla="*/ 48820 h 48820"/>
                <a:gd name="connsiteX4" fmla="*/ 3549 w 17250"/>
                <a:gd name="connsiteY4" fmla="*/ 33581 h 48820"/>
                <a:gd name="connsiteX5" fmla="*/ 74 w 17250"/>
                <a:gd name="connsiteY5" fmla="*/ 22781 h 48820"/>
                <a:gd name="connsiteX6" fmla="*/ 6519 w 17250"/>
                <a:gd name="connsiteY6" fmla="*/ 0 h 48820"/>
                <a:gd name="connsiteX0" fmla="*/ 6519 w 18178"/>
                <a:gd name="connsiteY0" fmla="*/ 0 h 48820"/>
                <a:gd name="connsiteX1" fmla="*/ 12536 w 18178"/>
                <a:gd name="connsiteY1" fmla="*/ 18838 h 48820"/>
                <a:gd name="connsiteX2" fmla="*/ 18177 w 18178"/>
                <a:gd name="connsiteY2" fmla="*/ 10248 h 48820"/>
                <a:gd name="connsiteX3" fmla="*/ 13051 w 18178"/>
                <a:gd name="connsiteY3" fmla="*/ 48820 h 48820"/>
                <a:gd name="connsiteX4" fmla="*/ 3549 w 18178"/>
                <a:gd name="connsiteY4" fmla="*/ 33581 h 48820"/>
                <a:gd name="connsiteX5" fmla="*/ 74 w 18178"/>
                <a:gd name="connsiteY5" fmla="*/ 22781 h 48820"/>
                <a:gd name="connsiteX6" fmla="*/ 6519 w 18178"/>
                <a:gd name="connsiteY6" fmla="*/ 0 h 48820"/>
                <a:gd name="connsiteX0" fmla="*/ 6519 w 18202"/>
                <a:gd name="connsiteY0" fmla="*/ 0 h 48820"/>
                <a:gd name="connsiteX1" fmla="*/ 10867 w 18202"/>
                <a:gd name="connsiteY1" fmla="*/ 22411 h 48820"/>
                <a:gd name="connsiteX2" fmla="*/ 18177 w 18202"/>
                <a:gd name="connsiteY2" fmla="*/ 10248 h 48820"/>
                <a:gd name="connsiteX3" fmla="*/ 13051 w 18202"/>
                <a:gd name="connsiteY3" fmla="*/ 48820 h 48820"/>
                <a:gd name="connsiteX4" fmla="*/ 3549 w 18202"/>
                <a:gd name="connsiteY4" fmla="*/ 33581 h 48820"/>
                <a:gd name="connsiteX5" fmla="*/ 74 w 18202"/>
                <a:gd name="connsiteY5" fmla="*/ 22781 h 48820"/>
                <a:gd name="connsiteX6" fmla="*/ 6519 w 18202"/>
                <a:gd name="connsiteY6" fmla="*/ 0 h 48820"/>
                <a:gd name="connsiteX0" fmla="*/ 6446 w 18129"/>
                <a:gd name="connsiteY0" fmla="*/ 0 h 48820"/>
                <a:gd name="connsiteX1" fmla="*/ 10794 w 18129"/>
                <a:gd name="connsiteY1" fmla="*/ 22411 h 48820"/>
                <a:gd name="connsiteX2" fmla="*/ 18104 w 18129"/>
                <a:gd name="connsiteY2" fmla="*/ 10248 h 48820"/>
                <a:gd name="connsiteX3" fmla="*/ 12978 w 18129"/>
                <a:gd name="connsiteY3" fmla="*/ 48820 h 48820"/>
                <a:gd name="connsiteX4" fmla="*/ 6097 w 18129"/>
                <a:gd name="connsiteY4" fmla="*/ 40964 h 48820"/>
                <a:gd name="connsiteX5" fmla="*/ 1 w 18129"/>
                <a:gd name="connsiteY5" fmla="*/ 22781 h 48820"/>
                <a:gd name="connsiteX6" fmla="*/ 6446 w 18129"/>
                <a:gd name="connsiteY6" fmla="*/ 0 h 48820"/>
                <a:gd name="connsiteX0" fmla="*/ 3542 w 15225"/>
                <a:gd name="connsiteY0" fmla="*/ 0 h 48820"/>
                <a:gd name="connsiteX1" fmla="*/ 7890 w 15225"/>
                <a:gd name="connsiteY1" fmla="*/ 22411 h 48820"/>
                <a:gd name="connsiteX2" fmla="*/ 15200 w 15225"/>
                <a:gd name="connsiteY2" fmla="*/ 10248 h 48820"/>
                <a:gd name="connsiteX3" fmla="*/ 10074 w 15225"/>
                <a:gd name="connsiteY3" fmla="*/ 48820 h 48820"/>
                <a:gd name="connsiteX4" fmla="*/ 3193 w 15225"/>
                <a:gd name="connsiteY4" fmla="*/ 40964 h 48820"/>
                <a:gd name="connsiteX5" fmla="*/ 2 w 15225"/>
                <a:gd name="connsiteY5" fmla="*/ 21126 h 48820"/>
                <a:gd name="connsiteX6" fmla="*/ 3542 w 15225"/>
                <a:gd name="connsiteY6" fmla="*/ 0 h 48820"/>
                <a:gd name="connsiteX0" fmla="*/ 3542 w 13866"/>
                <a:gd name="connsiteY0" fmla="*/ 0 h 48820"/>
                <a:gd name="connsiteX1" fmla="*/ 7890 w 13866"/>
                <a:gd name="connsiteY1" fmla="*/ 22411 h 48820"/>
                <a:gd name="connsiteX2" fmla="*/ 13827 w 13866"/>
                <a:gd name="connsiteY2" fmla="*/ 20915 h 48820"/>
                <a:gd name="connsiteX3" fmla="*/ 10074 w 13866"/>
                <a:gd name="connsiteY3" fmla="*/ 48820 h 48820"/>
                <a:gd name="connsiteX4" fmla="*/ 3193 w 13866"/>
                <a:gd name="connsiteY4" fmla="*/ 40964 h 48820"/>
                <a:gd name="connsiteX5" fmla="*/ 2 w 13866"/>
                <a:gd name="connsiteY5" fmla="*/ 21126 h 48820"/>
                <a:gd name="connsiteX6" fmla="*/ 3542 w 13866"/>
                <a:gd name="connsiteY6" fmla="*/ 0 h 4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6" h="48820">
                  <a:moveTo>
                    <a:pt x="3542" y="0"/>
                  </a:moveTo>
                  <a:cubicBezTo>
                    <a:pt x="8425" y="0"/>
                    <a:pt x="3007" y="22411"/>
                    <a:pt x="7890" y="22411"/>
                  </a:cubicBezTo>
                  <a:cubicBezTo>
                    <a:pt x="9809" y="22411"/>
                    <a:pt x="13463" y="16514"/>
                    <a:pt x="13827" y="20915"/>
                  </a:cubicBezTo>
                  <a:cubicBezTo>
                    <a:pt x="14191" y="25316"/>
                    <a:pt x="11993" y="48820"/>
                    <a:pt x="10074" y="48820"/>
                  </a:cubicBezTo>
                  <a:lnTo>
                    <a:pt x="3193" y="40964"/>
                  </a:lnTo>
                  <a:cubicBezTo>
                    <a:pt x="1274" y="40964"/>
                    <a:pt x="-56" y="27953"/>
                    <a:pt x="2" y="21126"/>
                  </a:cubicBezTo>
                  <a:cubicBezTo>
                    <a:pt x="60" y="14299"/>
                    <a:pt x="1623" y="0"/>
                    <a:pt x="3542" y="0"/>
                  </a:cubicBezTo>
                  <a:close/>
                </a:path>
              </a:pathLst>
            </a:custGeom>
            <a:solidFill>
              <a:srgbClr val="00B050"/>
            </a:solid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87" name="Straight Arrow Connector 186"/>
            <p:cNvCxnSpPr/>
            <p:nvPr/>
          </p:nvCxnSpPr>
          <p:spPr>
            <a:xfrm flipH="1">
              <a:off x="8744615" y="2652904"/>
              <a:ext cx="68306" cy="3067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8777363" y="2139157"/>
              <a:ext cx="770085" cy="615553"/>
            </a:xfrm>
            <a:prstGeom prst="rect">
              <a:avLst/>
            </a:prstGeom>
            <a:noFill/>
          </p:spPr>
          <p:txBody>
            <a:bodyPr wrap="square" rtlCol="0">
              <a:spAutoFit/>
            </a:bodyPr>
            <a:lstStyle/>
            <a:p>
              <a:r>
                <a:rPr lang="en-US" sz="1200" b="1" dirty="0"/>
                <a:t>PCSK9</a:t>
              </a:r>
            </a:p>
          </p:txBody>
        </p:sp>
        <p:sp>
          <p:nvSpPr>
            <p:cNvPr id="189" name="Freeform 188"/>
            <p:cNvSpPr/>
            <p:nvPr/>
          </p:nvSpPr>
          <p:spPr>
            <a:xfrm>
              <a:off x="5936360" y="4617325"/>
              <a:ext cx="119454" cy="107021"/>
            </a:xfrm>
            <a:custGeom>
              <a:avLst/>
              <a:gdLst>
                <a:gd name="connsiteX0" fmla="*/ 0 w 193279"/>
                <a:gd name="connsiteY0" fmla="*/ 20972 h 161649"/>
                <a:gd name="connsiteX1" fmla="*/ 60290 w 193279"/>
                <a:gd name="connsiteY1" fmla="*/ 876 h 161649"/>
                <a:gd name="connsiteX2" fmla="*/ 170822 w 193279"/>
                <a:gd name="connsiteY2" fmla="*/ 10924 h 161649"/>
                <a:gd name="connsiteX3" fmla="*/ 190919 w 193279"/>
                <a:gd name="connsiteY3" fmla="*/ 41069 h 161649"/>
                <a:gd name="connsiteX4" fmla="*/ 190919 w 193279"/>
                <a:gd name="connsiteY4" fmla="*/ 161649 h 16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79" h="161649">
                  <a:moveTo>
                    <a:pt x="0" y="20972"/>
                  </a:moveTo>
                  <a:cubicBezTo>
                    <a:pt x="20097" y="14273"/>
                    <a:pt x="39143" y="2120"/>
                    <a:pt x="60290" y="876"/>
                  </a:cubicBezTo>
                  <a:cubicBezTo>
                    <a:pt x="97222" y="-1296"/>
                    <a:pt x="135462" y="44"/>
                    <a:pt x="170822" y="10924"/>
                  </a:cubicBezTo>
                  <a:cubicBezTo>
                    <a:pt x="182365" y="14476"/>
                    <a:pt x="189323" y="29098"/>
                    <a:pt x="190919" y="41069"/>
                  </a:cubicBezTo>
                  <a:cubicBezTo>
                    <a:pt x="196231" y="80910"/>
                    <a:pt x="190919" y="121456"/>
                    <a:pt x="190919" y="161649"/>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0" name="Freeform 189"/>
            <p:cNvSpPr/>
            <p:nvPr/>
          </p:nvSpPr>
          <p:spPr>
            <a:xfrm>
              <a:off x="6170363" y="4641103"/>
              <a:ext cx="119454" cy="107021"/>
            </a:xfrm>
            <a:custGeom>
              <a:avLst/>
              <a:gdLst>
                <a:gd name="connsiteX0" fmla="*/ 0 w 193279"/>
                <a:gd name="connsiteY0" fmla="*/ 20972 h 161649"/>
                <a:gd name="connsiteX1" fmla="*/ 60290 w 193279"/>
                <a:gd name="connsiteY1" fmla="*/ 876 h 161649"/>
                <a:gd name="connsiteX2" fmla="*/ 170822 w 193279"/>
                <a:gd name="connsiteY2" fmla="*/ 10924 h 161649"/>
                <a:gd name="connsiteX3" fmla="*/ 190919 w 193279"/>
                <a:gd name="connsiteY3" fmla="*/ 41069 h 161649"/>
                <a:gd name="connsiteX4" fmla="*/ 190919 w 193279"/>
                <a:gd name="connsiteY4" fmla="*/ 161649 h 16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79" h="161649">
                  <a:moveTo>
                    <a:pt x="0" y="20972"/>
                  </a:moveTo>
                  <a:cubicBezTo>
                    <a:pt x="20097" y="14273"/>
                    <a:pt x="39143" y="2120"/>
                    <a:pt x="60290" y="876"/>
                  </a:cubicBezTo>
                  <a:cubicBezTo>
                    <a:pt x="97222" y="-1296"/>
                    <a:pt x="135462" y="44"/>
                    <a:pt x="170822" y="10924"/>
                  </a:cubicBezTo>
                  <a:cubicBezTo>
                    <a:pt x="182365" y="14476"/>
                    <a:pt x="189323" y="29098"/>
                    <a:pt x="190919" y="41069"/>
                  </a:cubicBezTo>
                  <a:cubicBezTo>
                    <a:pt x="196231" y="80910"/>
                    <a:pt x="190919" y="121456"/>
                    <a:pt x="190919" y="161649"/>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1" name="Freeform 190"/>
            <p:cNvSpPr/>
            <p:nvPr/>
          </p:nvSpPr>
          <p:spPr>
            <a:xfrm>
              <a:off x="6007815" y="4451844"/>
              <a:ext cx="119454" cy="107021"/>
            </a:xfrm>
            <a:custGeom>
              <a:avLst/>
              <a:gdLst>
                <a:gd name="connsiteX0" fmla="*/ 0 w 193279"/>
                <a:gd name="connsiteY0" fmla="*/ 20972 h 161649"/>
                <a:gd name="connsiteX1" fmla="*/ 60290 w 193279"/>
                <a:gd name="connsiteY1" fmla="*/ 876 h 161649"/>
                <a:gd name="connsiteX2" fmla="*/ 170822 w 193279"/>
                <a:gd name="connsiteY2" fmla="*/ 10924 h 161649"/>
                <a:gd name="connsiteX3" fmla="*/ 190919 w 193279"/>
                <a:gd name="connsiteY3" fmla="*/ 41069 h 161649"/>
                <a:gd name="connsiteX4" fmla="*/ 190919 w 193279"/>
                <a:gd name="connsiteY4" fmla="*/ 161649 h 16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79" h="161649">
                  <a:moveTo>
                    <a:pt x="0" y="20972"/>
                  </a:moveTo>
                  <a:cubicBezTo>
                    <a:pt x="20097" y="14273"/>
                    <a:pt x="39143" y="2120"/>
                    <a:pt x="60290" y="876"/>
                  </a:cubicBezTo>
                  <a:cubicBezTo>
                    <a:pt x="97222" y="-1296"/>
                    <a:pt x="135462" y="44"/>
                    <a:pt x="170822" y="10924"/>
                  </a:cubicBezTo>
                  <a:cubicBezTo>
                    <a:pt x="182365" y="14476"/>
                    <a:pt x="189323" y="29098"/>
                    <a:pt x="190919" y="41069"/>
                  </a:cubicBezTo>
                  <a:cubicBezTo>
                    <a:pt x="196231" y="80910"/>
                    <a:pt x="190919" y="121456"/>
                    <a:pt x="190919" y="161649"/>
                  </a:cubicBez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2" name="Freeform 191"/>
            <p:cNvSpPr/>
            <p:nvPr/>
          </p:nvSpPr>
          <p:spPr>
            <a:xfrm>
              <a:off x="6003081" y="4531991"/>
              <a:ext cx="111482" cy="73710"/>
            </a:xfrm>
            <a:custGeom>
              <a:avLst/>
              <a:gdLst>
                <a:gd name="connsiteX0" fmla="*/ 0 w 193279"/>
                <a:gd name="connsiteY0" fmla="*/ 20972 h 161649"/>
                <a:gd name="connsiteX1" fmla="*/ 60290 w 193279"/>
                <a:gd name="connsiteY1" fmla="*/ 876 h 161649"/>
                <a:gd name="connsiteX2" fmla="*/ 170822 w 193279"/>
                <a:gd name="connsiteY2" fmla="*/ 10924 h 161649"/>
                <a:gd name="connsiteX3" fmla="*/ 190919 w 193279"/>
                <a:gd name="connsiteY3" fmla="*/ 41069 h 161649"/>
                <a:gd name="connsiteX4" fmla="*/ 190919 w 193279"/>
                <a:gd name="connsiteY4" fmla="*/ 161649 h 16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79" h="161649">
                  <a:moveTo>
                    <a:pt x="0" y="20972"/>
                  </a:moveTo>
                  <a:cubicBezTo>
                    <a:pt x="20097" y="14273"/>
                    <a:pt x="39143" y="2120"/>
                    <a:pt x="60290" y="876"/>
                  </a:cubicBezTo>
                  <a:cubicBezTo>
                    <a:pt x="97222" y="-1296"/>
                    <a:pt x="135462" y="44"/>
                    <a:pt x="170822" y="10924"/>
                  </a:cubicBezTo>
                  <a:cubicBezTo>
                    <a:pt x="182365" y="14476"/>
                    <a:pt x="189323" y="29098"/>
                    <a:pt x="190919" y="41069"/>
                  </a:cubicBezTo>
                  <a:cubicBezTo>
                    <a:pt x="196231" y="80910"/>
                    <a:pt x="190919" y="121456"/>
                    <a:pt x="190919" y="16164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93" name="Group 192"/>
            <p:cNvGrpSpPr/>
            <p:nvPr/>
          </p:nvGrpSpPr>
          <p:grpSpPr>
            <a:xfrm>
              <a:off x="6082671" y="4587187"/>
              <a:ext cx="141772" cy="120678"/>
              <a:chOff x="5454925" y="4139657"/>
              <a:chExt cx="146203" cy="129460"/>
            </a:xfrm>
          </p:grpSpPr>
          <p:sp>
            <p:nvSpPr>
              <p:cNvPr id="234" name="Oval 233"/>
              <p:cNvSpPr/>
              <p:nvPr/>
            </p:nvSpPr>
            <p:spPr>
              <a:xfrm>
                <a:off x="5503492" y="413965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5" name="Oval 234"/>
              <p:cNvSpPr/>
              <p:nvPr/>
            </p:nvSpPr>
            <p:spPr>
              <a:xfrm>
                <a:off x="5555409" y="4191576"/>
                <a:ext cx="45719" cy="4571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6" name="Oval 235"/>
              <p:cNvSpPr/>
              <p:nvPr/>
            </p:nvSpPr>
            <p:spPr>
              <a:xfrm>
                <a:off x="5485071" y="4159261"/>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7" name="Oval 236"/>
              <p:cNvSpPr/>
              <p:nvPr/>
            </p:nvSpPr>
            <p:spPr>
              <a:xfrm>
                <a:off x="5514578" y="4193252"/>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8" name="Oval 237"/>
              <p:cNvSpPr/>
              <p:nvPr/>
            </p:nvSpPr>
            <p:spPr>
              <a:xfrm>
                <a:off x="5454925" y="4171479"/>
                <a:ext cx="45719"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9" name="Oval 238"/>
              <p:cNvSpPr/>
              <p:nvPr/>
            </p:nvSpPr>
            <p:spPr>
              <a:xfrm>
                <a:off x="5506842" y="422339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0" name="Oval 239"/>
              <p:cNvSpPr/>
              <p:nvPr/>
            </p:nvSpPr>
            <p:spPr>
              <a:xfrm>
                <a:off x="5463396" y="4182119"/>
                <a:ext cx="45719" cy="457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1" name="Oval 240"/>
              <p:cNvSpPr/>
              <p:nvPr/>
            </p:nvSpPr>
            <p:spPr>
              <a:xfrm>
                <a:off x="5488421" y="4216110"/>
                <a:ext cx="45719" cy="457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94" name="Freeform 193"/>
            <p:cNvSpPr/>
            <p:nvPr/>
          </p:nvSpPr>
          <p:spPr>
            <a:xfrm>
              <a:off x="5900427" y="4737781"/>
              <a:ext cx="111482" cy="73710"/>
            </a:xfrm>
            <a:custGeom>
              <a:avLst/>
              <a:gdLst>
                <a:gd name="connsiteX0" fmla="*/ 0 w 193279"/>
                <a:gd name="connsiteY0" fmla="*/ 20972 h 161649"/>
                <a:gd name="connsiteX1" fmla="*/ 60290 w 193279"/>
                <a:gd name="connsiteY1" fmla="*/ 876 h 161649"/>
                <a:gd name="connsiteX2" fmla="*/ 170822 w 193279"/>
                <a:gd name="connsiteY2" fmla="*/ 10924 h 161649"/>
                <a:gd name="connsiteX3" fmla="*/ 190919 w 193279"/>
                <a:gd name="connsiteY3" fmla="*/ 41069 h 161649"/>
                <a:gd name="connsiteX4" fmla="*/ 190919 w 193279"/>
                <a:gd name="connsiteY4" fmla="*/ 161649 h 16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79" h="161649">
                  <a:moveTo>
                    <a:pt x="0" y="20972"/>
                  </a:moveTo>
                  <a:cubicBezTo>
                    <a:pt x="20097" y="14273"/>
                    <a:pt x="39143" y="2120"/>
                    <a:pt x="60290" y="876"/>
                  </a:cubicBezTo>
                  <a:cubicBezTo>
                    <a:pt x="97222" y="-1296"/>
                    <a:pt x="135462" y="44"/>
                    <a:pt x="170822" y="10924"/>
                  </a:cubicBezTo>
                  <a:cubicBezTo>
                    <a:pt x="182365" y="14476"/>
                    <a:pt x="189323" y="29098"/>
                    <a:pt x="190919" y="41069"/>
                  </a:cubicBezTo>
                  <a:cubicBezTo>
                    <a:pt x="196231" y="80910"/>
                    <a:pt x="190919" y="121456"/>
                    <a:pt x="190919" y="16164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5" name="Freeform 194"/>
            <p:cNvSpPr/>
            <p:nvPr/>
          </p:nvSpPr>
          <p:spPr>
            <a:xfrm>
              <a:off x="6054074" y="4749685"/>
              <a:ext cx="111482" cy="73710"/>
            </a:xfrm>
            <a:custGeom>
              <a:avLst/>
              <a:gdLst>
                <a:gd name="connsiteX0" fmla="*/ 0 w 193279"/>
                <a:gd name="connsiteY0" fmla="*/ 20972 h 161649"/>
                <a:gd name="connsiteX1" fmla="*/ 60290 w 193279"/>
                <a:gd name="connsiteY1" fmla="*/ 876 h 161649"/>
                <a:gd name="connsiteX2" fmla="*/ 170822 w 193279"/>
                <a:gd name="connsiteY2" fmla="*/ 10924 h 161649"/>
                <a:gd name="connsiteX3" fmla="*/ 190919 w 193279"/>
                <a:gd name="connsiteY3" fmla="*/ 41069 h 161649"/>
                <a:gd name="connsiteX4" fmla="*/ 190919 w 193279"/>
                <a:gd name="connsiteY4" fmla="*/ 161649 h 16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79" h="161649">
                  <a:moveTo>
                    <a:pt x="0" y="20972"/>
                  </a:moveTo>
                  <a:cubicBezTo>
                    <a:pt x="20097" y="14273"/>
                    <a:pt x="39143" y="2120"/>
                    <a:pt x="60290" y="876"/>
                  </a:cubicBezTo>
                  <a:cubicBezTo>
                    <a:pt x="97222" y="-1296"/>
                    <a:pt x="135462" y="44"/>
                    <a:pt x="170822" y="10924"/>
                  </a:cubicBezTo>
                  <a:cubicBezTo>
                    <a:pt x="182365" y="14476"/>
                    <a:pt x="189323" y="29098"/>
                    <a:pt x="190919" y="41069"/>
                  </a:cubicBezTo>
                  <a:cubicBezTo>
                    <a:pt x="196231" y="80910"/>
                    <a:pt x="190919" y="121456"/>
                    <a:pt x="190919" y="16164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6" name="Freeform 195"/>
            <p:cNvSpPr/>
            <p:nvPr/>
          </p:nvSpPr>
          <p:spPr>
            <a:xfrm>
              <a:off x="6180696" y="4573359"/>
              <a:ext cx="111482" cy="73710"/>
            </a:xfrm>
            <a:custGeom>
              <a:avLst/>
              <a:gdLst>
                <a:gd name="connsiteX0" fmla="*/ 0 w 193279"/>
                <a:gd name="connsiteY0" fmla="*/ 20972 h 161649"/>
                <a:gd name="connsiteX1" fmla="*/ 60290 w 193279"/>
                <a:gd name="connsiteY1" fmla="*/ 876 h 161649"/>
                <a:gd name="connsiteX2" fmla="*/ 170822 w 193279"/>
                <a:gd name="connsiteY2" fmla="*/ 10924 h 161649"/>
                <a:gd name="connsiteX3" fmla="*/ 190919 w 193279"/>
                <a:gd name="connsiteY3" fmla="*/ 41069 h 161649"/>
                <a:gd name="connsiteX4" fmla="*/ 190919 w 193279"/>
                <a:gd name="connsiteY4" fmla="*/ 161649 h 16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79" h="161649">
                  <a:moveTo>
                    <a:pt x="0" y="20972"/>
                  </a:moveTo>
                  <a:cubicBezTo>
                    <a:pt x="20097" y="14273"/>
                    <a:pt x="39143" y="2120"/>
                    <a:pt x="60290" y="876"/>
                  </a:cubicBezTo>
                  <a:cubicBezTo>
                    <a:pt x="97222" y="-1296"/>
                    <a:pt x="135462" y="44"/>
                    <a:pt x="170822" y="10924"/>
                  </a:cubicBezTo>
                  <a:cubicBezTo>
                    <a:pt x="182365" y="14476"/>
                    <a:pt x="189323" y="29098"/>
                    <a:pt x="190919" y="41069"/>
                  </a:cubicBezTo>
                  <a:cubicBezTo>
                    <a:pt x="196231" y="80910"/>
                    <a:pt x="190919" y="121456"/>
                    <a:pt x="190919" y="16164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7" name="Freeform 196"/>
            <p:cNvSpPr/>
            <p:nvPr/>
          </p:nvSpPr>
          <p:spPr>
            <a:xfrm>
              <a:off x="6077079" y="4670163"/>
              <a:ext cx="111482" cy="73710"/>
            </a:xfrm>
            <a:custGeom>
              <a:avLst/>
              <a:gdLst>
                <a:gd name="connsiteX0" fmla="*/ 0 w 193279"/>
                <a:gd name="connsiteY0" fmla="*/ 20972 h 161649"/>
                <a:gd name="connsiteX1" fmla="*/ 60290 w 193279"/>
                <a:gd name="connsiteY1" fmla="*/ 876 h 161649"/>
                <a:gd name="connsiteX2" fmla="*/ 170822 w 193279"/>
                <a:gd name="connsiteY2" fmla="*/ 10924 h 161649"/>
                <a:gd name="connsiteX3" fmla="*/ 190919 w 193279"/>
                <a:gd name="connsiteY3" fmla="*/ 41069 h 161649"/>
                <a:gd name="connsiteX4" fmla="*/ 190919 w 193279"/>
                <a:gd name="connsiteY4" fmla="*/ 161649 h 16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79" h="161649">
                  <a:moveTo>
                    <a:pt x="0" y="20972"/>
                  </a:moveTo>
                  <a:cubicBezTo>
                    <a:pt x="20097" y="14273"/>
                    <a:pt x="39143" y="2120"/>
                    <a:pt x="60290" y="876"/>
                  </a:cubicBezTo>
                  <a:cubicBezTo>
                    <a:pt x="97222" y="-1296"/>
                    <a:pt x="135462" y="44"/>
                    <a:pt x="170822" y="10924"/>
                  </a:cubicBezTo>
                  <a:cubicBezTo>
                    <a:pt x="182365" y="14476"/>
                    <a:pt x="189323" y="29098"/>
                    <a:pt x="190919" y="41069"/>
                  </a:cubicBezTo>
                  <a:cubicBezTo>
                    <a:pt x="196231" y="80910"/>
                    <a:pt x="190919" y="121456"/>
                    <a:pt x="190919" y="161649"/>
                  </a:cubicBezTo>
                </a:path>
              </a:pathLst>
            </a:custGeom>
            <a:noFill/>
            <a:ln>
              <a:solidFill>
                <a:srgbClr val="1E5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98" name="Group 197"/>
            <p:cNvGrpSpPr/>
            <p:nvPr/>
          </p:nvGrpSpPr>
          <p:grpSpPr>
            <a:xfrm>
              <a:off x="5867313" y="4498525"/>
              <a:ext cx="141772" cy="120678"/>
              <a:chOff x="5454925" y="4139657"/>
              <a:chExt cx="146203" cy="129460"/>
            </a:xfrm>
          </p:grpSpPr>
          <p:sp>
            <p:nvSpPr>
              <p:cNvPr id="226" name="Oval 225"/>
              <p:cNvSpPr/>
              <p:nvPr/>
            </p:nvSpPr>
            <p:spPr>
              <a:xfrm>
                <a:off x="5503492" y="413965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7" name="Oval 226"/>
              <p:cNvSpPr/>
              <p:nvPr/>
            </p:nvSpPr>
            <p:spPr>
              <a:xfrm>
                <a:off x="5555409" y="4191576"/>
                <a:ext cx="45719" cy="4571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8" name="Oval 227"/>
              <p:cNvSpPr/>
              <p:nvPr/>
            </p:nvSpPr>
            <p:spPr>
              <a:xfrm>
                <a:off x="5485071" y="4159261"/>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9" name="Oval 228"/>
              <p:cNvSpPr/>
              <p:nvPr/>
            </p:nvSpPr>
            <p:spPr>
              <a:xfrm>
                <a:off x="5514578" y="4193252"/>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0" name="Oval 229"/>
              <p:cNvSpPr/>
              <p:nvPr/>
            </p:nvSpPr>
            <p:spPr>
              <a:xfrm>
                <a:off x="5454925" y="4171479"/>
                <a:ext cx="45719"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1" name="Oval 230"/>
              <p:cNvSpPr/>
              <p:nvPr/>
            </p:nvSpPr>
            <p:spPr>
              <a:xfrm>
                <a:off x="5506842" y="422339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2" name="Oval 231"/>
              <p:cNvSpPr/>
              <p:nvPr/>
            </p:nvSpPr>
            <p:spPr>
              <a:xfrm>
                <a:off x="5463396" y="4182119"/>
                <a:ext cx="45719" cy="457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3" name="Oval 232"/>
              <p:cNvSpPr/>
              <p:nvPr/>
            </p:nvSpPr>
            <p:spPr>
              <a:xfrm>
                <a:off x="5488421" y="4216110"/>
                <a:ext cx="45719" cy="457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99" name="Group 198"/>
            <p:cNvGrpSpPr/>
            <p:nvPr/>
          </p:nvGrpSpPr>
          <p:grpSpPr>
            <a:xfrm>
              <a:off x="6146007" y="4431491"/>
              <a:ext cx="141772" cy="120678"/>
              <a:chOff x="5454925" y="4139657"/>
              <a:chExt cx="146203" cy="129460"/>
            </a:xfrm>
          </p:grpSpPr>
          <p:sp>
            <p:nvSpPr>
              <p:cNvPr id="218" name="Oval 217"/>
              <p:cNvSpPr/>
              <p:nvPr/>
            </p:nvSpPr>
            <p:spPr>
              <a:xfrm>
                <a:off x="5503492" y="413965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9" name="Oval 218"/>
              <p:cNvSpPr/>
              <p:nvPr/>
            </p:nvSpPr>
            <p:spPr>
              <a:xfrm>
                <a:off x="5555409" y="4191576"/>
                <a:ext cx="45719" cy="4571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0" name="Oval 219"/>
              <p:cNvSpPr/>
              <p:nvPr/>
            </p:nvSpPr>
            <p:spPr>
              <a:xfrm>
                <a:off x="5485071" y="4159261"/>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1" name="Oval 220"/>
              <p:cNvSpPr/>
              <p:nvPr/>
            </p:nvSpPr>
            <p:spPr>
              <a:xfrm>
                <a:off x="5514578" y="4193252"/>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2" name="Oval 221"/>
              <p:cNvSpPr/>
              <p:nvPr/>
            </p:nvSpPr>
            <p:spPr>
              <a:xfrm>
                <a:off x="5454925" y="4171479"/>
                <a:ext cx="45719"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3" name="Oval 222"/>
              <p:cNvSpPr/>
              <p:nvPr/>
            </p:nvSpPr>
            <p:spPr>
              <a:xfrm>
                <a:off x="5506842" y="422339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4" name="Oval 223"/>
              <p:cNvSpPr/>
              <p:nvPr/>
            </p:nvSpPr>
            <p:spPr>
              <a:xfrm>
                <a:off x="5463396" y="4182119"/>
                <a:ext cx="45719" cy="457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5" name="Oval 224"/>
              <p:cNvSpPr/>
              <p:nvPr/>
            </p:nvSpPr>
            <p:spPr>
              <a:xfrm>
                <a:off x="5488421" y="4216110"/>
                <a:ext cx="45719" cy="457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00" name="Group 199"/>
            <p:cNvGrpSpPr/>
            <p:nvPr/>
          </p:nvGrpSpPr>
          <p:grpSpPr>
            <a:xfrm>
              <a:off x="5892731" y="4606441"/>
              <a:ext cx="141772" cy="120678"/>
              <a:chOff x="5454925" y="4139657"/>
              <a:chExt cx="146203" cy="129460"/>
            </a:xfrm>
          </p:grpSpPr>
          <p:sp>
            <p:nvSpPr>
              <p:cNvPr id="210" name="Oval 209"/>
              <p:cNvSpPr/>
              <p:nvPr/>
            </p:nvSpPr>
            <p:spPr>
              <a:xfrm>
                <a:off x="5503492" y="413965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1" name="Oval 210"/>
              <p:cNvSpPr/>
              <p:nvPr/>
            </p:nvSpPr>
            <p:spPr>
              <a:xfrm>
                <a:off x="5555409" y="4191576"/>
                <a:ext cx="45719" cy="4571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2" name="Oval 211"/>
              <p:cNvSpPr/>
              <p:nvPr/>
            </p:nvSpPr>
            <p:spPr>
              <a:xfrm>
                <a:off x="5485071" y="4159261"/>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3" name="Oval 212"/>
              <p:cNvSpPr/>
              <p:nvPr/>
            </p:nvSpPr>
            <p:spPr>
              <a:xfrm>
                <a:off x="5514578" y="4193252"/>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4" name="Oval 213"/>
              <p:cNvSpPr/>
              <p:nvPr/>
            </p:nvSpPr>
            <p:spPr>
              <a:xfrm>
                <a:off x="5454925" y="4171479"/>
                <a:ext cx="45719"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5" name="Oval 214"/>
              <p:cNvSpPr/>
              <p:nvPr/>
            </p:nvSpPr>
            <p:spPr>
              <a:xfrm>
                <a:off x="5506842" y="422339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6" name="Oval 215"/>
              <p:cNvSpPr/>
              <p:nvPr/>
            </p:nvSpPr>
            <p:spPr>
              <a:xfrm>
                <a:off x="5463396" y="4182119"/>
                <a:ext cx="45719" cy="457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7" name="Oval 216"/>
              <p:cNvSpPr/>
              <p:nvPr/>
            </p:nvSpPr>
            <p:spPr>
              <a:xfrm>
                <a:off x="5488421" y="4216110"/>
                <a:ext cx="45719" cy="457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01" name="Group 200"/>
            <p:cNvGrpSpPr/>
            <p:nvPr/>
          </p:nvGrpSpPr>
          <p:grpSpPr>
            <a:xfrm>
              <a:off x="6024688" y="4708845"/>
              <a:ext cx="141772" cy="120678"/>
              <a:chOff x="5454925" y="4139657"/>
              <a:chExt cx="146203" cy="129460"/>
            </a:xfrm>
          </p:grpSpPr>
          <p:sp>
            <p:nvSpPr>
              <p:cNvPr id="202" name="Oval 201"/>
              <p:cNvSpPr/>
              <p:nvPr/>
            </p:nvSpPr>
            <p:spPr>
              <a:xfrm>
                <a:off x="5503492" y="4139657"/>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3" name="Oval 202"/>
              <p:cNvSpPr/>
              <p:nvPr/>
            </p:nvSpPr>
            <p:spPr>
              <a:xfrm>
                <a:off x="5555409" y="4191576"/>
                <a:ext cx="45719" cy="4571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4" name="Oval 203"/>
              <p:cNvSpPr/>
              <p:nvPr/>
            </p:nvSpPr>
            <p:spPr>
              <a:xfrm>
                <a:off x="5485071" y="4159261"/>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5" name="Oval 204"/>
              <p:cNvSpPr/>
              <p:nvPr/>
            </p:nvSpPr>
            <p:spPr>
              <a:xfrm>
                <a:off x="5514578" y="4193252"/>
                <a:ext cx="45719" cy="4571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6" name="Oval 205"/>
              <p:cNvSpPr/>
              <p:nvPr/>
            </p:nvSpPr>
            <p:spPr>
              <a:xfrm>
                <a:off x="5454925" y="4171479"/>
                <a:ext cx="45719" cy="45719"/>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7" name="Oval 206"/>
              <p:cNvSpPr/>
              <p:nvPr/>
            </p:nvSpPr>
            <p:spPr>
              <a:xfrm>
                <a:off x="5506842" y="4223398"/>
                <a:ext cx="45719" cy="4571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8" name="Oval 207"/>
              <p:cNvSpPr/>
              <p:nvPr/>
            </p:nvSpPr>
            <p:spPr>
              <a:xfrm>
                <a:off x="5463396" y="4182119"/>
                <a:ext cx="45719" cy="457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9" name="Oval 208"/>
              <p:cNvSpPr/>
              <p:nvPr/>
            </p:nvSpPr>
            <p:spPr>
              <a:xfrm>
                <a:off x="5488421" y="4216110"/>
                <a:ext cx="45719" cy="457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grpSp>
        <p:nvGrpSpPr>
          <p:cNvPr id="248" name="Group 247"/>
          <p:cNvGrpSpPr/>
          <p:nvPr/>
        </p:nvGrpSpPr>
        <p:grpSpPr>
          <a:xfrm>
            <a:off x="288872" y="1209307"/>
            <a:ext cx="3530036" cy="3263521"/>
            <a:chOff x="1141854" y="1602173"/>
            <a:chExt cx="4288170" cy="4351361"/>
          </a:xfrm>
        </p:grpSpPr>
        <p:sp>
          <p:nvSpPr>
            <p:cNvPr id="249" name="Rectangle 248"/>
            <p:cNvSpPr/>
            <p:nvPr/>
          </p:nvSpPr>
          <p:spPr>
            <a:xfrm>
              <a:off x="1148618" y="1618463"/>
              <a:ext cx="4073206" cy="4335071"/>
            </a:xfrm>
            <a:prstGeom prst="rect">
              <a:avLst/>
            </a:prstGeom>
            <a:solidFill>
              <a:srgbClr val="66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0" name="Freeform 249"/>
            <p:cNvSpPr/>
            <p:nvPr/>
          </p:nvSpPr>
          <p:spPr>
            <a:xfrm>
              <a:off x="1151596" y="2878299"/>
              <a:ext cx="4053421" cy="449687"/>
            </a:xfrm>
            <a:custGeom>
              <a:avLst/>
              <a:gdLst>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22620 w 4180114"/>
                <a:gd name="connsiteY15" fmla="*/ 190919 h 482411"/>
                <a:gd name="connsiteX16" fmla="*/ 2692958 w 4180114"/>
                <a:gd name="connsiteY16" fmla="*/ 261257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22620 w 4180114"/>
                <a:gd name="connsiteY15" fmla="*/ 190919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17784 w 4180114"/>
                <a:gd name="connsiteY8" fmla="*/ 60290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17784 w 4180114"/>
                <a:gd name="connsiteY8" fmla="*/ 60290 h 482411"/>
                <a:gd name="connsiteX9" fmla="*/ 1788606 w 4180114"/>
                <a:gd name="connsiteY9" fmla="*/ 50242 h 482411"/>
                <a:gd name="connsiteX10" fmla="*/ 1969477 w 4180114"/>
                <a:gd name="connsiteY10" fmla="*/ 30145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80114" h="482411">
                  <a:moveTo>
                    <a:pt x="0" y="30145"/>
                  </a:moveTo>
                  <a:cubicBezTo>
                    <a:pt x="263769" y="40193"/>
                    <a:pt x="512466" y="43543"/>
                    <a:pt x="653143" y="80387"/>
                  </a:cubicBezTo>
                  <a:cubicBezTo>
                    <a:pt x="793820" y="117231"/>
                    <a:pt x="782096" y="217714"/>
                    <a:pt x="844061" y="251208"/>
                  </a:cubicBezTo>
                  <a:cubicBezTo>
                    <a:pt x="906026" y="284703"/>
                    <a:pt x="966317" y="276330"/>
                    <a:pt x="1024932" y="281354"/>
                  </a:cubicBezTo>
                  <a:cubicBezTo>
                    <a:pt x="1083548" y="286378"/>
                    <a:pt x="1152211" y="289728"/>
                    <a:pt x="1195754" y="281354"/>
                  </a:cubicBezTo>
                  <a:cubicBezTo>
                    <a:pt x="1239297" y="272980"/>
                    <a:pt x="1252695" y="246185"/>
                    <a:pt x="1286189" y="231112"/>
                  </a:cubicBezTo>
                  <a:cubicBezTo>
                    <a:pt x="1319684" y="216040"/>
                    <a:pt x="1361552" y="212690"/>
                    <a:pt x="1396721" y="190919"/>
                  </a:cubicBezTo>
                  <a:cubicBezTo>
                    <a:pt x="1431890" y="169148"/>
                    <a:pt x="1460360" y="122254"/>
                    <a:pt x="1497204" y="100483"/>
                  </a:cubicBezTo>
                  <a:cubicBezTo>
                    <a:pt x="1534048" y="78712"/>
                    <a:pt x="1569217" y="68663"/>
                    <a:pt x="1617784" y="60290"/>
                  </a:cubicBezTo>
                  <a:cubicBezTo>
                    <a:pt x="1666351" y="51917"/>
                    <a:pt x="1729991" y="55266"/>
                    <a:pt x="1788606" y="50242"/>
                  </a:cubicBezTo>
                  <a:cubicBezTo>
                    <a:pt x="1847222" y="45218"/>
                    <a:pt x="1907512" y="33494"/>
                    <a:pt x="1969477" y="30145"/>
                  </a:cubicBezTo>
                  <a:cubicBezTo>
                    <a:pt x="2031442" y="26796"/>
                    <a:pt x="2108479" y="28470"/>
                    <a:pt x="2160395" y="30145"/>
                  </a:cubicBezTo>
                  <a:cubicBezTo>
                    <a:pt x="2212311" y="31820"/>
                    <a:pt x="2245807" y="33494"/>
                    <a:pt x="2280976" y="40193"/>
                  </a:cubicBezTo>
                  <a:cubicBezTo>
                    <a:pt x="2316145" y="46892"/>
                    <a:pt x="2336242" y="55265"/>
                    <a:pt x="2371411" y="70338"/>
                  </a:cubicBezTo>
                  <a:cubicBezTo>
                    <a:pt x="2406580" y="85411"/>
                    <a:pt x="2453472" y="107183"/>
                    <a:pt x="2491991" y="130629"/>
                  </a:cubicBezTo>
                  <a:cubicBezTo>
                    <a:pt x="2530510" y="154075"/>
                    <a:pt x="2574053" y="187569"/>
                    <a:pt x="2602523" y="211015"/>
                  </a:cubicBezTo>
                  <a:cubicBezTo>
                    <a:pt x="2630993" y="234461"/>
                    <a:pt x="2642716" y="244510"/>
                    <a:pt x="2662813" y="271306"/>
                  </a:cubicBezTo>
                  <a:cubicBezTo>
                    <a:pt x="2682910" y="298102"/>
                    <a:pt x="2694633" y="344994"/>
                    <a:pt x="2723103" y="371789"/>
                  </a:cubicBezTo>
                  <a:cubicBezTo>
                    <a:pt x="2751573" y="398584"/>
                    <a:pt x="2788417" y="413657"/>
                    <a:pt x="2833635" y="432079"/>
                  </a:cubicBezTo>
                  <a:cubicBezTo>
                    <a:pt x="2878853" y="450501"/>
                    <a:pt x="2935794" y="480646"/>
                    <a:pt x="2994409" y="482321"/>
                  </a:cubicBezTo>
                  <a:cubicBezTo>
                    <a:pt x="3053024" y="483996"/>
                    <a:pt x="3109965" y="462225"/>
                    <a:pt x="3185327" y="442128"/>
                  </a:cubicBezTo>
                  <a:cubicBezTo>
                    <a:pt x="3260689" y="422031"/>
                    <a:pt x="3387969" y="398585"/>
                    <a:pt x="3446584" y="361741"/>
                  </a:cubicBezTo>
                  <a:cubicBezTo>
                    <a:pt x="3505199" y="324897"/>
                    <a:pt x="3505200" y="261258"/>
                    <a:pt x="3537020" y="221064"/>
                  </a:cubicBezTo>
                  <a:cubicBezTo>
                    <a:pt x="3568840" y="180871"/>
                    <a:pt x="3609033" y="150725"/>
                    <a:pt x="3637503" y="120580"/>
                  </a:cubicBezTo>
                  <a:cubicBezTo>
                    <a:pt x="3665973" y="90435"/>
                    <a:pt x="3677697" y="55265"/>
                    <a:pt x="3707842" y="40193"/>
                  </a:cubicBezTo>
                  <a:cubicBezTo>
                    <a:pt x="3737987" y="25121"/>
                    <a:pt x="3818373" y="30145"/>
                    <a:pt x="3818373" y="30145"/>
                  </a:cubicBezTo>
                  <a:lnTo>
                    <a:pt x="4019341" y="10048"/>
                  </a:lnTo>
                  <a:cubicBezTo>
                    <a:pt x="4079631" y="5024"/>
                    <a:pt x="4129872" y="2512"/>
                    <a:pt x="4180114" y="0"/>
                  </a:cubicBezTo>
                </a:path>
              </a:pathLst>
            </a:custGeom>
            <a:solidFill>
              <a:srgbClr val="0070C0"/>
            </a:solidFill>
            <a:ln w="130175"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1" name="Freeform 250"/>
            <p:cNvSpPr/>
            <p:nvPr/>
          </p:nvSpPr>
          <p:spPr>
            <a:xfrm>
              <a:off x="1141854" y="1602173"/>
              <a:ext cx="4091118" cy="1649966"/>
            </a:xfrm>
            <a:custGeom>
              <a:avLst/>
              <a:gdLst>
                <a:gd name="connsiteX0" fmla="*/ 0 w 4240404"/>
                <a:gd name="connsiteY0" fmla="*/ 1688123 h 2130251"/>
                <a:gd name="connsiteX1" fmla="*/ 0 w 4240404"/>
                <a:gd name="connsiteY1" fmla="*/ 0 h 2130251"/>
                <a:gd name="connsiteX2" fmla="*/ 4240404 w 4240404"/>
                <a:gd name="connsiteY2" fmla="*/ 20097 h 2130251"/>
                <a:gd name="connsiteX3" fmla="*/ 4240404 w 4240404"/>
                <a:gd name="connsiteY3" fmla="*/ 1647930 h 2130251"/>
                <a:gd name="connsiteX4" fmla="*/ 3768132 w 4240404"/>
                <a:gd name="connsiteY4" fmla="*/ 1688123 h 2130251"/>
                <a:gd name="connsiteX5" fmla="*/ 3627455 w 4240404"/>
                <a:gd name="connsiteY5" fmla="*/ 1818752 h 2130251"/>
                <a:gd name="connsiteX6" fmla="*/ 3476730 w 4240404"/>
                <a:gd name="connsiteY6" fmla="*/ 2009671 h 2130251"/>
                <a:gd name="connsiteX7" fmla="*/ 3054699 w 4240404"/>
                <a:gd name="connsiteY7" fmla="*/ 2130251 h 2130251"/>
                <a:gd name="connsiteX8" fmla="*/ 2813538 w 4240404"/>
                <a:gd name="connsiteY8" fmla="*/ 2080009 h 2130251"/>
                <a:gd name="connsiteX9" fmla="*/ 2572378 w 4240404"/>
                <a:gd name="connsiteY9" fmla="*/ 1838849 h 2130251"/>
                <a:gd name="connsiteX10" fmla="*/ 2341266 w 4240404"/>
                <a:gd name="connsiteY10" fmla="*/ 1708220 h 2130251"/>
                <a:gd name="connsiteX11" fmla="*/ 2049864 w 4240404"/>
                <a:gd name="connsiteY11" fmla="*/ 1678075 h 2130251"/>
                <a:gd name="connsiteX12" fmla="*/ 1416817 w 4240404"/>
                <a:gd name="connsiteY12" fmla="*/ 1778559 h 2130251"/>
                <a:gd name="connsiteX13" fmla="*/ 1286189 w 4240404"/>
                <a:gd name="connsiteY13" fmla="*/ 1919236 h 2130251"/>
                <a:gd name="connsiteX14" fmla="*/ 1085222 w 4240404"/>
                <a:gd name="connsiteY14" fmla="*/ 1959429 h 2130251"/>
                <a:gd name="connsiteX15" fmla="*/ 874206 w 4240404"/>
                <a:gd name="connsiteY15" fmla="*/ 1909187 h 2130251"/>
                <a:gd name="connsiteX16" fmla="*/ 643094 w 4240404"/>
                <a:gd name="connsiteY16" fmla="*/ 1738365 h 2130251"/>
                <a:gd name="connsiteX17" fmla="*/ 0 w 4240404"/>
                <a:gd name="connsiteY17" fmla="*/ 1688123 h 2130251"/>
                <a:gd name="connsiteX0" fmla="*/ 0 w 4240404"/>
                <a:gd name="connsiteY0" fmla="*/ 1688123 h 2130251"/>
                <a:gd name="connsiteX1" fmla="*/ 0 w 4240404"/>
                <a:gd name="connsiteY1" fmla="*/ 0 h 2130251"/>
                <a:gd name="connsiteX2" fmla="*/ 4240404 w 4240404"/>
                <a:gd name="connsiteY2" fmla="*/ 20097 h 2130251"/>
                <a:gd name="connsiteX3" fmla="*/ 4240404 w 4240404"/>
                <a:gd name="connsiteY3" fmla="*/ 1647930 h 2130251"/>
                <a:gd name="connsiteX4" fmla="*/ 3768132 w 4240404"/>
                <a:gd name="connsiteY4" fmla="*/ 1688123 h 2130251"/>
                <a:gd name="connsiteX5" fmla="*/ 3627455 w 4240404"/>
                <a:gd name="connsiteY5" fmla="*/ 1818752 h 2130251"/>
                <a:gd name="connsiteX6" fmla="*/ 3476730 w 4240404"/>
                <a:gd name="connsiteY6" fmla="*/ 2009671 h 2130251"/>
                <a:gd name="connsiteX7" fmla="*/ 3054699 w 4240404"/>
                <a:gd name="connsiteY7" fmla="*/ 2130251 h 2130251"/>
                <a:gd name="connsiteX8" fmla="*/ 2813538 w 4240404"/>
                <a:gd name="connsiteY8" fmla="*/ 2080009 h 2130251"/>
                <a:gd name="connsiteX9" fmla="*/ 2572378 w 4240404"/>
                <a:gd name="connsiteY9" fmla="*/ 1838849 h 2130251"/>
                <a:gd name="connsiteX10" fmla="*/ 2341266 w 4240404"/>
                <a:gd name="connsiteY10" fmla="*/ 1688124 h 2130251"/>
                <a:gd name="connsiteX11" fmla="*/ 2049864 w 4240404"/>
                <a:gd name="connsiteY11" fmla="*/ 1678075 h 2130251"/>
                <a:gd name="connsiteX12" fmla="*/ 1416817 w 4240404"/>
                <a:gd name="connsiteY12" fmla="*/ 1778559 h 2130251"/>
                <a:gd name="connsiteX13" fmla="*/ 1286189 w 4240404"/>
                <a:gd name="connsiteY13" fmla="*/ 1919236 h 2130251"/>
                <a:gd name="connsiteX14" fmla="*/ 1085222 w 4240404"/>
                <a:gd name="connsiteY14" fmla="*/ 1959429 h 2130251"/>
                <a:gd name="connsiteX15" fmla="*/ 874206 w 4240404"/>
                <a:gd name="connsiteY15" fmla="*/ 1909187 h 2130251"/>
                <a:gd name="connsiteX16" fmla="*/ 643094 w 4240404"/>
                <a:gd name="connsiteY16" fmla="*/ 1738365 h 2130251"/>
                <a:gd name="connsiteX17" fmla="*/ 0 w 4240404"/>
                <a:gd name="connsiteY17" fmla="*/ 1688123 h 2130251"/>
                <a:gd name="connsiteX0" fmla="*/ 0 w 4240404"/>
                <a:gd name="connsiteY0" fmla="*/ 1688123 h 2130251"/>
                <a:gd name="connsiteX1" fmla="*/ 0 w 4240404"/>
                <a:gd name="connsiteY1" fmla="*/ 0 h 2130251"/>
                <a:gd name="connsiteX2" fmla="*/ 4240404 w 4240404"/>
                <a:gd name="connsiteY2" fmla="*/ 20097 h 2130251"/>
                <a:gd name="connsiteX3" fmla="*/ 4240404 w 4240404"/>
                <a:gd name="connsiteY3" fmla="*/ 1647930 h 2130251"/>
                <a:gd name="connsiteX4" fmla="*/ 3768132 w 4240404"/>
                <a:gd name="connsiteY4" fmla="*/ 1688123 h 2130251"/>
                <a:gd name="connsiteX5" fmla="*/ 3627455 w 4240404"/>
                <a:gd name="connsiteY5" fmla="*/ 1818752 h 2130251"/>
                <a:gd name="connsiteX6" fmla="*/ 3476730 w 4240404"/>
                <a:gd name="connsiteY6" fmla="*/ 2009671 h 2130251"/>
                <a:gd name="connsiteX7" fmla="*/ 3054699 w 4240404"/>
                <a:gd name="connsiteY7" fmla="*/ 2130251 h 2130251"/>
                <a:gd name="connsiteX8" fmla="*/ 2813538 w 4240404"/>
                <a:gd name="connsiteY8" fmla="*/ 2080009 h 2130251"/>
                <a:gd name="connsiteX9" fmla="*/ 2572378 w 4240404"/>
                <a:gd name="connsiteY9" fmla="*/ 1838849 h 2130251"/>
                <a:gd name="connsiteX10" fmla="*/ 2341266 w 4240404"/>
                <a:gd name="connsiteY10" fmla="*/ 1688124 h 2130251"/>
                <a:gd name="connsiteX11" fmla="*/ 2049864 w 4240404"/>
                <a:gd name="connsiteY11" fmla="*/ 1678075 h 2130251"/>
                <a:gd name="connsiteX12" fmla="*/ 1518256 w 4240404"/>
                <a:gd name="connsiteY12" fmla="*/ 1738365 h 2130251"/>
                <a:gd name="connsiteX13" fmla="*/ 1286189 w 4240404"/>
                <a:gd name="connsiteY13" fmla="*/ 1919236 h 2130251"/>
                <a:gd name="connsiteX14" fmla="*/ 1085222 w 4240404"/>
                <a:gd name="connsiteY14" fmla="*/ 1959429 h 2130251"/>
                <a:gd name="connsiteX15" fmla="*/ 874206 w 4240404"/>
                <a:gd name="connsiteY15" fmla="*/ 1909187 h 2130251"/>
                <a:gd name="connsiteX16" fmla="*/ 643094 w 4240404"/>
                <a:gd name="connsiteY16" fmla="*/ 1738365 h 2130251"/>
                <a:gd name="connsiteX17" fmla="*/ 0 w 4240404"/>
                <a:gd name="connsiteY17" fmla="*/ 1688123 h 2130251"/>
                <a:gd name="connsiteX0" fmla="*/ 0 w 4240404"/>
                <a:gd name="connsiteY0" fmla="*/ 1668026 h 2110154"/>
                <a:gd name="connsiteX1" fmla="*/ 9324 w 4240404"/>
                <a:gd name="connsiteY1" fmla="*/ 340121 h 2110154"/>
                <a:gd name="connsiteX2" fmla="*/ 4240404 w 4240404"/>
                <a:gd name="connsiteY2" fmla="*/ 0 h 2110154"/>
                <a:gd name="connsiteX3" fmla="*/ 4240404 w 4240404"/>
                <a:gd name="connsiteY3" fmla="*/ 1627833 h 2110154"/>
                <a:gd name="connsiteX4" fmla="*/ 3768132 w 4240404"/>
                <a:gd name="connsiteY4" fmla="*/ 1668026 h 2110154"/>
                <a:gd name="connsiteX5" fmla="*/ 3627455 w 4240404"/>
                <a:gd name="connsiteY5" fmla="*/ 1798655 h 2110154"/>
                <a:gd name="connsiteX6" fmla="*/ 3476730 w 4240404"/>
                <a:gd name="connsiteY6" fmla="*/ 1989574 h 2110154"/>
                <a:gd name="connsiteX7" fmla="*/ 3054699 w 4240404"/>
                <a:gd name="connsiteY7" fmla="*/ 2110154 h 2110154"/>
                <a:gd name="connsiteX8" fmla="*/ 2813538 w 4240404"/>
                <a:gd name="connsiteY8" fmla="*/ 2059912 h 2110154"/>
                <a:gd name="connsiteX9" fmla="*/ 2572378 w 4240404"/>
                <a:gd name="connsiteY9" fmla="*/ 1818752 h 2110154"/>
                <a:gd name="connsiteX10" fmla="*/ 2341266 w 4240404"/>
                <a:gd name="connsiteY10" fmla="*/ 1668027 h 2110154"/>
                <a:gd name="connsiteX11" fmla="*/ 2049864 w 4240404"/>
                <a:gd name="connsiteY11" fmla="*/ 1657978 h 2110154"/>
                <a:gd name="connsiteX12" fmla="*/ 1518256 w 4240404"/>
                <a:gd name="connsiteY12" fmla="*/ 1718268 h 2110154"/>
                <a:gd name="connsiteX13" fmla="*/ 1286189 w 4240404"/>
                <a:gd name="connsiteY13" fmla="*/ 1899139 h 2110154"/>
                <a:gd name="connsiteX14" fmla="*/ 1085222 w 4240404"/>
                <a:gd name="connsiteY14" fmla="*/ 1939332 h 2110154"/>
                <a:gd name="connsiteX15" fmla="*/ 874206 w 4240404"/>
                <a:gd name="connsiteY15" fmla="*/ 1889090 h 2110154"/>
                <a:gd name="connsiteX16" fmla="*/ 643094 w 4240404"/>
                <a:gd name="connsiteY16" fmla="*/ 1718268 h 2110154"/>
                <a:gd name="connsiteX17" fmla="*/ 0 w 4240404"/>
                <a:gd name="connsiteY17" fmla="*/ 1668026 h 2110154"/>
                <a:gd name="connsiteX0" fmla="*/ 0 w 4259052"/>
                <a:gd name="connsiteY0" fmla="*/ 1327905 h 1770033"/>
                <a:gd name="connsiteX1" fmla="*/ 9324 w 4259052"/>
                <a:gd name="connsiteY1" fmla="*/ 0 h 1770033"/>
                <a:gd name="connsiteX2" fmla="*/ 4259052 w 4259052"/>
                <a:gd name="connsiteY2" fmla="*/ 1624 h 1770033"/>
                <a:gd name="connsiteX3" fmla="*/ 4240404 w 4259052"/>
                <a:gd name="connsiteY3" fmla="*/ 1287712 h 1770033"/>
                <a:gd name="connsiteX4" fmla="*/ 3768132 w 4259052"/>
                <a:gd name="connsiteY4" fmla="*/ 1327905 h 1770033"/>
                <a:gd name="connsiteX5" fmla="*/ 3627455 w 4259052"/>
                <a:gd name="connsiteY5" fmla="*/ 1458534 h 1770033"/>
                <a:gd name="connsiteX6" fmla="*/ 3476730 w 4259052"/>
                <a:gd name="connsiteY6" fmla="*/ 1649453 h 1770033"/>
                <a:gd name="connsiteX7" fmla="*/ 3054699 w 4259052"/>
                <a:gd name="connsiteY7" fmla="*/ 1770033 h 1770033"/>
                <a:gd name="connsiteX8" fmla="*/ 2813538 w 4259052"/>
                <a:gd name="connsiteY8" fmla="*/ 1719791 h 1770033"/>
                <a:gd name="connsiteX9" fmla="*/ 2572378 w 4259052"/>
                <a:gd name="connsiteY9" fmla="*/ 1478631 h 1770033"/>
                <a:gd name="connsiteX10" fmla="*/ 2341266 w 4259052"/>
                <a:gd name="connsiteY10" fmla="*/ 1327906 h 1770033"/>
                <a:gd name="connsiteX11" fmla="*/ 2049864 w 4259052"/>
                <a:gd name="connsiteY11" fmla="*/ 1317857 h 1770033"/>
                <a:gd name="connsiteX12" fmla="*/ 1518256 w 4259052"/>
                <a:gd name="connsiteY12" fmla="*/ 1378147 h 1770033"/>
                <a:gd name="connsiteX13" fmla="*/ 1286189 w 4259052"/>
                <a:gd name="connsiteY13" fmla="*/ 1559018 h 1770033"/>
                <a:gd name="connsiteX14" fmla="*/ 1085222 w 4259052"/>
                <a:gd name="connsiteY14" fmla="*/ 1599211 h 1770033"/>
                <a:gd name="connsiteX15" fmla="*/ 874206 w 4259052"/>
                <a:gd name="connsiteY15" fmla="*/ 1548969 h 1770033"/>
                <a:gd name="connsiteX16" fmla="*/ 643094 w 4259052"/>
                <a:gd name="connsiteY16" fmla="*/ 1378147 h 1770033"/>
                <a:gd name="connsiteX17" fmla="*/ 0 w 4259052"/>
                <a:gd name="connsiteY17" fmla="*/ 1327905 h 1770033"/>
                <a:gd name="connsiteX0" fmla="*/ 0 w 4259052"/>
                <a:gd name="connsiteY0" fmla="*/ 1327905 h 1770033"/>
                <a:gd name="connsiteX1" fmla="*/ 9324 w 4259052"/>
                <a:gd name="connsiteY1" fmla="*/ 0 h 1770033"/>
                <a:gd name="connsiteX2" fmla="*/ 4259052 w 4259052"/>
                <a:gd name="connsiteY2" fmla="*/ 1624 h 1770033"/>
                <a:gd name="connsiteX3" fmla="*/ 4249729 w 4259052"/>
                <a:gd name="connsiteY3" fmla="*/ 1333894 h 1770033"/>
                <a:gd name="connsiteX4" fmla="*/ 3768132 w 4259052"/>
                <a:gd name="connsiteY4" fmla="*/ 1327905 h 1770033"/>
                <a:gd name="connsiteX5" fmla="*/ 3627455 w 4259052"/>
                <a:gd name="connsiteY5" fmla="*/ 1458534 h 1770033"/>
                <a:gd name="connsiteX6" fmla="*/ 3476730 w 4259052"/>
                <a:gd name="connsiteY6" fmla="*/ 1649453 h 1770033"/>
                <a:gd name="connsiteX7" fmla="*/ 3054699 w 4259052"/>
                <a:gd name="connsiteY7" fmla="*/ 1770033 h 1770033"/>
                <a:gd name="connsiteX8" fmla="*/ 2813538 w 4259052"/>
                <a:gd name="connsiteY8" fmla="*/ 1719791 h 1770033"/>
                <a:gd name="connsiteX9" fmla="*/ 2572378 w 4259052"/>
                <a:gd name="connsiteY9" fmla="*/ 1478631 h 1770033"/>
                <a:gd name="connsiteX10" fmla="*/ 2341266 w 4259052"/>
                <a:gd name="connsiteY10" fmla="*/ 1327906 h 1770033"/>
                <a:gd name="connsiteX11" fmla="*/ 2049864 w 4259052"/>
                <a:gd name="connsiteY11" fmla="*/ 1317857 h 1770033"/>
                <a:gd name="connsiteX12" fmla="*/ 1518256 w 4259052"/>
                <a:gd name="connsiteY12" fmla="*/ 1378147 h 1770033"/>
                <a:gd name="connsiteX13" fmla="*/ 1286189 w 4259052"/>
                <a:gd name="connsiteY13" fmla="*/ 1559018 h 1770033"/>
                <a:gd name="connsiteX14" fmla="*/ 1085222 w 4259052"/>
                <a:gd name="connsiteY14" fmla="*/ 1599211 h 1770033"/>
                <a:gd name="connsiteX15" fmla="*/ 874206 w 4259052"/>
                <a:gd name="connsiteY15" fmla="*/ 1548969 h 1770033"/>
                <a:gd name="connsiteX16" fmla="*/ 643094 w 4259052"/>
                <a:gd name="connsiteY16" fmla="*/ 1378147 h 1770033"/>
                <a:gd name="connsiteX17" fmla="*/ 0 w 4259052"/>
                <a:gd name="connsiteY17" fmla="*/ 1327905 h 1770033"/>
                <a:gd name="connsiteX0" fmla="*/ 0 w 4259052"/>
                <a:gd name="connsiteY0" fmla="*/ 1327905 h 1770033"/>
                <a:gd name="connsiteX1" fmla="*/ 9324 w 4259052"/>
                <a:gd name="connsiteY1" fmla="*/ 0 h 1770033"/>
                <a:gd name="connsiteX2" fmla="*/ 4259052 w 4259052"/>
                <a:gd name="connsiteY2" fmla="*/ 1624 h 1770033"/>
                <a:gd name="connsiteX3" fmla="*/ 4249729 w 4259052"/>
                <a:gd name="connsiteY3" fmla="*/ 1333894 h 1770033"/>
                <a:gd name="connsiteX4" fmla="*/ 3768132 w 4259052"/>
                <a:gd name="connsiteY4" fmla="*/ 1327905 h 1770033"/>
                <a:gd name="connsiteX5" fmla="*/ 3627455 w 4259052"/>
                <a:gd name="connsiteY5" fmla="*/ 1458534 h 1770033"/>
                <a:gd name="connsiteX6" fmla="*/ 3476730 w 4259052"/>
                <a:gd name="connsiteY6" fmla="*/ 1649453 h 1770033"/>
                <a:gd name="connsiteX7" fmla="*/ 3054699 w 4259052"/>
                <a:gd name="connsiteY7" fmla="*/ 1770033 h 1770033"/>
                <a:gd name="connsiteX8" fmla="*/ 2813538 w 4259052"/>
                <a:gd name="connsiteY8" fmla="*/ 1719791 h 1770033"/>
                <a:gd name="connsiteX9" fmla="*/ 2572378 w 4259052"/>
                <a:gd name="connsiteY9" fmla="*/ 1478631 h 1770033"/>
                <a:gd name="connsiteX10" fmla="*/ 2350591 w 4259052"/>
                <a:gd name="connsiteY10" fmla="*/ 1346379 h 1770033"/>
                <a:gd name="connsiteX11" fmla="*/ 2049864 w 4259052"/>
                <a:gd name="connsiteY11" fmla="*/ 1317857 h 1770033"/>
                <a:gd name="connsiteX12" fmla="*/ 1518256 w 4259052"/>
                <a:gd name="connsiteY12" fmla="*/ 1378147 h 1770033"/>
                <a:gd name="connsiteX13" fmla="*/ 1286189 w 4259052"/>
                <a:gd name="connsiteY13" fmla="*/ 1559018 h 1770033"/>
                <a:gd name="connsiteX14" fmla="*/ 1085222 w 4259052"/>
                <a:gd name="connsiteY14" fmla="*/ 1599211 h 1770033"/>
                <a:gd name="connsiteX15" fmla="*/ 874206 w 4259052"/>
                <a:gd name="connsiteY15" fmla="*/ 1548969 h 1770033"/>
                <a:gd name="connsiteX16" fmla="*/ 643094 w 4259052"/>
                <a:gd name="connsiteY16" fmla="*/ 1378147 h 1770033"/>
                <a:gd name="connsiteX17" fmla="*/ 0 w 4259052"/>
                <a:gd name="connsiteY17" fmla="*/ 1327905 h 1770033"/>
                <a:gd name="connsiteX0" fmla="*/ 0 w 4259052"/>
                <a:gd name="connsiteY0" fmla="*/ 1327905 h 1770033"/>
                <a:gd name="connsiteX1" fmla="*/ 9324 w 4259052"/>
                <a:gd name="connsiteY1" fmla="*/ 0 h 1770033"/>
                <a:gd name="connsiteX2" fmla="*/ 4259052 w 4259052"/>
                <a:gd name="connsiteY2" fmla="*/ 1624 h 1770033"/>
                <a:gd name="connsiteX3" fmla="*/ 4249729 w 4259052"/>
                <a:gd name="connsiteY3" fmla="*/ 1333894 h 1770033"/>
                <a:gd name="connsiteX4" fmla="*/ 3768132 w 4259052"/>
                <a:gd name="connsiteY4" fmla="*/ 1327905 h 1770033"/>
                <a:gd name="connsiteX5" fmla="*/ 3627455 w 4259052"/>
                <a:gd name="connsiteY5" fmla="*/ 1458534 h 1770033"/>
                <a:gd name="connsiteX6" fmla="*/ 3476730 w 4259052"/>
                <a:gd name="connsiteY6" fmla="*/ 1649453 h 1770033"/>
                <a:gd name="connsiteX7" fmla="*/ 3054699 w 4259052"/>
                <a:gd name="connsiteY7" fmla="*/ 1770033 h 1770033"/>
                <a:gd name="connsiteX8" fmla="*/ 2813538 w 4259052"/>
                <a:gd name="connsiteY8" fmla="*/ 1719791 h 1770033"/>
                <a:gd name="connsiteX9" fmla="*/ 2572378 w 4259052"/>
                <a:gd name="connsiteY9" fmla="*/ 1478631 h 1770033"/>
                <a:gd name="connsiteX10" fmla="*/ 2350591 w 4259052"/>
                <a:gd name="connsiteY10" fmla="*/ 1346379 h 1770033"/>
                <a:gd name="connsiteX11" fmla="*/ 2059189 w 4259052"/>
                <a:gd name="connsiteY11" fmla="*/ 1336330 h 1770033"/>
                <a:gd name="connsiteX12" fmla="*/ 1518256 w 4259052"/>
                <a:gd name="connsiteY12" fmla="*/ 1378147 h 1770033"/>
                <a:gd name="connsiteX13" fmla="*/ 1286189 w 4259052"/>
                <a:gd name="connsiteY13" fmla="*/ 1559018 h 1770033"/>
                <a:gd name="connsiteX14" fmla="*/ 1085222 w 4259052"/>
                <a:gd name="connsiteY14" fmla="*/ 1599211 h 1770033"/>
                <a:gd name="connsiteX15" fmla="*/ 874206 w 4259052"/>
                <a:gd name="connsiteY15" fmla="*/ 1548969 h 1770033"/>
                <a:gd name="connsiteX16" fmla="*/ 643094 w 4259052"/>
                <a:gd name="connsiteY16" fmla="*/ 1378147 h 1770033"/>
                <a:gd name="connsiteX17" fmla="*/ 0 w 4259052"/>
                <a:gd name="connsiteY17" fmla="*/ 1327905 h 1770033"/>
                <a:gd name="connsiteX0" fmla="*/ 0 w 4259052"/>
                <a:gd name="connsiteY0" fmla="*/ 1327905 h 1770033"/>
                <a:gd name="connsiteX1" fmla="*/ 9324 w 4259052"/>
                <a:gd name="connsiteY1" fmla="*/ 0 h 1770033"/>
                <a:gd name="connsiteX2" fmla="*/ 4259052 w 4259052"/>
                <a:gd name="connsiteY2" fmla="*/ 1624 h 1770033"/>
                <a:gd name="connsiteX3" fmla="*/ 4249729 w 4259052"/>
                <a:gd name="connsiteY3" fmla="*/ 1333894 h 1770033"/>
                <a:gd name="connsiteX4" fmla="*/ 3768132 w 4259052"/>
                <a:gd name="connsiteY4" fmla="*/ 1327905 h 1770033"/>
                <a:gd name="connsiteX5" fmla="*/ 3627455 w 4259052"/>
                <a:gd name="connsiteY5" fmla="*/ 1458534 h 1770033"/>
                <a:gd name="connsiteX6" fmla="*/ 3476730 w 4259052"/>
                <a:gd name="connsiteY6" fmla="*/ 1649453 h 1770033"/>
                <a:gd name="connsiteX7" fmla="*/ 3054699 w 4259052"/>
                <a:gd name="connsiteY7" fmla="*/ 1770033 h 1770033"/>
                <a:gd name="connsiteX8" fmla="*/ 2813538 w 4259052"/>
                <a:gd name="connsiteY8" fmla="*/ 1719791 h 1770033"/>
                <a:gd name="connsiteX9" fmla="*/ 2572378 w 4259052"/>
                <a:gd name="connsiteY9" fmla="*/ 1478631 h 1770033"/>
                <a:gd name="connsiteX10" fmla="*/ 2350591 w 4259052"/>
                <a:gd name="connsiteY10" fmla="*/ 1346379 h 1770033"/>
                <a:gd name="connsiteX11" fmla="*/ 2059189 w 4259052"/>
                <a:gd name="connsiteY11" fmla="*/ 1336330 h 1770033"/>
                <a:gd name="connsiteX12" fmla="*/ 1518257 w 4259052"/>
                <a:gd name="connsiteY12" fmla="*/ 1378147 h 1770033"/>
                <a:gd name="connsiteX13" fmla="*/ 1286189 w 4259052"/>
                <a:gd name="connsiteY13" fmla="*/ 1559018 h 1770033"/>
                <a:gd name="connsiteX14" fmla="*/ 1085222 w 4259052"/>
                <a:gd name="connsiteY14" fmla="*/ 1599211 h 1770033"/>
                <a:gd name="connsiteX15" fmla="*/ 874206 w 4259052"/>
                <a:gd name="connsiteY15" fmla="*/ 1548969 h 1770033"/>
                <a:gd name="connsiteX16" fmla="*/ 643094 w 4259052"/>
                <a:gd name="connsiteY16" fmla="*/ 1378147 h 1770033"/>
                <a:gd name="connsiteX17" fmla="*/ 0 w 4259052"/>
                <a:gd name="connsiteY17" fmla="*/ 1327905 h 1770033"/>
                <a:gd name="connsiteX0" fmla="*/ 0 w 4259052"/>
                <a:gd name="connsiteY0" fmla="*/ 1327905 h 1770033"/>
                <a:gd name="connsiteX1" fmla="*/ 9324 w 4259052"/>
                <a:gd name="connsiteY1" fmla="*/ 0 h 1770033"/>
                <a:gd name="connsiteX2" fmla="*/ 4259052 w 4259052"/>
                <a:gd name="connsiteY2" fmla="*/ 1624 h 1770033"/>
                <a:gd name="connsiteX3" fmla="*/ 4249729 w 4259052"/>
                <a:gd name="connsiteY3" fmla="*/ 1333894 h 1770033"/>
                <a:gd name="connsiteX4" fmla="*/ 3768132 w 4259052"/>
                <a:gd name="connsiteY4" fmla="*/ 1327905 h 1770033"/>
                <a:gd name="connsiteX5" fmla="*/ 3627455 w 4259052"/>
                <a:gd name="connsiteY5" fmla="*/ 1458534 h 1770033"/>
                <a:gd name="connsiteX6" fmla="*/ 3476730 w 4259052"/>
                <a:gd name="connsiteY6" fmla="*/ 1649453 h 1770033"/>
                <a:gd name="connsiteX7" fmla="*/ 3054699 w 4259052"/>
                <a:gd name="connsiteY7" fmla="*/ 1770033 h 1770033"/>
                <a:gd name="connsiteX8" fmla="*/ 2813538 w 4259052"/>
                <a:gd name="connsiteY8" fmla="*/ 1719791 h 1770033"/>
                <a:gd name="connsiteX9" fmla="*/ 2572378 w 4259052"/>
                <a:gd name="connsiteY9" fmla="*/ 1478631 h 1770033"/>
                <a:gd name="connsiteX10" fmla="*/ 2350591 w 4259052"/>
                <a:gd name="connsiteY10" fmla="*/ 1346379 h 1770033"/>
                <a:gd name="connsiteX11" fmla="*/ 2059189 w 4259052"/>
                <a:gd name="connsiteY11" fmla="*/ 1336330 h 1770033"/>
                <a:gd name="connsiteX12" fmla="*/ 1555553 w 4259052"/>
                <a:gd name="connsiteY12" fmla="*/ 1405856 h 1770033"/>
                <a:gd name="connsiteX13" fmla="*/ 1286189 w 4259052"/>
                <a:gd name="connsiteY13" fmla="*/ 1559018 h 1770033"/>
                <a:gd name="connsiteX14" fmla="*/ 1085222 w 4259052"/>
                <a:gd name="connsiteY14" fmla="*/ 1599211 h 1770033"/>
                <a:gd name="connsiteX15" fmla="*/ 874206 w 4259052"/>
                <a:gd name="connsiteY15" fmla="*/ 1548969 h 1770033"/>
                <a:gd name="connsiteX16" fmla="*/ 643094 w 4259052"/>
                <a:gd name="connsiteY16" fmla="*/ 1378147 h 1770033"/>
                <a:gd name="connsiteX17" fmla="*/ 0 w 4259052"/>
                <a:gd name="connsiteY17" fmla="*/ 1327905 h 177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59052" h="1770033">
                  <a:moveTo>
                    <a:pt x="0" y="1327905"/>
                  </a:moveTo>
                  <a:lnTo>
                    <a:pt x="9324" y="0"/>
                  </a:lnTo>
                  <a:lnTo>
                    <a:pt x="4259052" y="1624"/>
                  </a:lnTo>
                  <a:cubicBezTo>
                    <a:pt x="4255944" y="445714"/>
                    <a:pt x="4252837" y="889804"/>
                    <a:pt x="4249729" y="1333894"/>
                  </a:cubicBezTo>
                  <a:lnTo>
                    <a:pt x="3768132" y="1327905"/>
                  </a:lnTo>
                  <a:lnTo>
                    <a:pt x="3627455" y="1458534"/>
                  </a:lnTo>
                  <a:lnTo>
                    <a:pt x="3476730" y="1649453"/>
                  </a:lnTo>
                  <a:lnTo>
                    <a:pt x="3054699" y="1770033"/>
                  </a:lnTo>
                  <a:lnTo>
                    <a:pt x="2813538" y="1719791"/>
                  </a:lnTo>
                  <a:lnTo>
                    <a:pt x="2572378" y="1478631"/>
                  </a:lnTo>
                  <a:lnTo>
                    <a:pt x="2350591" y="1346379"/>
                  </a:lnTo>
                  <a:lnTo>
                    <a:pt x="2059189" y="1336330"/>
                  </a:lnTo>
                  <a:lnTo>
                    <a:pt x="1555553" y="1405856"/>
                  </a:lnTo>
                  <a:lnTo>
                    <a:pt x="1286189" y="1559018"/>
                  </a:lnTo>
                  <a:lnTo>
                    <a:pt x="1085222" y="1599211"/>
                  </a:lnTo>
                  <a:lnTo>
                    <a:pt x="874206" y="1548969"/>
                  </a:lnTo>
                  <a:lnTo>
                    <a:pt x="643094" y="1378147"/>
                  </a:lnTo>
                  <a:lnTo>
                    <a:pt x="0" y="1327905"/>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53" name="Freeform 252"/>
            <p:cNvSpPr/>
            <p:nvPr/>
          </p:nvSpPr>
          <p:spPr>
            <a:xfrm>
              <a:off x="1145667" y="2887783"/>
              <a:ext cx="4053421" cy="449687"/>
            </a:xfrm>
            <a:custGeom>
              <a:avLst/>
              <a:gdLst>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22620 w 4180114"/>
                <a:gd name="connsiteY15" fmla="*/ 190919 h 482411"/>
                <a:gd name="connsiteX16" fmla="*/ 2692958 w 4180114"/>
                <a:gd name="connsiteY16" fmla="*/ 261257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22620 w 4180114"/>
                <a:gd name="connsiteY15" fmla="*/ 190919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753626 w 4180114"/>
                <a:gd name="connsiteY2" fmla="*/ 211015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30629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37881 w 4180114"/>
                <a:gd name="connsiteY8" fmla="*/ 90435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17784 w 4180114"/>
                <a:gd name="connsiteY8" fmla="*/ 60290 h 482411"/>
                <a:gd name="connsiteX9" fmla="*/ 1788606 w 4180114"/>
                <a:gd name="connsiteY9" fmla="*/ 50242 h 482411"/>
                <a:gd name="connsiteX10" fmla="*/ 1969477 w 4180114"/>
                <a:gd name="connsiteY10" fmla="*/ 50242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 name="connsiteX0" fmla="*/ 0 w 4180114"/>
                <a:gd name="connsiteY0" fmla="*/ 30145 h 482411"/>
                <a:gd name="connsiteX1" fmla="*/ 653143 w 4180114"/>
                <a:gd name="connsiteY1" fmla="*/ 80387 h 482411"/>
                <a:gd name="connsiteX2" fmla="*/ 844061 w 4180114"/>
                <a:gd name="connsiteY2" fmla="*/ 251208 h 482411"/>
                <a:gd name="connsiteX3" fmla="*/ 1024932 w 4180114"/>
                <a:gd name="connsiteY3" fmla="*/ 281354 h 482411"/>
                <a:gd name="connsiteX4" fmla="*/ 1195754 w 4180114"/>
                <a:gd name="connsiteY4" fmla="*/ 281354 h 482411"/>
                <a:gd name="connsiteX5" fmla="*/ 1286189 w 4180114"/>
                <a:gd name="connsiteY5" fmla="*/ 231112 h 482411"/>
                <a:gd name="connsiteX6" fmla="*/ 1396721 w 4180114"/>
                <a:gd name="connsiteY6" fmla="*/ 190919 h 482411"/>
                <a:gd name="connsiteX7" fmla="*/ 1497204 w 4180114"/>
                <a:gd name="connsiteY7" fmla="*/ 100483 h 482411"/>
                <a:gd name="connsiteX8" fmla="*/ 1617784 w 4180114"/>
                <a:gd name="connsiteY8" fmla="*/ 60290 h 482411"/>
                <a:gd name="connsiteX9" fmla="*/ 1788606 w 4180114"/>
                <a:gd name="connsiteY9" fmla="*/ 50242 h 482411"/>
                <a:gd name="connsiteX10" fmla="*/ 1969477 w 4180114"/>
                <a:gd name="connsiteY10" fmla="*/ 30145 h 482411"/>
                <a:gd name="connsiteX11" fmla="*/ 2160395 w 4180114"/>
                <a:gd name="connsiteY11" fmla="*/ 30145 h 482411"/>
                <a:gd name="connsiteX12" fmla="*/ 2280976 w 4180114"/>
                <a:gd name="connsiteY12" fmla="*/ 40193 h 482411"/>
                <a:gd name="connsiteX13" fmla="*/ 2371411 w 4180114"/>
                <a:gd name="connsiteY13" fmla="*/ 70338 h 482411"/>
                <a:gd name="connsiteX14" fmla="*/ 2491991 w 4180114"/>
                <a:gd name="connsiteY14" fmla="*/ 130629 h 482411"/>
                <a:gd name="connsiteX15" fmla="*/ 2602523 w 4180114"/>
                <a:gd name="connsiteY15" fmla="*/ 211015 h 482411"/>
                <a:gd name="connsiteX16" fmla="*/ 2662813 w 4180114"/>
                <a:gd name="connsiteY16" fmla="*/ 271306 h 482411"/>
                <a:gd name="connsiteX17" fmla="*/ 2723103 w 4180114"/>
                <a:gd name="connsiteY17" fmla="*/ 371789 h 482411"/>
                <a:gd name="connsiteX18" fmla="*/ 2833635 w 4180114"/>
                <a:gd name="connsiteY18" fmla="*/ 432079 h 482411"/>
                <a:gd name="connsiteX19" fmla="*/ 2994409 w 4180114"/>
                <a:gd name="connsiteY19" fmla="*/ 482321 h 482411"/>
                <a:gd name="connsiteX20" fmla="*/ 3185327 w 4180114"/>
                <a:gd name="connsiteY20" fmla="*/ 442128 h 482411"/>
                <a:gd name="connsiteX21" fmla="*/ 3446584 w 4180114"/>
                <a:gd name="connsiteY21" fmla="*/ 361741 h 482411"/>
                <a:gd name="connsiteX22" fmla="*/ 3537020 w 4180114"/>
                <a:gd name="connsiteY22" fmla="*/ 221064 h 482411"/>
                <a:gd name="connsiteX23" fmla="*/ 3637503 w 4180114"/>
                <a:gd name="connsiteY23" fmla="*/ 120580 h 482411"/>
                <a:gd name="connsiteX24" fmla="*/ 3707842 w 4180114"/>
                <a:gd name="connsiteY24" fmla="*/ 40193 h 482411"/>
                <a:gd name="connsiteX25" fmla="*/ 3818373 w 4180114"/>
                <a:gd name="connsiteY25" fmla="*/ 30145 h 482411"/>
                <a:gd name="connsiteX26" fmla="*/ 4019341 w 4180114"/>
                <a:gd name="connsiteY26" fmla="*/ 10048 h 482411"/>
                <a:gd name="connsiteX27" fmla="*/ 4180114 w 4180114"/>
                <a:gd name="connsiteY27" fmla="*/ 0 h 48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80114" h="482411">
                  <a:moveTo>
                    <a:pt x="0" y="30145"/>
                  </a:moveTo>
                  <a:cubicBezTo>
                    <a:pt x="263769" y="40193"/>
                    <a:pt x="512466" y="43543"/>
                    <a:pt x="653143" y="80387"/>
                  </a:cubicBezTo>
                  <a:cubicBezTo>
                    <a:pt x="793820" y="117231"/>
                    <a:pt x="782096" y="217714"/>
                    <a:pt x="844061" y="251208"/>
                  </a:cubicBezTo>
                  <a:cubicBezTo>
                    <a:pt x="906026" y="284703"/>
                    <a:pt x="966317" y="276330"/>
                    <a:pt x="1024932" y="281354"/>
                  </a:cubicBezTo>
                  <a:cubicBezTo>
                    <a:pt x="1083548" y="286378"/>
                    <a:pt x="1152211" y="289728"/>
                    <a:pt x="1195754" y="281354"/>
                  </a:cubicBezTo>
                  <a:cubicBezTo>
                    <a:pt x="1239297" y="272980"/>
                    <a:pt x="1252695" y="246185"/>
                    <a:pt x="1286189" y="231112"/>
                  </a:cubicBezTo>
                  <a:cubicBezTo>
                    <a:pt x="1319684" y="216040"/>
                    <a:pt x="1361552" y="212690"/>
                    <a:pt x="1396721" y="190919"/>
                  </a:cubicBezTo>
                  <a:cubicBezTo>
                    <a:pt x="1431890" y="169148"/>
                    <a:pt x="1460360" y="122254"/>
                    <a:pt x="1497204" y="100483"/>
                  </a:cubicBezTo>
                  <a:cubicBezTo>
                    <a:pt x="1534048" y="78712"/>
                    <a:pt x="1569217" y="68663"/>
                    <a:pt x="1617784" y="60290"/>
                  </a:cubicBezTo>
                  <a:cubicBezTo>
                    <a:pt x="1666351" y="51917"/>
                    <a:pt x="1729991" y="55266"/>
                    <a:pt x="1788606" y="50242"/>
                  </a:cubicBezTo>
                  <a:cubicBezTo>
                    <a:pt x="1847222" y="45218"/>
                    <a:pt x="1907512" y="33494"/>
                    <a:pt x="1969477" y="30145"/>
                  </a:cubicBezTo>
                  <a:cubicBezTo>
                    <a:pt x="2031442" y="26796"/>
                    <a:pt x="2108479" y="28470"/>
                    <a:pt x="2160395" y="30145"/>
                  </a:cubicBezTo>
                  <a:cubicBezTo>
                    <a:pt x="2212311" y="31820"/>
                    <a:pt x="2245807" y="33494"/>
                    <a:pt x="2280976" y="40193"/>
                  </a:cubicBezTo>
                  <a:cubicBezTo>
                    <a:pt x="2316145" y="46892"/>
                    <a:pt x="2336242" y="55265"/>
                    <a:pt x="2371411" y="70338"/>
                  </a:cubicBezTo>
                  <a:cubicBezTo>
                    <a:pt x="2406580" y="85411"/>
                    <a:pt x="2453472" y="107183"/>
                    <a:pt x="2491991" y="130629"/>
                  </a:cubicBezTo>
                  <a:cubicBezTo>
                    <a:pt x="2530510" y="154075"/>
                    <a:pt x="2574053" y="187569"/>
                    <a:pt x="2602523" y="211015"/>
                  </a:cubicBezTo>
                  <a:cubicBezTo>
                    <a:pt x="2630993" y="234461"/>
                    <a:pt x="2642716" y="244510"/>
                    <a:pt x="2662813" y="271306"/>
                  </a:cubicBezTo>
                  <a:cubicBezTo>
                    <a:pt x="2682910" y="298102"/>
                    <a:pt x="2694633" y="344994"/>
                    <a:pt x="2723103" y="371789"/>
                  </a:cubicBezTo>
                  <a:cubicBezTo>
                    <a:pt x="2751573" y="398584"/>
                    <a:pt x="2788417" y="413657"/>
                    <a:pt x="2833635" y="432079"/>
                  </a:cubicBezTo>
                  <a:cubicBezTo>
                    <a:pt x="2878853" y="450501"/>
                    <a:pt x="2935794" y="480646"/>
                    <a:pt x="2994409" y="482321"/>
                  </a:cubicBezTo>
                  <a:cubicBezTo>
                    <a:pt x="3053024" y="483996"/>
                    <a:pt x="3109965" y="462225"/>
                    <a:pt x="3185327" y="442128"/>
                  </a:cubicBezTo>
                  <a:cubicBezTo>
                    <a:pt x="3260689" y="422031"/>
                    <a:pt x="3387969" y="398585"/>
                    <a:pt x="3446584" y="361741"/>
                  </a:cubicBezTo>
                  <a:cubicBezTo>
                    <a:pt x="3505199" y="324897"/>
                    <a:pt x="3505200" y="261258"/>
                    <a:pt x="3537020" y="221064"/>
                  </a:cubicBezTo>
                  <a:cubicBezTo>
                    <a:pt x="3568840" y="180871"/>
                    <a:pt x="3609033" y="150725"/>
                    <a:pt x="3637503" y="120580"/>
                  </a:cubicBezTo>
                  <a:cubicBezTo>
                    <a:pt x="3665973" y="90435"/>
                    <a:pt x="3677697" y="55265"/>
                    <a:pt x="3707842" y="40193"/>
                  </a:cubicBezTo>
                  <a:cubicBezTo>
                    <a:pt x="3737987" y="25121"/>
                    <a:pt x="3818373" y="30145"/>
                    <a:pt x="3818373" y="30145"/>
                  </a:cubicBezTo>
                  <a:lnTo>
                    <a:pt x="4019341" y="10048"/>
                  </a:lnTo>
                  <a:cubicBezTo>
                    <a:pt x="4079631" y="5024"/>
                    <a:pt x="4129872" y="2512"/>
                    <a:pt x="4180114" y="0"/>
                  </a:cubicBezTo>
                </a:path>
              </a:pathLst>
            </a:custGeom>
            <a:noFill/>
            <a:ln w="165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B0F0"/>
                </a:solidFill>
              </a:endParaRPr>
            </a:p>
          </p:txBody>
        </p:sp>
        <p:sp>
          <p:nvSpPr>
            <p:cNvPr id="254" name="Freeform 253"/>
            <p:cNvSpPr/>
            <p:nvPr/>
          </p:nvSpPr>
          <p:spPr>
            <a:xfrm>
              <a:off x="2546662" y="2645728"/>
              <a:ext cx="331290" cy="495342"/>
            </a:xfrm>
            <a:custGeom>
              <a:avLst/>
              <a:gdLst>
                <a:gd name="connsiteX0" fmla="*/ 221064 w 231112"/>
                <a:gd name="connsiteY0" fmla="*/ 514 h 372303"/>
                <a:gd name="connsiteX1" fmla="*/ 170822 w 231112"/>
                <a:gd name="connsiteY1" fmla="*/ 40708 h 372303"/>
                <a:gd name="connsiteX2" fmla="*/ 30145 w 231112"/>
                <a:gd name="connsiteY2" fmla="*/ 20611 h 372303"/>
                <a:gd name="connsiteX3" fmla="*/ 10049 w 231112"/>
                <a:gd name="connsiteY3" fmla="*/ 30659 h 372303"/>
                <a:gd name="connsiteX4" fmla="*/ 20097 w 231112"/>
                <a:gd name="connsiteY4" fmla="*/ 80901 h 372303"/>
                <a:gd name="connsiteX5" fmla="*/ 50242 w 231112"/>
                <a:gd name="connsiteY5" fmla="*/ 90950 h 372303"/>
                <a:gd name="connsiteX6" fmla="*/ 231112 w 231112"/>
                <a:gd name="connsiteY6" fmla="*/ 100998 h 372303"/>
                <a:gd name="connsiteX7" fmla="*/ 160774 w 231112"/>
                <a:gd name="connsiteY7" fmla="*/ 121095 h 372303"/>
                <a:gd name="connsiteX8" fmla="*/ 90435 w 231112"/>
                <a:gd name="connsiteY8" fmla="*/ 131143 h 372303"/>
                <a:gd name="connsiteX9" fmla="*/ 100484 w 231112"/>
                <a:gd name="connsiteY9" fmla="*/ 372303 h 37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12" h="372303">
                  <a:moveTo>
                    <a:pt x="221064" y="514"/>
                  </a:moveTo>
                  <a:cubicBezTo>
                    <a:pt x="204317" y="13912"/>
                    <a:pt x="191902" y="36756"/>
                    <a:pt x="170822" y="40708"/>
                  </a:cubicBezTo>
                  <a:cubicBezTo>
                    <a:pt x="114467" y="51274"/>
                    <a:pt x="76857" y="36181"/>
                    <a:pt x="30145" y="20611"/>
                  </a:cubicBezTo>
                  <a:cubicBezTo>
                    <a:pt x="-13557" y="-8524"/>
                    <a:pt x="342" y="-8169"/>
                    <a:pt x="10049" y="30659"/>
                  </a:cubicBezTo>
                  <a:cubicBezTo>
                    <a:pt x="14191" y="47228"/>
                    <a:pt x="10623" y="66690"/>
                    <a:pt x="20097" y="80901"/>
                  </a:cubicBezTo>
                  <a:cubicBezTo>
                    <a:pt x="25972" y="89714"/>
                    <a:pt x="39698" y="89946"/>
                    <a:pt x="50242" y="90950"/>
                  </a:cubicBezTo>
                  <a:cubicBezTo>
                    <a:pt x="110353" y="96675"/>
                    <a:pt x="170822" y="97649"/>
                    <a:pt x="231112" y="100998"/>
                  </a:cubicBezTo>
                  <a:cubicBezTo>
                    <a:pt x="205290" y="109605"/>
                    <a:pt x="188524" y="116049"/>
                    <a:pt x="160774" y="121095"/>
                  </a:cubicBezTo>
                  <a:cubicBezTo>
                    <a:pt x="137472" y="125332"/>
                    <a:pt x="113881" y="127794"/>
                    <a:pt x="90435" y="131143"/>
                  </a:cubicBezTo>
                  <a:cubicBezTo>
                    <a:pt x="100788" y="358899"/>
                    <a:pt x="100484" y="278443"/>
                    <a:pt x="100484" y="372303"/>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5" name="Freeform 254"/>
            <p:cNvSpPr/>
            <p:nvPr/>
          </p:nvSpPr>
          <p:spPr>
            <a:xfrm>
              <a:off x="3102532" y="2622431"/>
              <a:ext cx="331290" cy="495342"/>
            </a:xfrm>
            <a:custGeom>
              <a:avLst/>
              <a:gdLst>
                <a:gd name="connsiteX0" fmla="*/ 221064 w 231112"/>
                <a:gd name="connsiteY0" fmla="*/ 514 h 372303"/>
                <a:gd name="connsiteX1" fmla="*/ 170822 w 231112"/>
                <a:gd name="connsiteY1" fmla="*/ 40708 h 372303"/>
                <a:gd name="connsiteX2" fmla="*/ 30145 w 231112"/>
                <a:gd name="connsiteY2" fmla="*/ 20611 h 372303"/>
                <a:gd name="connsiteX3" fmla="*/ 10049 w 231112"/>
                <a:gd name="connsiteY3" fmla="*/ 30659 h 372303"/>
                <a:gd name="connsiteX4" fmla="*/ 20097 w 231112"/>
                <a:gd name="connsiteY4" fmla="*/ 80901 h 372303"/>
                <a:gd name="connsiteX5" fmla="*/ 50242 w 231112"/>
                <a:gd name="connsiteY5" fmla="*/ 90950 h 372303"/>
                <a:gd name="connsiteX6" fmla="*/ 231112 w 231112"/>
                <a:gd name="connsiteY6" fmla="*/ 100998 h 372303"/>
                <a:gd name="connsiteX7" fmla="*/ 160774 w 231112"/>
                <a:gd name="connsiteY7" fmla="*/ 121095 h 372303"/>
                <a:gd name="connsiteX8" fmla="*/ 90435 w 231112"/>
                <a:gd name="connsiteY8" fmla="*/ 131143 h 372303"/>
                <a:gd name="connsiteX9" fmla="*/ 100484 w 231112"/>
                <a:gd name="connsiteY9" fmla="*/ 372303 h 37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12" h="372303">
                  <a:moveTo>
                    <a:pt x="221064" y="514"/>
                  </a:moveTo>
                  <a:cubicBezTo>
                    <a:pt x="204317" y="13912"/>
                    <a:pt x="191902" y="36756"/>
                    <a:pt x="170822" y="40708"/>
                  </a:cubicBezTo>
                  <a:cubicBezTo>
                    <a:pt x="114467" y="51274"/>
                    <a:pt x="76857" y="36181"/>
                    <a:pt x="30145" y="20611"/>
                  </a:cubicBezTo>
                  <a:cubicBezTo>
                    <a:pt x="-13557" y="-8524"/>
                    <a:pt x="342" y="-8169"/>
                    <a:pt x="10049" y="30659"/>
                  </a:cubicBezTo>
                  <a:cubicBezTo>
                    <a:pt x="14191" y="47228"/>
                    <a:pt x="10623" y="66690"/>
                    <a:pt x="20097" y="80901"/>
                  </a:cubicBezTo>
                  <a:cubicBezTo>
                    <a:pt x="25972" y="89714"/>
                    <a:pt x="39698" y="89946"/>
                    <a:pt x="50242" y="90950"/>
                  </a:cubicBezTo>
                  <a:cubicBezTo>
                    <a:pt x="110353" y="96675"/>
                    <a:pt x="170822" y="97649"/>
                    <a:pt x="231112" y="100998"/>
                  </a:cubicBezTo>
                  <a:cubicBezTo>
                    <a:pt x="205290" y="109605"/>
                    <a:pt x="188524" y="116049"/>
                    <a:pt x="160774" y="121095"/>
                  </a:cubicBezTo>
                  <a:cubicBezTo>
                    <a:pt x="137472" y="125332"/>
                    <a:pt x="113881" y="127794"/>
                    <a:pt x="90435" y="131143"/>
                  </a:cubicBezTo>
                  <a:cubicBezTo>
                    <a:pt x="100788" y="358899"/>
                    <a:pt x="100484" y="278443"/>
                    <a:pt x="100484" y="372303"/>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6" name="TextBox 255"/>
            <p:cNvSpPr txBox="1"/>
            <p:nvPr/>
          </p:nvSpPr>
          <p:spPr>
            <a:xfrm>
              <a:off x="1239059" y="2059542"/>
              <a:ext cx="1367044" cy="615553"/>
            </a:xfrm>
            <a:prstGeom prst="rect">
              <a:avLst/>
            </a:prstGeom>
            <a:noFill/>
          </p:spPr>
          <p:txBody>
            <a:bodyPr wrap="square" rtlCol="0">
              <a:spAutoFit/>
            </a:bodyPr>
            <a:lstStyle/>
            <a:p>
              <a:r>
                <a:rPr lang="en-US" sz="1200" b="1" dirty="0">
                  <a:solidFill>
                    <a:srgbClr val="7030A0"/>
                  </a:solidFill>
                </a:rPr>
                <a:t>LDL Receptor (LDL-R)</a:t>
              </a:r>
            </a:p>
          </p:txBody>
        </p:sp>
        <p:sp>
          <p:nvSpPr>
            <p:cNvPr id="257" name="Freeform 256"/>
            <p:cNvSpPr/>
            <p:nvPr/>
          </p:nvSpPr>
          <p:spPr>
            <a:xfrm>
              <a:off x="1376257" y="2598200"/>
              <a:ext cx="331290" cy="495342"/>
            </a:xfrm>
            <a:custGeom>
              <a:avLst/>
              <a:gdLst>
                <a:gd name="connsiteX0" fmla="*/ 221064 w 231112"/>
                <a:gd name="connsiteY0" fmla="*/ 514 h 372303"/>
                <a:gd name="connsiteX1" fmla="*/ 170822 w 231112"/>
                <a:gd name="connsiteY1" fmla="*/ 40708 h 372303"/>
                <a:gd name="connsiteX2" fmla="*/ 30145 w 231112"/>
                <a:gd name="connsiteY2" fmla="*/ 20611 h 372303"/>
                <a:gd name="connsiteX3" fmla="*/ 10049 w 231112"/>
                <a:gd name="connsiteY3" fmla="*/ 30659 h 372303"/>
                <a:gd name="connsiteX4" fmla="*/ 20097 w 231112"/>
                <a:gd name="connsiteY4" fmla="*/ 80901 h 372303"/>
                <a:gd name="connsiteX5" fmla="*/ 50242 w 231112"/>
                <a:gd name="connsiteY5" fmla="*/ 90950 h 372303"/>
                <a:gd name="connsiteX6" fmla="*/ 231112 w 231112"/>
                <a:gd name="connsiteY6" fmla="*/ 100998 h 372303"/>
                <a:gd name="connsiteX7" fmla="*/ 160774 w 231112"/>
                <a:gd name="connsiteY7" fmla="*/ 121095 h 372303"/>
                <a:gd name="connsiteX8" fmla="*/ 90435 w 231112"/>
                <a:gd name="connsiteY8" fmla="*/ 131143 h 372303"/>
                <a:gd name="connsiteX9" fmla="*/ 100484 w 231112"/>
                <a:gd name="connsiteY9" fmla="*/ 372303 h 37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12" h="372303">
                  <a:moveTo>
                    <a:pt x="221064" y="514"/>
                  </a:moveTo>
                  <a:cubicBezTo>
                    <a:pt x="204317" y="13912"/>
                    <a:pt x="191902" y="36756"/>
                    <a:pt x="170822" y="40708"/>
                  </a:cubicBezTo>
                  <a:cubicBezTo>
                    <a:pt x="114467" y="51274"/>
                    <a:pt x="76857" y="36181"/>
                    <a:pt x="30145" y="20611"/>
                  </a:cubicBezTo>
                  <a:cubicBezTo>
                    <a:pt x="-13557" y="-8524"/>
                    <a:pt x="342" y="-8169"/>
                    <a:pt x="10049" y="30659"/>
                  </a:cubicBezTo>
                  <a:cubicBezTo>
                    <a:pt x="14191" y="47228"/>
                    <a:pt x="10623" y="66690"/>
                    <a:pt x="20097" y="80901"/>
                  </a:cubicBezTo>
                  <a:cubicBezTo>
                    <a:pt x="25972" y="89714"/>
                    <a:pt x="39698" y="89946"/>
                    <a:pt x="50242" y="90950"/>
                  </a:cubicBezTo>
                  <a:cubicBezTo>
                    <a:pt x="110353" y="96675"/>
                    <a:pt x="170822" y="97649"/>
                    <a:pt x="231112" y="100998"/>
                  </a:cubicBezTo>
                  <a:cubicBezTo>
                    <a:pt x="205290" y="109605"/>
                    <a:pt x="188524" y="116049"/>
                    <a:pt x="160774" y="121095"/>
                  </a:cubicBezTo>
                  <a:cubicBezTo>
                    <a:pt x="137472" y="125332"/>
                    <a:pt x="113881" y="127794"/>
                    <a:pt x="90435" y="131143"/>
                  </a:cubicBezTo>
                  <a:cubicBezTo>
                    <a:pt x="100788" y="358899"/>
                    <a:pt x="100484" y="278443"/>
                    <a:pt x="100484" y="372303"/>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58" name="Group 257"/>
            <p:cNvGrpSpPr/>
            <p:nvPr/>
          </p:nvGrpSpPr>
          <p:grpSpPr>
            <a:xfrm>
              <a:off x="1346790" y="3259852"/>
              <a:ext cx="796583" cy="731782"/>
              <a:chOff x="1609705" y="4171571"/>
              <a:chExt cx="821481" cy="785034"/>
            </a:xfrm>
          </p:grpSpPr>
          <p:sp>
            <p:nvSpPr>
              <p:cNvPr id="298" name="Oval 297"/>
              <p:cNvSpPr/>
              <p:nvPr/>
            </p:nvSpPr>
            <p:spPr>
              <a:xfrm>
                <a:off x="1662491" y="4207716"/>
                <a:ext cx="729169" cy="68719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9" name="Donut 298"/>
              <p:cNvSpPr/>
              <p:nvPr/>
            </p:nvSpPr>
            <p:spPr>
              <a:xfrm>
                <a:off x="1609705" y="4171571"/>
                <a:ext cx="821481" cy="785034"/>
              </a:xfrm>
              <a:prstGeom prst="donut">
                <a:avLst>
                  <a:gd name="adj" fmla="val 15459"/>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259" name="Group 258"/>
            <p:cNvGrpSpPr/>
            <p:nvPr/>
          </p:nvGrpSpPr>
          <p:grpSpPr>
            <a:xfrm>
              <a:off x="2917566" y="4768638"/>
              <a:ext cx="796583" cy="731782"/>
              <a:chOff x="1609705" y="4171571"/>
              <a:chExt cx="821481" cy="785034"/>
            </a:xfrm>
          </p:grpSpPr>
          <p:sp>
            <p:nvSpPr>
              <p:cNvPr id="296" name="Oval 295"/>
              <p:cNvSpPr/>
              <p:nvPr/>
            </p:nvSpPr>
            <p:spPr>
              <a:xfrm>
                <a:off x="1662491" y="4207716"/>
                <a:ext cx="729169" cy="68719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7" name="Donut 296"/>
              <p:cNvSpPr/>
              <p:nvPr/>
            </p:nvSpPr>
            <p:spPr>
              <a:xfrm>
                <a:off x="1609705" y="4171571"/>
                <a:ext cx="821481" cy="785034"/>
              </a:xfrm>
              <a:prstGeom prst="donut">
                <a:avLst>
                  <a:gd name="adj" fmla="val 15459"/>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260" name="Group 259"/>
            <p:cNvGrpSpPr/>
            <p:nvPr/>
          </p:nvGrpSpPr>
          <p:grpSpPr>
            <a:xfrm>
              <a:off x="3813910" y="4000577"/>
              <a:ext cx="796583" cy="731782"/>
              <a:chOff x="1609705" y="4171571"/>
              <a:chExt cx="821481" cy="785034"/>
            </a:xfrm>
          </p:grpSpPr>
          <p:sp>
            <p:nvSpPr>
              <p:cNvPr id="294" name="Oval 293"/>
              <p:cNvSpPr/>
              <p:nvPr/>
            </p:nvSpPr>
            <p:spPr>
              <a:xfrm>
                <a:off x="1662491" y="4207716"/>
                <a:ext cx="729169" cy="68719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5" name="Donut 294"/>
              <p:cNvSpPr/>
              <p:nvPr/>
            </p:nvSpPr>
            <p:spPr>
              <a:xfrm>
                <a:off x="1609705" y="4171571"/>
                <a:ext cx="821481" cy="785034"/>
              </a:xfrm>
              <a:prstGeom prst="donut">
                <a:avLst>
                  <a:gd name="adj" fmla="val 15459"/>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261" name="Freeform 260"/>
            <p:cNvSpPr/>
            <p:nvPr/>
          </p:nvSpPr>
          <p:spPr>
            <a:xfrm>
              <a:off x="3548042" y="3058583"/>
              <a:ext cx="1210396" cy="443224"/>
            </a:xfrm>
            <a:custGeom>
              <a:avLst/>
              <a:gdLst>
                <a:gd name="connsiteX0" fmla="*/ 1248228 w 1248228"/>
                <a:gd name="connsiteY0" fmla="*/ 0 h 475477"/>
                <a:gd name="connsiteX1" fmla="*/ 1190171 w 1248228"/>
                <a:gd name="connsiteY1" fmla="*/ 79829 h 475477"/>
                <a:gd name="connsiteX2" fmla="*/ 1143000 w 1248228"/>
                <a:gd name="connsiteY2" fmla="*/ 141514 h 475477"/>
                <a:gd name="connsiteX3" fmla="*/ 1117600 w 1248228"/>
                <a:gd name="connsiteY3" fmla="*/ 119743 h 475477"/>
                <a:gd name="connsiteX4" fmla="*/ 1153885 w 1248228"/>
                <a:gd name="connsiteY4" fmla="*/ 76200 h 475477"/>
                <a:gd name="connsiteX5" fmla="*/ 1201057 w 1248228"/>
                <a:gd name="connsiteY5" fmla="*/ 65314 h 475477"/>
                <a:gd name="connsiteX6" fmla="*/ 1208314 w 1248228"/>
                <a:gd name="connsiteY6" fmla="*/ 148771 h 475477"/>
                <a:gd name="connsiteX7" fmla="*/ 1113971 w 1248228"/>
                <a:gd name="connsiteY7" fmla="*/ 228600 h 475477"/>
                <a:gd name="connsiteX8" fmla="*/ 1055914 w 1248228"/>
                <a:gd name="connsiteY8" fmla="*/ 308429 h 475477"/>
                <a:gd name="connsiteX9" fmla="*/ 1012371 w 1248228"/>
                <a:gd name="connsiteY9" fmla="*/ 286657 h 475477"/>
                <a:gd name="connsiteX10" fmla="*/ 1048657 w 1248228"/>
                <a:gd name="connsiteY10" fmla="*/ 239486 h 475477"/>
                <a:gd name="connsiteX11" fmla="*/ 1092200 w 1248228"/>
                <a:gd name="connsiteY11" fmla="*/ 235857 h 475477"/>
                <a:gd name="connsiteX12" fmla="*/ 1106714 w 1248228"/>
                <a:gd name="connsiteY12" fmla="*/ 326571 h 475477"/>
                <a:gd name="connsiteX13" fmla="*/ 1088571 w 1248228"/>
                <a:gd name="connsiteY13" fmla="*/ 341086 h 475477"/>
                <a:gd name="connsiteX14" fmla="*/ 972457 w 1248228"/>
                <a:gd name="connsiteY14" fmla="*/ 370114 h 475477"/>
                <a:gd name="connsiteX15" fmla="*/ 838200 w 1248228"/>
                <a:gd name="connsiteY15" fmla="*/ 388257 h 475477"/>
                <a:gd name="connsiteX16" fmla="*/ 780142 w 1248228"/>
                <a:gd name="connsiteY16" fmla="*/ 362857 h 475477"/>
                <a:gd name="connsiteX17" fmla="*/ 834571 w 1248228"/>
                <a:gd name="connsiteY17" fmla="*/ 326571 h 475477"/>
                <a:gd name="connsiteX18" fmla="*/ 914400 w 1248228"/>
                <a:gd name="connsiteY18" fmla="*/ 322943 h 475477"/>
                <a:gd name="connsiteX19" fmla="*/ 954314 w 1248228"/>
                <a:gd name="connsiteY19" fmla="*/ 366486 h 475477"/>
                <a:gd name="connsiteX20" fmla="*/ 870857 w 1248228"/>
                <a:gd name="connsiteY20" fmla="*/ 420914 h 475477"/>
                <a:gd name="connsiteX21" fmla="*/ 729342 w 1248228"/>
                <a:gd name="connsiteY21" fmla="*/ 410029 h 475477"/>
                <a:gd name="connsiteX22" fmla="*/ 616857 w 1248228"/>
                <a:gd name="connsiteY22" fmla="*/ 402771 h 475477"/>
                <a:gd name="connsiteX23" fmla="*/ 562428 w 1248228"/>
                <a:gd name="connsiteY23" fmla="*/ 399143 h 475477"/>
                <a:gd name="connsiteX24" fmla="*/ 638628 w 1248228"/>
                <a:gd name="connsiteY24" fmla="*/ 366486 h 475477"/>
                <a:gd name="connsiteX25" fmla="*/ 718457 w 1248228"/>
                <a:gd name="connsiteY25" fmla="*/ 384629 h 475477"/>
                <a:gd name="connsiteX26" fmla="*/ 729342 w 1248228"/>
                <a:gd name="connsiteY26" fmla="*/ 435429 h 475477"/>
                <a:gd name="connsiteX27" fmla="*/ 537028 w 1248228"/>
                <a:gd name="connsiteY27" fmla="*/ 475343 h 475477"/>
                <a:gd name="connsiteX28" fmla="*/ 384628 w 1248228"/>
                <a:gd name="connsiteY28" fmla="*/ 446314 h 475477"/>
                <a:gd name="connsiteX29" fmla="*/ 301171 w 1248228"/>
                <a:gd name="connsiteY29" fmla="*/ 391886 h 475477"/>
                <a:gd name="connsiteX30" fmla="*/ 279400 w 1248228"/>
                <a:gd name="connsiteY30" fmla="*/ 337457 h 475477"/>
                <a:gd name="connsiteX31" fmla="*/ 355600 w 1248228"/>
                <a:gd name="connsiteY31" fmla="*/ 362857 h 475477"/>
                <a:gd name="connsiteX32" fmla="*/ 424542 w 1248228"/>
                <a:gd name="connsiteY32" fmla="*/ 406400 h 475477"/>
                <a:gd name="connsiteX33" fmla="*/ 341085 w 1248228"/>
                <a:gd name="connsiteY33" fmla="*/ 428171 h 475477"/>
                <a:gd name="connsiteX34" fmla="*/ 264885 w 1248228"/>
                <a:gd name="connsiteY34" fmla="*/ 439057 h 475477"/>
                <a:gd name="connsiteX35" fmla="*/ 228600 w 1248228"/>
                <a:gd name="connsiteY35" fmla="*/ 377371 h 475477"/>
                <a:gd name="connsiteX36" fmla="*/ 199571 w 1248228"/>
                <a:gd name="connsiteY36" fmla="*/ 322943 h 475477"/>
                <a:gd name="connsiteX37" fmla="*/ 170542 w 1248228"/>
                <a:gd name="connsiteY37" fmla="*/ 304800 h 475477"/>
                <a:gd name="connsiteX38" fmla="*/ 141514 w 1248228"/>
                <a:gd name="connsiteY38" fmla="*/ 290286 h 475477"/>
                <a:gd name="connsiteX39" fmla="*/ 72571 w 1248228"/>
                <a:gd name="connsiteY39" fmla="*/ 264886 h 475477"/>
                <a:gd name="connsiteX40" fmla="*/ 61685 w 1248228"/>
                <a:gd name="connsiteY40" fmla="*/ 217714 h 475477"/>
                <a:gd name="connsiteX41" fmla="*/ 123371 w 1248228"/>
                <a:gd name="connsiteY41" fmla="*/ 239486 h 475477"/>
                <a:gd name="connsiteX42" fmla="*/ 192314 w 1248228"/>
                <a:gd name="connsiteY42" fmla="*/ 286657 h 475477"/>
                <a:gd name="connsiteX43" fmla="*/ 137885 w 1248228"/>
                <a:gd name="connsiteY43" fmla="*/ 330200 h 475477"/>
                <a:gd name="connsiteX44" fmla="*/ 58057 w 1248228"/>
                <a:gd name="connsiteY44" fmla="*/ 297543 h 475477"/>
                <a:gd name="connsiteX45" fmla="*/ 25400 w 1248228"/>
                <a:gd name="connsiteY45" fmla="*/ 243114 h 475477"/>
                <a:gd name="connsiteX46" fmla="*/ 25400 w 1248228"/>
                <a:gd name="connsiteY46" fmla="*/ 210457 h 475477"/>
                <a:gd name="connsiteX47" fmla="*/ 36285 w 1248228"/>
                <a:gd name="connsiteY47" fmla="*/ 188686 h 475477"/>
                <a:gd name="connsiteX48" fmla="*/ 21771 w 1248228"/>
                <a:gd name="connsiteY48" fmla="*/ 116114 h 475477"/>
                <a:gd name="connsiteX49" fmla="*/ 0 w 1248228"/>
                <a:gd name="connsiteY49" fmla="*/ 90714 h 47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48228" h="475477">
                  <a:moveTo>
                    <a:pt x="1248228" y="0"/>
                  </a:moveTo>
                  <a:cubicBezTo>
                    <a:pt x="1227968" y="28121"/>
                    <a:pt x="1207709" y="56243"/>
                    <a:pt x="1190171" y="79829"/>
                  </a:cubicBezTo>
                  <a:cubicBezTo>
                    <a:pt x="1172633" y="103415"/>
                    <a:pt x="1155095" y="134862"/>
                    <a:pt x="1143000" y="141514"/>
                  </a:cubicBezTo>
                  <a:cubicBezTo>
                    <a:pt x="1130905" y="148166"/>
                    <a:pt x="1115786" y="130628"/>
                    <a:pt x="1117600" y="119743"/>
                  </a:cubicBezTo>
                  <a:cubicBezTo>
                    <a:pt x="1119414" y="108858"/>
                    <a:pt x="1139976" y="85271"/>
                    <a:pt x="1153885" y="76200"/>
                  </a:cubicBezTo>
                  <a:cubicBezTo>
                    <a:pt x="1167794" y="67129"/>
                    <a:pt x="1191986" y="53219"/>
                    <a:pt x="1201057" y="65314"/>
                  </a:cubicBezTo>
                  <a:cubicBezTo>
                    <a:pt x="1210128" y="77409"/>
                    <a:pt x="1222828" y="121557"/>
                    <a:pt x="1208314" y="148771"/>
                  </a:cubicBezTo>
                  <a:cubicBezTo>
                    <a:pt x="1193800" y="175985"/>
                    <a:pt x="1139371" y="201990"/>
                    <a:pt x="1113971" y="228600"/>
                  </a:cubicBezTo>
                  <a:cubicBezTo>
                    <a:pt x="1088571" y="255210"/>
                    <a:pt x="1072847" y="298753"/>
                    <a:pt x="1055914" y="308429"/>
                  </a:cubicBezTo>
                  <a:cubicBezTo>
                    <a:pt x="1038981" y="318105"/>
                    <a:pt x="1013581" y="298148"/>
                    <a:pt x="1012371" y="286657"/>
                  </a:cubicBezTo>
                  <a:cubicBezTo>
                    <a:pt x="1011161" y="275166"/>
                    <a:pt x="1035352" y="247953"/>
                    <a:pt x="1048657" y="239486"/>
                  </a:cubicBezTo>
                  <a:cubicBezTo>
                    <a:pt x="1061962" y="231019"/>
                    <a:pt x="1082524" y="221343"/>
                    <a:pt x="1092200" y="235857"/>
                  </a:cubicBezTo>
                  <a:cubicBezTo>
                    <a:pt x="1101876" y="250371"/>
                    <a:pt x="1106714" y="326571"/>
                    <a:pt x="1106714" y="326571"/>
                  </a:cubicBezTo>
                  <a:cubicBezTo>
                    <a:pt x="1106109" y="344109"/>
                    <a:pt x="1110947" y="333829"/>
                    <a:pt x="1088571" y="341086"/>
                  </a:cubicBezTo>
                  <a:cubicBezTo>
                    <a:pt x="1066195" y="348343"/>
                    <a:pt x="1014185" y="362252"/>
                    <a:pt x="972457" y="370114"/>
                  </a:cubicBezTo>
                  <a:cubicBezTo>
                    <a:pt x="930729" y="377976"/>
                    <a:pt x="870252" y="389466"/>
                    <a:pt x="838200" y="388257"/>
                  </a:cubicBezTo>
                  <a:cubicBezTo>
                    <a:pt x="806148" y="387048"/>
                    <a:pt x="780747" y="373138"/>
                    <a:pt x="780142" y="362857"/>
                  </a:cubicBezTo>
                  <a:cubicBezTo>
                    <a:pt x="779537" y="352576"/>
                    <a:pt x="812195" y="333223"/>
                    <a:pt x="834571" y="326571"/>
                  </a:cubicBezTo>
                  <a:cubicBezTo>
                    <a:pt x="856947" y="319919"/>
                    <a:pt x="894443" y="316291"/>
                    <a:pt x="914400" y="322943"/>
                  </a:cubicBezTo>
                  <a:cubicBezTo>
                    <a:pt x="934357" y="329596"/>
                    <a:pt x="961571" y="350158"/>
                    <a:pt x="954314" y="366486"/>
                  </a:cubicBezTo>
                  <a:cubicBezTo>
                    <a:pt x="947057" y="382815"/>
                    <a:pt x="908352" y="413657"/>
                    <a:pt x="870857" y="420914"/>
                  </a:cubicBezTo>
                  <a:cubicBezTo>
                    <a:pt x="833362" y="428171"/>
                    <a:pt x="729342" y="410029"/>
                    <a:pt x="729342" y="410029"/>
                  </a:cubicBezTo>
                  <a:lnTo>
                    <a:pt x="616857" y="402771"/>
                  </a:lnTo>
                  <a:cubicBezTo>
                    <a:pt x="589038" y="400957"/>
                    <a:pt x="558800" y="405190"/>
                    <a:pt x="562428" y="399143"/>
                  </a:cubicBezTo>
                  <a:cubicBezTo>
                    <a:pt x="566056" y="393096"/>
                    <a:pt x="612623" y="368905"/>
                    <a:pt x="638628" y="366486"/>
                  </a:cubicBezTo>
                  <a:cubicBezTo>
                    <a:pt x="664633" y="364067"/>
                    <a:pt x="703338" y="373138"/>
                    <a:pt x="718457" y="384629"/>
                  </a:cubicBezTo>
                  <a:cubicBezTo>
                    <a:pt x="733576" y="396120"/>
                    <a:pt x="759580" y="420310"/>
                    <a:pt x="729342" y="435429"/>
                  </a:cubicBezTo>
                  <a:cubicBezTo>
                    <a:pt x="699104" y="450548"/>
                    <a:pt x="594480" y="473529"/>
                    <a:pt x="537028" y="475343"/>
                  </a:cubicBezTo>
                  <a:cubicBezTo>
                    <a:pt x="479576" y="477157"/>
                    <a:pt x="423937" y="460223"/>
                    <a:pt x="384628" y="446314"/>
                  </a:cubicBezTo>
                  <a:cubicBezTo>
                    <a:pt x="345319" y="432405"/>
                    <a:pt x="318709" y="410029"/>
                    <a:pt x="301171" y="391886"/>
                  </a:cubicBezTo>
                  <a:cubicBezTo>
                    <a:pt x="283633" y="373743"/>
                    <a:pt x="270329" y="342295"/>
                    <a:pt x="279400" y="337457"/>
                  </a:cubicBezTo>
                  <a:cubicBezTo>
                    <a:pt x="288471" y="332619"/>
                    <a:pt x="331410" y="351367"/>
                    <a:pt x="355600" y="362857"/>
                  </a:cubicBezTo>
                  <a:cubicBezTo>
                    <a:pt x="379790" y="374348"/>
                    <a:pt x="426961" y="395514"/>
                    <a:pt x="424542" y="406400"/>
                  </a:cubicBezTo>
                  <a:cubicBezTo>
                    <a:pt x="422123" y="417286"/>
                    <a:pt x="367694" y="422728"/>
                    <a:pt x="341085" y="428171"/>
                  </a:cubicBezTo>
                  <a:cubicBezTo>
                    <a:pt x="314476" y="433614"/>
                    <a:pt x="283632" y="447524"/>
                    <a:pt x="264885" y="439057"/>
                  </a:cubicBezTo>
                  <a:cubicBezTo>
                    <a:pt x="246138" y="430590"/>
                    <a:pt x="239486" y="396723"/>
                    <a:pt x="228600" y="377371"/>
                  </a:cubicBezTo>
                  <a:cubicBezTo>
                    <a:pt x="217714" y="358019"/>
                    <a:pt x="209247" y="335038"/>
                    <a:pt x="199571" y="322943"/>
                  </a:cubicBezTo>
                  <a:cubicBezTo>
                    <a:pt x="189895" y="310848"/>
                    <a:pt x="180218" y="310243"/>
                    <a:pt x="170542" y="304800"/>
                  </a:cubicBezTo>
                  <a:cubicBezTo>
                    <a:pt x="160866" y="299357"/>
                    <a:pt x="157842" y="296938"/>
                    <a:pt x="141514" y="290286"/>
                  </a:cubicBezTo>
                  <a:cubicBezTo>
                    <a:pt x="125186" y="283634"/>
                    <a:pt x="85876" y="276981"/>
                    <a:pt x="72571" y="264886"/>
                  </a:cubicBezTo>
                  <a:cubicBezTo>
                    <a:pt x="59266" y="252791"/>
                    <a:pt x="53218" y="221947"/>
                    <a:pt x="61685" y="217714"/>
                  </a:cubicBezTo>
                  <a:cubicBezTo>
                    <a:pt x="70152" y="213481"/>
                    <a:pt x="101600" y="227996"/>
                    <a:pt x="123371" y="239486"/>
                  </a:cubicBezTo>
                  <a:cubicBezTo>
                    <a:pt x="145142" y="250976"/>
                    <a:pt x="189895" y="271538"/>
                    <a:pt x="192314" y="286657"/>
                  </a:cubicBezTo>
                  <a:cubicBezTo>
                    <a:pt x="194733" y="301776"/>
                    <a:pt x="160261" y="328386"/>
                    <a:pt x="137885" y="330200"/>
                  </a:cubicBezTo>
                  <a:cubicBezTo>
                    <a:pt x="115509" y="332014"/>
                    <a:pt x="76804" y="312057"/>
                    <a:pt x="58057" y="297543"/>
                  </a:cubicBezTo>
                  <a:cubicBezTo>
                    <a:pt x="39309" y="283029"/>
                    <a:pt x="30843" y="257628"/>
                    <a:pt x="25400" y="243114"/>
                  </a:cubicBezTo>
                  <a:cubicBezTo>
                    <a:pt x="19957" y="228600"/>
                    <a:pt x="23586" y="219528"/>
                    <a:pt x="25400" y="210457"/>
                  </a:cubicBezTo>
                  <a:cubicBezTo>
                    <a:pt x="27214" y="201386"/>
                    <a:pt x="36890" y="204410"/>
                    <a:pt x="36285" y="188686"/>
                  </a:cubicBezTo>
                  <a:cubicBezTo>
                    <a:pt x="35680" y="172962"/>
                    <a:pt x="27818" y="132443"/>
                    <a:pt x="21771" y="116114"/>
                  </a:cubicBezTo>
                  <a:cubicBezTo>
                    <a:pt x="15724" y="99785"/>
                    <a:pt x="7862" y="95249"/>
                    <a:pt x="0" y="90714"/>
                  </a:cubicBezTo>
                </a:path>
              </a:pathLst>
            </a:cu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2" name="Freeform 261"/>
            <p:cNvSpPr/>
            <p:nvPr/>
          </p:nvSpPr>
          <p:spPr>
            <a:xfrm rot="10647583">
              <a:off x="3719559" y="3916284"/>
              <a:ext cx="973601" cy="876699"/>
            </a:xfrm>
            <a:custGeom>
              <a:avLst/>
              <a:gdLst>
                <a:gd name="connsiteX0" fmla="*/ 559721 w 1004032"/>
                <a:gd name="connsiteY0" fmla="*/ 7953 h 940496"/>
                <a:gd name="connsiteX1" fmla="*/ 606893 w 1004032"/>
                <a:gd name="connsiteY1" fmla="*/ 47868 h 940496"/>
                <a:gd name="connsiteX2" fmla="*/ 690350 w 1004032"/>
                <a:gd name="connsiteY2" fmla="*/ 80525 h 940496"/>
                <a:gd name="connsiteX3" fmla="*/ 777436 w 1004032"/>
                <a:gd name="connsiteY3" fmla="*/ 98668 h 940496"/>
                <a:gd name="connsiteX4" fmla="*/ 781064 w 1004032"/>
                <a:gd name="connsiteY4" fmla="*/ 66011 h 940496"/>
                <a:gd name="connsiteX5" fmla="*/ 712121 w 1004032"/>
                <a:gd name="connsiteY5" fmla="*/ 44239 h 940496"/>
                <a:gd name="connsiteX6" fmla="*/ 704864 w 1004032"/>
                <a:gd name="connsiteY6" fmla="*/ 91411 h 940496"/>
                <a:gd name="connsiteX7" fmla="*/ 784693 w 1004032"/>
                <a:gd name="connsiteY7" fmla="*/ 131325 h 940496"/>
                <a:gd name="connsiteX8" fmla="*/ 857264 w 1004032"/>
                <a:gd name="connsiteY8" fmla="*/ 189382 h 940496"/>
                <a:gd name="connsiteX9" fmla="*/ 893550 w 1004032"/>
                <a:gd name="connsiteY9" fmla="*/ 265582 h 940496"/>
                <a:gd name="connsiteX10" fmla="*/ 977007 w 1004032"/>
                <a:gd name="connsiteY10" fmla="*/ 229296 h 940496"/>
                <a:gd name="connsiteX11" fmla="*/ 922578 w 1004032"/>
                <a:gd name="connsiteY11" fmla="*/ 193011 h 940496"/>
                <a:gd name="connsiteX12" fmla="*/ 882664 w 1004032"/>
                <a:gd name="connsiteY12" fmla="*/ 174868 h 940496"/>
                <a:gd name="connsiteX13" fmla="*/ 889921 w 1004032"/>
                <a:gd name="connsiteY13" fmla="*/ 225668 h 940496"/>
                <a:gd name="connsiteX14" fmla="*/ 918950 w 1004032"/>
                <a:gd name="connsiteY14" fmla="*/ 305496 h 940496"/>
                <a:gd name="connsiteX15" fmla="*/ 937093 w 1004032"/>
                <a:gd name="connsiteY15" fmla="*/ 385325 h 940496"/>
                <a:gd name="connsiteX16" fmla="*/ 951607 w 1004032"/>
                <a:gd name="connsiteY16" fmla="*/ 508696 h 940496"/>
                <a:gd name="connsiteX17" fmla="*/ 962493 w 1004032"/>
                <a:gd name="connsiteY17" fmla="*/ 526839 h 940496"/>
                <a:gd name="connsiteX18" fmla="*/ 1002407 w 1004032"/>
                <a:gd name="connsiteY18" fmla="*/ 519582 h 940496"/>
                <a:gd name="connsiteX19" fmla="*/ 991521 w 1004032"/>
                <a:gd name="connsiteY19" fmla="*/ 403468 h 940496"/>
                <a:gd name="connsiteX20" fmla="*/ 947978 w 1004032"/>
                <a:gd name="connsiteY20" fmla="*/ 399839 h 940496"/>
                <a:gd name="connsiteX21" fmla="*/ 940721 w 1004032"/>
                <a:gd name="connsiteY21" fmla="*/ 461525 h 940496"/>
                <a:gd name="connsiteX22" fmla="*/ 933464 w 1004032"/>
                <a:gd name="connsiteY22" fmla="*/ 530468 h 940496"/>
                <a:gd name="connsiteX23" fmla="*/ 918950 w 1004032"/>
                <a:gd name="connsiteY23" fmla="*/ 621182 h 940496"/>
                <a:gd name="connsiteX24" fmla="*/ 937093 w 1004032"/>
                <a:gd name="connsiteY24" fmla="*/ 697382 h 940496"/>
                <a:gd name="connsiteX25" fmla="*/ 951607 w 1004032"/>
                <a:gd name="connsiteY25" fmla="*/ 646582 h 940496"/>
                <a:gd name="connsiteX26" fmla="*/ 940721 w 1004032"/>
                <a:gd name="connsiteY26" fmla="*/ 632068 h 940496"/>
                <a:gd name="connsiteX27" fmla="*/ 908064 w 1004032"/>
                <a:gd name="connsiteY27" fmla="*/ 653839 h 940496"/>
                <a:gd name="connsiteX28" fmla="*/ 839121 w 1004032"/>
                <a:gd name="connsiteY28" fmla="*/ 748182 h 940496"/>
                <a:gd name="connsiteX29" fmla="*/ 813721 w 1004032"/>
                <a:gd name="connsiteY29" fmla="*/ 824382 h 940496"/>
                <a:gd name="connsiteX30" fmla="*/ 871778 w 1004032"/>
                <a:gd name="connsiteY30" fmla="*/ 777211 h 940496"/>
                <a:gd name="connsiteX31" fmla="*/ 853636 w 1004032"/>
                <a:gd name="connsiteY31" fmla="*/ 737296 h 940496"/>
                <a:gd name="connsiteX32" fmla="*/ 806464 w 1004032"/>
                <a:gd name="connsiteY32" fmla="*/ 769953 h 940496"/>
                <a:gd name="connsiteX33" fmla="*/ 737521 w 1004032"/>
                <a:gd name="connsiteY33" fmla="*/ 817125 h 940496"/>
                <a:gd name="connsiteX34" fmla="*/ 643178 w 1004032"/>
                <a:gd name="connsiteY34" fmla="*/ 853411 h 940496"/>
                <a:gd name="connsiteX35" fmla="*/ 599636 w 1004032"/>
                <a:gd name="connsiteY35" fmla="*/ 900582 h 940496"/>
                <a:gd name="connsiteX36" fmla="*/ 679464 w 1004032"/>
                <a:gd name="connsiteY36" fmla="*/ 900582 h 940496"/>
                <a:gd name="connsiteX37" fmla="*/ 675836 w 1004032"/>
                <a:gd name="connsiteY37" fmla="*/ 857039 h 940496"/>
                <a:gd name="connsiteX38" fmla="*/ 621407 w 1004032"/>
                <a:gd name="connsiteY38" fmla="*/ 864296 h 940496"/>
                <a:gd name="connsiteX39" fmla="*/ 548836 w 1004032"/>
                <a:gd name="connsiteY39" fmla="*/ 875182 h 940496"/>
                <a:gd name="connsiteX40" fmla="*/ 479893 w 1004032"/>
                <a:gd name="connsiteY40" fmla="*/ 900582 h 940496"/>
                <a:gd name="connsiteX41" fmla="*/ 418207 w 1004032"/>
                <a:gd name="connsiteY41" fmla="*/ 878811 h 940496"/>
                <a:gd name="connsiteX42" fmla="*/ 421836 w 1004032"/>
                <a:gd name="connsiteY42" fmla="*/ 929611 h 940496"/>
                <a:gd name="connsiteX43" fmla="*/ 469007 w 1004032"/>
                <a:gd name="connsiteY43" fmla="*/ 940496 h 940496"/>
                <a:gd name="connsiteX44" fmla="*/ 494407 w 1004032"/>
                <a:gd name="connsiteY44" fmla="*/ 929611 h 940496"/>
                <a:gd name="connsiteX45" fmla="*/ 487150 w 1004032"/>
                <a:gd name="connsiteY45" fmla="*/ 886068 h 940496"/>
                <a:gd name="connsiteX46" fmla="*/ 418207 w 1004032"/>
                <a:gd name="connsiteY46" fmla="*/ 867925 h 940496"/>
                <a:gd name="connsiteX47" fmla="*/ 349264 w 1004032"/>
                <a:gd name="connsiteY47" fmla="*/ 857039 h 940496"/>
                <a:gd name="connsiteX48" fmla="*/ 258550 w 1004032"/>
                <a:gd name="connsiteY48" fmla="*/ 849782 h 940496"/>
                <a:gd name="connsiteX49" fmla="*/ 269436 w 1004032"/>
                <a:gd name="connsiteY49" fmla="*/ 882439 h 940496"/>
                <a:gd name="connsiteX50" fmla="*/ 327493 w 1004032"/>
                <a:gd name="connsiteY50" fmla="*/ 904211 h 940496"/>
                <a:gd name="connsiteX51" fmla="*/ 327493 w 1004032"/>
                <a:gd name="connsiteY51" fmla="*/ 857039 h 940496"/>
                <a:gd name="connsiteX52" fmla="*/ 229521 w 1004032"/>
                <a:gd name="connsiteY52" fmla="*/ 802611 h 940496"/>
                <a:gd name="connsiteX53" fmla="*/ 160578 w 1004032"/>
                <a:gd name="connsiteY53" fmla="*/ 759068 h 940496"/>
                <a:gd name="connsiteX54" fmla="*/ 120664 w 1004032"/>
                <a:gd name="connsiteY54" fmla="*/ 777211 h 940496"/>
                <a:gd name="connsiteX55" fmla="*/ 149693 w 1004032"/>
                <a:gd name="connsiteY55" fmla="*/ 809868 h 940496"/>
                <a:gd name="connsiteX56" fmla="*/ 222264 w 1004032"/>
                <a:gd name="connsiteY56" fmla="*/ 820753 h 940496"/>
                <a:gd name="connsiteX57" fmla="*/ 149693 w 1004032"/>
                <a:gd name="connsiteY57" fmla="*/ 719153 h 940496"/>
                <a:gd name="connsiteX58" fmla="*/ 80750 w 1004032"/>
                <a:gd name="connsiteY58" fmla="*/ 603039 h 940496"/>
                <a:gd name="connsiteX59" fmla="*/ 73493 w 1004032"/>
                <a:gd name="connsiteY59" fmla="*/ 559496 h 940496"/>
                <a:gd name="connsiteX60" fmla="*/ 8178 w 1004032"/>
                <a:gd name="connsiteY60" fmla="*/ 577639 h 940496"/>
                <a:gd name="connsiteX61" fmla="*/ 88007 w 1004032"/>
                <a:gd name="connsiteY61" fmla="*/ 686496 h 940496"/>
                <a:gd name="connsiteX62" fmla="*/ 113407 w 1004032"/>
                <a:gd name="connsiteY62" fmla="*/ 686496 h 940496"/>
                <a:gd name="connsiteX63" fmla="*/ 91636 w 1004032"/>
                <a:gd name="connsiteY63" fmla="*/ 577639 h 940496"/>
                <a:gd name="connsiteX64" fmla="*/ 48093 w 1004032"/>
                <a:gd name="connsiteY64" fmla="*/ 396211 h 940496"/>
                <a:gd name="connsiteX65" fmla="*/ 921 w 1004032"/>
                <a:gd name="connsiteY65" fmla="*/ 363553 h 940496"/>
                <a:gd name="connsiteX66" fmla="*/ 22693 w 1004032"/>
                <a:gd name="connsiteY66" fmla="*/ 443382 h 940496"/>
                <a:gd name="connsiteX67" fmla="*/ 91636 w 1004032"/>
                <a:gd name="connsiteY67" fmla="*/ 280096 h 940496"/>
                <a:gd name="connsiteX68" fmla="*/ 142436 w 1004032"/>
                <a:gd name="connsiteY68" fmla="*/ 243811 h 940496"/>
                <a:gd name="connsiteX69" fmla="*/ 131550 w 1004032"/>
                <a:gd name="connsiteY69" fmla="*/ 127696 h 940496"/>
                <a:gd name="connsiteX70" fmla="*/ 88007 w 1004032"/>
                <a:gd name="connsiteY70" fmla="*/ 207525 h 940496"/>
                <a:gd name="connsiteX71" fmla="*/ 95264 w 1004032"/>
                <a:gd name="connsiteY71" fmla="*/ 236553 h 940496"/>
                <a:gd name="connsiteX72" fmla="*/ 247664 w 1004032"/>
                <a:gd name="connsiteY72" fmla="*/ 98668 h 940496"/>
                <a:gd name="connsiteX73" fmla="*/ 294836 w 1004032"/>
                <a:gd name="connsiteY73" fmla="*/ 80525 h 940496"/>
                <a:gd name="connsiteX74" fmla="*/ 240407 w 1004032"/>
                <a:gd name="connsiteY74" fmla="*/ 47868 h 940496"/>
                <a:gd name="connsiteX75" fmla="*/ 200493 w 1004032"/>
                <a:gd name="connsiteY75" fmla="*/ 98668 h 940496"/>
                <a:gd name="connsiteX76" fmla="*/ 305721 w 1004032"/>
                <a:gd name="connsiteY76" fmla="*/ 87782 h 940496"/>
                <a:gd name="connsiteX77" fmla="*/ 450864 w 1004032"/>
                <a:gd name="connsiteY77" fmla="*/ 33353 h 940496"/>
                <a:gd name="connsiteX78" fmla="*/ 490778 w 1004032"/>
                <a:gd name="connsiteY78" fmla="*/ 7953 h 940496"/>
                <a:gd name="connsiteX79" fmla="*/ 429093 w 1004032"/>
                <a:gd name="connsiteY79" fmla="*/ 696 h 940496"/>
                <a:gd name="connsiteX80" fmla="*/ 352893 w 1004032"/>
                <a:gd name="connsiteY80" fmla="*/ 22468 h 940496"/>
                <a:gd name="connsiteX81" fmla="*/ 479893 w 1004032"/>
                <a:gd name="connsiteY81" fmla="*/ 36982 h 940496"/>
                <a:gd name="connsiteX82" fmla="*/ 559721 w 1004032"/>
                <a:gd name="connsiteY82" fmla="*/ 7953 h 94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004032" h="940496">
                  <a:moveTo>
                    <a:pt x="559721" y="7953"/>
                  </a:moveTo>
                  <a:cubicBezTo>
                    <a:pt x="580888" y="9767"/>
                    <a:pt x="585122" y="35773"/>
                    <a:pt x="606893" y="47868"/>
                  </a:cubicBezTo>
                  <a:cubicBezTo>
                    <a:pt x="628664" y="59963"/>
                    <a:pt x="661926" y="72058"/>
                    <a:pt x="690350" y="80525"/>
                  </a:cubicBezTo>
                  <a:cubicBezTo>
                    <a:pt x="718774" y="88992"/>
                    <a:pt x="762317" y="101087"/>
                    <a:pt x="777436" y="98668"/>
                  </a:cubicBezTo>
                  <a:cubicBezTo>
                    <a:pt x="792555" y="96249"/>
                    <a:pt x="791950" y="75083"/>
                    <a:pt x="781064" y="66011"/>
                  </a:cubicBezTo>
                  <a:cubicBezTo>
                    <a:pt x="770178" y="56939"/>
                    <a:pt x="724821" y="40006"/>
                    <a:pt x="712121" y="44239"/>
                  </a:cubicBezTo>
                  <a:cubicBezTo>
                    <a:pt x="699421" y="48472"/>
                    <a:pt x="692769" y="76897"/>
                    <a:pt x="704864" y="91411"/>
                  </a:cubicBezTo>
                  <a:cubicBezTo>
                    <a:pt x="716959" y="105925"/>
                    <a:pt x="759293" y="114997"/>
                    <a:pt x="784693" y="131325"/>
                  </a:cubicBezTo>
                  <a:cubicBezTo>
                    <a:pt x="810093" y="147654"/>
                    <a:pt x="839121" y="167006"/>
                    <a:pt x="857264" y="189382"/>
                  </a:cubicBezTo>
                  <a:cubicBezTo>
                    <a:pt x="875407" y="211758"/>
                    <a:pt x="873593" y="258930"/>
                    <a:pt x="893550" y="265582"/>
                  </a:cubicBezTo>
                  <a:cubicBezTo>
                    <a:pt x="913507" y="272234"/>
                    <a:pt x="972169" y="241391"/>
                    <a:pt x="977007" y="229296"/>
                  </a:cubicBezTo>
                  <a:cubicBezTo>
                    <a:pt x="981845" y="217201"/>
                    <a:pt x="938302" y="202082"/>
                    <a:pt x="922578" y="193011"/>
                  </a:cubicBezTo>
                  <a:cubicBezTo>
                    <a:pt x="906854" y="183940"/>
                    <a:pt x="888107" y="169425"/>
                    <a:pt x="882664" y="174868"/>
                  </a:cubicBezTo>
                  <a:cubicBezTo>
                    <a:pt x="877221" y="180311"/>
                    <a:pt x="883873" y="203897"/>
                    <a:pt x="889921" y="225668"/>
                  </a:cubicBezTo>
                  <a:cubicBezTo>
                    <a:pt x="895969" y="247439"/>
                    <a:pt x="911088" y="278887"/>
                    <a:pt x="918950" y="305496"/>
                  </a:cubicBezTo>
                  <a:cubicBezTo>
                    <a:pt x="926812" y="332105"/>
                    <a:pt x="931650" y="351458"/>
                    <a:pt x="937093" y="385325"/>
                  </a:cubicBezTo>
                  <a:cubicBezTo>
                    <a:pt x="942536" y="419192"/>
                    <a:pt x="947374" y="485110"/>
                    <a:pt x="951607" y="508696"/>
                  </a:cubicBezTo>
                  <a:cubicBezTo>
                    <a:pt x="955840" y="532282"/>
                    <a:pt x="954026" y="525025"/>
                    <a:pt x="962493" y="526839"/>
                  </a:cubicBezTo>
                  <a:cubicBezTo>
                    <a:pt x="970960" y="528653"/>
                    <a:pt x="997569" y="540144"/>
                    <a:pt x="1002407" y="519582"/>
                  </a:cubicBezTo>
                  <a:cubicBezTo>
                    <a:pt x="1007245" y="499020"/>
                    <a:pt x="1000593" y="423425"/>
                    <a:pt x="991521" y="403468"/>
                  </a:cubicBezTo>
                  <a:cubicBezTo>
                    <a:pt x="982450" y="383511"/>
                    <a:pt x="956445" y="390163"/>
                    <a:pt x="947978" y="399839"/>
                  </a:cubicBezTo>
                  <a:cubicBezTo>
                    <a:pt x="939511" y="409515"/>
                    <a:pt x="943140" y="439754"/>
                    <a:pt x="940721" y="461525"/>
                  </a:cubicBezTo>
                  <a:cubicBezTo>
                    <a:pt x="938302" y="483296"/>
                    <a:pt x="937093" y="503859"/>
                    <a:pt x="933464" y="530468"/>
                  </a:cubicBezTo>
                  <a:cubicBezTo>
                    <a:pt x="929836" y="557078"/>
                    <a:pt x="918345" y="593363"/>
                    <a:pt x="918950" y="621182"/>
                  </a:cubicBezTo>
                  <a:cubicBezTo>
                    <a:pt x="919555" y="649001"/>
                    <a:pt x="931650" y="693149"/>
                    <a:pt x="937093" y="697382"/>
                  </a:cubicBezTo>
                  <a:cubicBezTo>
                    <a:pt x="942536" y="701615"/>
                    <a:pt x="951607" y="646582"/>
                    <a:pt x="951607" y="646582"/>
                  </a:cubicBezTo>
                  <a:cubicBezTo>
                    <a:pt x="952212" y="635696"/>
                    <a:pt x="947978" y="630859"/>
                    <a:pt x="940721" y="632068"/>
                  </a:cubicBezTo>
                  <a:cubicBezTo>
                    <a:pt x="933464" y="633277"/>
                    <a:pt x="924997" y="634487"/>
                    <a:pt x="908064" y="653839"/>
                  </a:cubicBezTo>
                  <a:cubicBezTo>
                    <a:pt x="891131" y="673191"/>
                    <a:pt x="854845" y="719758"/>
                    <a:pt x="839121" y="748182"/>
                  </a:cubicBezTo>
                  <a:cubicBezTo>
                    <a:pt x="823397" y="776606"/>
                    <a:pt x="808278" y="819544"/>
                    <a:pt x="813721" y="824382"/>
                  </a:cubicBezTo>
                  <a:cubicBezTo>
                    <a:pt x="819164" y="829220"/>
                    <a:pt x="865126" y="791725"/>
                    <a:pt x="871778" y="777211"/>
                  </a:cubicBezTo>
                  <a:cubicBezTo>
                    <a:pt x="878431" y="762697"/>
                    <a:pt x="864522" y="738506"/>
                    <a:pt x="853636" y="737296"/>
                  </a:cubicBezTo>
                  <a:cubicBezTo>
                    <a:pt x="842750" y="736086"/>
                    <a:pt x="806464" y="769953"/>
                    <a:pt x="806464" y="769953"/>
                  </a:cubicBezTo>
                  <a:cubicBezTo>
                    <a:pt x="787112" y="783258"/>
                    <a:pt x="764735" y="803215"/>
                    <a:pt x="737521" y="817125"/>
                  </a:cubicBezTo>
                  <a:cubicBezTo>
                    <a:pt x="710307" y="831035"/>
                    <a:pt x="666159" y="839502"/>
                    <a:pt x="643178" y="853411"/>
                  </a:cubicBezTo>
                  <a:cubicBezTo>
                    <a:pt x="620197" y="867321"/>
                    <a:pt x="593588" y="892720"/>
                    <a:pt x="599636" y="900582"/>
                  </a:cubicBezTo>
                  <a:cubicBezTo>
                    <a:pt x="605684" y="908444"/>
                    <a:pt x="666764" y="907839"/>
                    <a:pt x="679464" y="900582"/>
                  </a:cubicBezTo>
                  <a:cubicBezTo>
                    <a:pt x="692164" y="893325"/>
                    <a:pt x="685512" y="863087"/>
                    <a:pt x="675836" y="857039"/>
                  </a:cubicBezTo>
                  <a:cubicBezTo>
                    <a:pt x="666160" y="850991"/>
                    <a:pt x="621407" y="864296"/>
                    <a:pt x="621407" y="864296"/>
                  </a:cubicBezTo>
                  <a:cubicBezTo>
                    <a:pt x="600240" y="867320"/>
                    <a:pt x="572422" y="869134"/>
                    <a:pt x="548836" y="875182"/>
                  </a:cubicBezTo>
                  <a:cubicBezTo>
                    <a:pt x="525250" y="881230"/>
                    <a:pt x="501664" y="899977"/>
                    <a:pt x="479893" y="900582"/>
                  </a:cubicBezTo>
                  <a:cubicBezTo>
                    <a:pt x="458122" y="901187"/>
                    <a:pt x="427883" y="873973"/>
                    <a:pt x="418207" y="878811"/>
                  </a:cubicBezTo>
                  <a:cubicBezTo>
                    <a:pt x="408531" y="883649"/>
                    <a:pt x="413369" y="919330"/>
                    <a:pt x="421836" y="929611"/>
                  </a:cubicBezTo>
                  <a:cubicBezTo>
                    <a:pt x="430303" y="939892"/>
                    <a:pt x="456912" y="940496"/>
                    <a:pt x="469007" y="940496"/>
                  </a:cubicBezTo>
                  <a:cubicBezTo>
                    <a:pt x="481102" y="940496"/>
                    <a:pt x="491383" y="938682"/>
                    <a:pt x="494407" y="929611"/>
                  </a:cubicBezTo>
                  <a:cubicBezTo>
                    <a:pt x="497431" y="920540"/>
                    <a:pt x="499850" y="896349"/>
                    <a:pt x="487150" y="886068"/>
                  </a:cubicBezTo>
                  <a:cubicBezTo>
                    <a:pt x="474450" y="875787"/>
                    <a:pt x="441188" y="872763"/>
                    <a:pt x="418207" y="867925"/>
                  </a:cubicBezTo>
                  <a:cubicBezTo>
                    <a:pt x="395226" y="863087"/>
                    <a:pt x="375873" y="860063"/>
                    <a:pt x="349264" y="857039"/>
                  </a:cubicBezTo>
                  <a:cubicBezTo>
                    <a:pt x="322654" y="854015"/>
                    <a:pt x="271855" y="845549"/>
                    <a:pt x="258550" y="849782"/>
                  </a:cubicBezTo>
                  <a:cubicBezTo>
                    <a:pt x="245245" y="854015"/>
                    <a:pt x="257946" y="873368"/>
                    <a:pt x="269436" y="882439"/>
                  </a:cubicBezTo>
                  <a:cubicBezTo>
                    <a:pt x="280926" y="891510"/>
                    <a:pt x="317817" y="908444"/>
                    <a:pt x="327493" y="904211"/>
                  </a:cubicBezTo>
                  <a:cubicBezTo>
                    <a:pt x="337169" y="899978"/>
                    <a:pt x="343822" y="873972"/>
                    <a:pt x="327493" y="857039"/>
                  </a:cubicBezTo>
                  <a:cubicBezTo>
                    <a:pt x="311164" y="840106"/>
                    <a:pt x="257340" y="818939"/>
                    <a:pt x="229521" y="802611"/>
                  </a:cubicBezTo>
                  <a:cubicBezTo>
                    <a:pt x="201702" y="786283"/>
                    <a:pt x="178721" y="763301"/>
                    <a:pt x="160578" y="759068"/>
                  </a:cubicBezTo>
                  <a:cubicBezTo>
                    <a:pt x="142435" y="754835"/>
                    <a:pt x="122478" y="768744"/>
                    <a:pt x="120664" y="777211"/>
                  </a:cubicBezTo>
                  <a:cubicBezTo>
                    <a:pt x="118850" y="785678"/>
                    <a:pt x="132760" y="802611"/>
                    <a:pt x="149693" y="809868"/>
                  </a:cubicBezTo>
                  <a:cubicBezTo>
                    <a:pt x="166626" y="817125"/>
                    <a:pt x="222264" y="835872"/>
                    <a:pt x="222264" y="820753"/>
                  </a:cubicBezTo>
                  <a:cubicBezTo>
                    <a:pt x="222264" y="805634"/>
                    <a:pt x="173279" y="755439"/>
                    <a:pt x="149693" y="719153"/>
                  </a:cubicBezTo>
                  <a:cubicBezTo>
                    <a:pt x="126107" y="682867"/>
                    <a:pt x="93450" y="629649"/>
                    <a:pt x="80750" y="603039"/>
                  </a:cubicBezTo>
                  <a:cubicBezTo>
                    <a:pt x="68050" y="576430"/>
                    <a:pt x="85588" y="563729"/>
                    <a:pt x="73493" y="559496"/>
                  </a:cubicBezTo>
                  <a:cubicBezTo>
                    <a:pt x="61398" y="555263"/>
                    <a:pt x="5759" y="556472"/>
                    <a:pt x="8178" y="577639"/>
                  </a:cubicBezTo>
                  <a:cubicBezTo>
                    <a:pt x="10597" y="598806"/>
                    <a:pt x="70469" y="668353"/>
                    <a:pt x="88007" y="686496"/>
                  </a:cubicBezTo>
                  <a:cubicBezTo>
                    <a:pt x="105545" y="704639"/>
                    <a:pt x="112802" y="704639"/>
                    <a:pt x="113407" y="686496"/>
                  </a:cubicBezTo>
                  <a:cubicBezTo>
                    <a:pt x="114012" y="668353"/>
                    <a:pt x="102522" y="626020"/>
                    <a:pt x="91636" y="577639"/>
                  </a:cubicBezTo>
                  <a:cubicBezTo>
                    <a:pt x="80750" y="529258"/>
                    <a:pt x="63212" y="431892"/>
                    <a:pt x="48093" y="396211"/>
                  </a:cubicBezTo>
                  <a:cubicBezTo>
                    <a:pt x="32974" y="360530"/>
                    <a:pt x="5154" y="355691"/>
                    <a:pt x="921" y="363553"/>
                  </a:cubicBezTo>
                  <a:cubicBezTo>
                    <a:pt x="-3312" y="371415"/>
                    <a:pt x="7574" y="457291"/>
                    <a:pt x="22693" y="443382"/>
                  </a:cubicBezTo>
                  <a:cubicBezTo>
                    <a:pt x="37812" y="429473"/>
                    <a:pt x="71679" y="313358"/>
                    <a:pt x="91636" y="280096"/>
                  </a:cubicBezTo>
                  <a:cubicBezTo>
                    <a:pt x="111593" y="246834"/>
                    <a:pt x="135784" y="269211"/>
                    <a:pt x="142436" y="243811"/>
                  </a:cubicBezTo>
                  <a:cubicBezTo>
                    <a:pt x="149088" y="218411"/>
                    <a:pt x="140621" y="133744"/>
                    <a:pt x="131550" y="127696"/>
                  </a:cubicBezTo>
                  <a:cubicBezTo>
                    <a:pt x="122479" y="121648"/>
                    <a:pt x="94055" y="189382"/>
                    <a:pt x="88007" y="207525"/>
                  </a:cubicBezTo>
                  <a:cubicBezTo>
                    <a:pt x="81959" y="225668"/>
                    <a:pt x="68655" y="254696"/>
                    <a:pt x="95264" y="236553"/>
                  </a:cubicBezTo>
                  <a:cubicBezTo>
                    <a:pt x="121873" y="218410"/>
                    <a:pt x="214402" y="124673"/>
                    <a:pt x="247664" y="98668"/>
                  </a:cubicBezTo>
                  <a:cubicBezTo>
                    <a:pt x="280926" y="72663"/>
                    <a:pt x="296045" y="88992"/>
                    <a:pt x="294836" y="80525"/>
                  </a:cubicBezTo>
                  <a:cubicBezTo>
                    <a:pt x="293627" y="72058"/>
                    <a:pt x="256131" y="44844"/>
                    <a:pt x="240407" y="47868"/>
                  </a:cubicBezTo>
                  <a:cubicBezTo>
                    <a:pt x="224683" y="50892"/>
                    <a:pt x="189607" y="92016"/>
                    <a:pt x="200493" y="98668"/>
                  </a:cubicBezTo>
                  <a:cubicBezTo>
                    <a:pt x="211379" y="105320"/>
                    <a:pt x="263993" y="98668"/>
                    <a:pt x="305721" y="87782"/>
                  </a:cubicBezTo>
                  <a:cubicBezTo>
                    <a:pt x="347449" y="76896"/>
                    <a:pt x="420021" y="46658"/>
                    <a:pt x="450864" y="33353"/>
                  </a:cubicBezTo>
                  <a:cubicBezTo>
                    <a:pt x="481707" y="20048"/>
                    <a:pt x="494406" y="13396"/>
                    <a:pt x="490778" y="7953"/>
                  </a:cubicBezTo>
                  <a:cubicBezTo>
                    <a:pt x="487150" y="2510"/>
                    <a:pt x="452074" y="-1723"/>
                    <a:pt x="429093" y="696"/>
                  </a:cubicBezTo>
                  <a:cubicBezTo>
                    <a:pt x="406112" y="3115"/>
                    <a:pt x="344426" y="16420"/>
                    <a:pt x="352893" y="22468"/>
                  </a:cubicBezTo>
                  <a:cubicBezTo>
                    <a:pt x="361360" y="28516"/>
                    <a:pt x="439374" y="36982"/>
                    <a:pt x="479893" y="36982"/>
                  </a:cubicBezTo>
                  <a:cubicBezTo>
                    <a:pt x="520412" y="36982"/>
                    <a:pt x="538554" y="6139"/>
                    <a:pt x="559721" y="7953"/>
                  </a:cubicBezTo>
                  <a:close/>
                </a:path>
              </a:pathLst>
            </a:cu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63" name="Picture 262"/>
            <p:cNvPicPr>
              <a:picLocks noChangeAspect="1"/>
            </p:cNvPicPr>
            <p:nvPr/>
          </p:nvPicPr>
          <p:blipFill>
            <a:blip r:embed="rId3"/>
            <a:stretch>
              <a:fillRect/>
            </a:stretch>
          </p:blipFill>
          <p:spPr>
            <a:xfrm rot="172727">
              <a:off x="3908265" y="3042199"/>
              <a:ext cx="360617" cy="511469"/>
            </a:xfrm>
            <a:prstGeom prst="rect">
              <a:avLst/>
            </a:prstGeom>
          </p:spPr>
        </p:pic>
        <p:sp>
          <p:nvSpPr>
            <p:cNvPr id="264" name="Freeform 263"/>
            <p:cNvSpPr/>
            <p:nvPr/>
          </p:nvSpPr>
          <p:spPr>
            <a:xfrm>
              <a:off x="4013499" y="4398237"/>
              <a:ext cx="331290" cy="495342"/>
            </a:xfrm>
            <a:custGeom>
              <a:avLst/>
              <a:gdLst>
                <a:gd name="connsiteX0" fmla="*/ 221064 w 231112"/>
                <a:gd name="connsiteY0" fmla="*/ 514 h 372303"/>
                <a:gd name="connsiteX1" fmla="*/ 170822 w 231112"/>
                <a:gd name="connsiteY1" fmla="*/ 40708 h 372303"/>
                <a:gd name="connsiteX2" fmla="*/ 30145 w 231112"/>
                <a:gd name="connsiteY2" fmla="*/ 20611 h 372303"/>
                <a:gd name="connsiteX3" fmla="*/ 10049 w 231112"/>
                <a:gd name="connsiteY3" fmla="*/ 30659 h 372303"/>
                <a:gd name="connsiteX4" fmla="*/ 20097 w 231112"/>
                <a:gd name="connsiteY4" fmla="*/ 80901 h 372303"/>
                <a:gd name="connsiteX5" fmla="*/ 50242 w 231112"/>
                <a:gd name="connsiteY5" fmla="*/ 90950 h 372303"/>
                <a:gd name="connsiteX6" fmla="*/ 231112 w 231112"/>
                <a:gd name="connsiteY6" fmla="*/ 100998 h 372303"/>
                <a:gd name="connsiteX7" fmla="*/ 160774 w 231112"/>
                <a:gd name="connsiteY7" fmla="*/ 121095 h 372303"/>
                <a:gd name="connsiteX8" fmla="*/ 90435 w 231112"/>
                <a:gd name="connsiteY8" fmla="*/ 131143 h 372303"/>
                <a:gd name="connsiteX9" fmla="*/ 100484 w 231112"/>
                <a:gd name="connsiteY9" fmla="*/ 372303 h 37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12" h="372303">
                  <a:moveTo>
                    <a:pt x="221064" y="514"/>
                  </a:moveTo>
                  <a:cubicBezTo>
                    <a:pt x="204317" y="13912"/>
                    <a:pt x="191902" y="36756"/>
                    <a:pt x="170822" y="40708"/>
                  </a:cubicBezTo>
                  <a:cubicBezTo>
                    <a:pt x="114467" y="51274"/>
                    <a:pt x="76857" y="36181"/>
                    <a:pt x="30145" y="20611"/>
                  </a:cubicBezTo>
                  <a:cubicBezTo>
                    <a:pt x="-13557" y="-8524"/>
                    <a:pt x="342" y="-8169"/>
                    <a:pt x="10049" y="30659"/>
                  </a:cubicBezTo>
                  <a:cubicBezTo>
                    <a:pt x="14191" y="47228"/>
                    <a:pt x="10623" y="66690"/>
                    <a:pt x="20097" y="80901"/>
                  </a:cubicBezTo>
                  <a:cubicBezTo>
                    <a:pt x="25972" y="89714"/>
                    <a:pt x="39698" y="89946"/>
                    <a:pt x="50242" y="90950"/>
                  </a:cubicBezTo>
                  <a:cubicBezTo>
                    <a:pt x="110353" y="96675"/>
                    <a:pt x="170822" y="97649"/>
                    <a:pt x="231112" y="100998"/>
                  </a:cubicBezTo>
                  <a:cubicBezTo>
                    <a:pt x="205290" y="109605"/>
                    <a:pt x="188524" y="116049"/>
                    <a:pt x="160774" y="121095"/>
                  </a:cubicBezTo>
                  <a:cubicBezTo>
                    <a:pt x="137472" y="125332"/>
                    <a:pt x="113881" y="127794"/>
                    <a:pt x="90435" y="131143"/>
                  </a:cubicBezTo>
                  <a:cubicBezTo>
                    <a:pt x="100788" y="358899"/>
                    <a:pt x="100484" y="278443"/>
                    <a:pt x="100484" y="372303"/>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65" name="Group 264"/>
            <p:cNvGrpSpPr/>
            <p:nvPr/>
          </p:nvGrpSpPr>
          <p:grpSpPr>
            <a:xfrm>
              <a:off x="1403420" y="4340300"/>
              <a:ext cx="1304900" cy="731782"/>
              <a:chOff x="472955" y="4543136"/>
              <a:chExt cx="1345686" cy="785034"/>
            </a:xfrm>
          </p:grpSpPr>
          <p:grpSp>
            <p:nvGrpSpPr>
              <p:cNvPr id="284" name="Group 283"/>
              <p:cNvGrpSpPr/>
              <p:nvPr/>
            </p:nvGrpSpPr>
            <p:grpSpPr>
              <a:xfrm>
                <a:off x="997160" y="4543136"/>
                <a:ext cx="821481" cy="785034"/>
                <a:chOff x="1609705" y="4171571"/>
                <a:chExt cx="821481" cy="785034"/>
              </a:xfrm>
            </p:grpSpPr>
            <p:sp>
              <p:nvSpPr>
                <p:cNvPr id="292" name="Oval 291"/>
                <p:cNvSpPr/>
                <p:nvPr/>
              </p:nvSpPr>
              <p:spPr>
                <a:xfrm>
                  <a:off x="1662491" y="4207716"/>
                  <a:ext cx="729169" cy="68719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3" name="Donut 292"/>
                <p:cNvSpPr/>
                <p:nvPr/>
              </p:nvSpPr>
              <p:spPr>
                <a:xfrm>
                  <a:off x="1609705" y="4171571"/>
                  <a:ext cx="821481" cy="785034"/>
                </a:xfrm>
                <a:prstGeom prst="donut">
                  <a:avLst>
                    <a:gd name="adj" fmla="val 15459"/>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285" name="Group 284"/>
              <p:cNvGrpSpPr/>
              <p:nvPr/>
            </p:nvGrpSpPr>
            <p:grpSpPr>
              <a:xfrm>
                <a:off x="472955" y="4566440"/>
                <a:ext cx="652411" cy="586053"/>
                <a:chOff x="1609705" y="4171571"/>
                <a:chExt cx="821481" cy="785034"/>
              </a:xfrm>
            </p:grpSpPr>
            <p:sp>
              <p:nvSpPr>
                <p:cNvPr id="290" name="Oval 289"/>
                <p:cNvSpPr/>
                <p:nvPr/>
              </p:nvSpPr>
              <p:spPr>
                <a:xfrm>
                  <a:off x="1662491" y="4207716"/>
                  <a:ext cx="729169" cy="68719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1" name="Donut 290"/>
                <p:cNvSpPr/>
                <p:nvPr/>
              </p:nvSpPr>
              <p:spPr>
                <a:xfrm>
                  <a:off x="1609705" y="4171571"/>
                  <a:ext cx="821481" cy="785034"/>
                </a:xfrm>
                <a:prstGeom prst="donut">
                  <a:avLst>
                    <a:gd name="adj" fmla="val 15459"/>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sp>
            <p:nvSpPr>
              <p:cNvPr id="286" name="Oval 285"/>
              <p:cNvSpPr/>
              <p:nvPr/>
            </p:nvSpPr>
            <p:spPr>
              <a:xfrm>
                <a:off x="947926" y="4751003"/>
                <a:ext cx="288539" cy="27781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7" name="Oval 286"/>
              <p:cNvSpPr/>
              <p:nvPr/>
            </p:nvSpPr>
            <p:spPr>
              <a:xfrm>
                <a:off x="1002398" y="4704945"/>
                <a:ext cx="164180" cy="115695"/>
              </a:xfrm>
              <a:prstGeom prst="ellipse">
                <a:avLst/>
              </a:prstGeom>
              <a:solidFill>
                <a:srgbClr val="47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8" name="Oval 287"/>
              <p:cNvSpPr/>
              <p:nvPr/>
            </p:nvSpPr>
            <p:spPr>
              <a:xfrm rot="1033972" flipV="1">
                <a:off x="973963" y="4987853"/>
                <a:ext cx="136799" cy="81152"/>
              </a:xfrm>
              <a:prstGeom prst="ellipse">
                <a:avLst/>
              </a:prstGeom>
              <a:solidFill>
                <a:srgbClr val="47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89" name="Picture 288"/>
              <p:cNvPicPr>
                <a:picLocks noChangeAspect="1"/>
              </p:cNvPicPr>
              <p:nvPr/>
            </p:nvPicPr>
            <p:blipFill>
              <a:blip r:embed="rId3"/>
              <a:stretch>
                <a:fillRect/>
              </a:stretch>
            </p:blipFill>
            <p:spPr>
              <a:xfrm rot="2334067">
                <a:off x="502225" y="4771812"/>
                <a:ext cx="291040" cy="493231"/>
              </a:xfrm>
              <a:prstGeom prst="rect">
                <a:avLst/>
              </a:prstGeom>
            </p:spPr>
          </p:pic>
        </p:grpSp>
        <p:pic>
          <p:nvPicPr>
            <p:cNvPr id="266" name="Picture 265"/>
            <p:cNvPicPr>
              <a:picLocks noChangeAspect="1"/>
            </p:cNvPicPr>
            <p:nvPr/>
          </p:nvPicPr>
          <p:blipFill>
            <a:blip r:embed="rId3"/>
            <a:stretch>
              <a:fillRect/>
            </a:stretch>
          </p:blipFill>
          <p:spPr>
            <a:xfrm rot="2545287">
              <a:off x="2933255" y="5056957"/>
              <a:ext cx="360617" cy="511469"/>
            </a:xfrm>
            <a:prstGeom prst="rect">
              <a:avLst/>
            </a:prstGeom>
          </p:spPr>
        </p:pic>
        <p:pic>
          <p:nvPicPr>
            <p:cNvPr id="267" name="Picture 266"/>
            <p:cNvPicPr>
              <a:picLocks noChangeAspect="1"/>
            </p:cNvPicPr>
            <p:nvPr/>
          </p:nvPicPr>
          <p:blipFill>
            <a:blip r:embed="rId3"/>
            <a:stretch>
              <a:fillRect/>
            </a:stretch>
          </p:blipFill>
          <p:spPr>
            <a:xfrm rot="657716">
              <a:off x="1498584" y="3619924"/>
              <a:ext cx="360617" cy="511469"/>
            </a:xfrm>
            <a:prstGeom prst="rect">
              <a:avLst/>
            </a:prstGeom>
          </p:spPr>
        </p:pic>
        <p:sp>
          <p:nvSpPr>
            <p:cNvPr id="268" name="TextBox 267"/>
            <p:cNvSpPr txBox="1"/>
            <p:nvPr/>
          </p:nvSpPr>
          <p:spPr>
            <a:xfrm>
              <a:off x="3723368" y="2077268"/>
              <a:ext cx="914836" cy="615553"/>
            </a:xfrm>
            <a:prstGeom prst="rect">
              <a:avLst/>
            </a:prstGeom>
            <a:noFill/>
          </p:spPr>
          <p:txBody>
            <a:bodyPr wrap="square" rtlCol="0">
              <a:spAutoFit/>
            </a:bodyPr>
            <a:lstStyle/>
            <a:p>
              <a:r>
                <a:rPr lang="en-US" sz="1200" b="1" dirty="0"/>
                <a:t>LDL Particle</a:t>
              </a:r>
            </a:p>
          </p:txBody>
        </p:sp>
        <p:sp>
          <p:nvSpPr>
            <p:cNvPr id="269" name="TextBox 268"/>
            <p:cNvSpPr txBox="1"/>
            <p:nvPr/>
          </p:nvSpPr>
          <p:spPr>
            <a:xfrm>
              <a:off x="2117735" y="3259193"/>
              <a:ext cx="989209" cy="369332"/>
            </a:xfrm>
            <a:prstGeom prst="rect">
              <a:avLst/>
            </a:prstGeom>
            <a:noFill/>
          </p:spPr>
          <p:txBody>
            <a:bodyPr wrap="square" rtlCol="0">
              <a:spAutoFit/>
            </a:bodyPr>
            <a:lstStyle/>
            <a:p>
              <a:endParaRPr lang="en-US" sz="1200" b="1" i="1" dirty="0">
                <a:solidFill>
                  <a:schemeClr val="bg1"/>
                </a:solidFill>
              </a:endParaRPr>
            </a:p>
          </p:txBody>
        </p:sp>
        <p:sp>
          <p:nvSpPr>
            <p:cNvPr id="270" name="TextBox 269"/>
            <p:cNvSpPr txBox="1"/>
            <p:nvPr/>
          </p:nvSpPr>
          <p:spPr>
            <a:xfrm>
              <a:off x="1376255" y="5072083"/>
              <a:ext cx="1130253" cy="615553"/>
            </a:xfrm>
            <a:prstGeom prst="rect">
              <a:avLst/>
            </a:prstGeom>
            <a:noFill/>
          </p:spPr>
          <p:txBody>
            <a:bodyPr wrap="square" rtlCol="0">
              <a:spAutoFit/>
            </a:bodyPr>
            <a:lstStyle/>
            <a:p>
              <a:r>
                <a:rPr lang="en-US" sz="1200" b="1" dirty="0">
                  <a:solidFill>
                    <a:schemeClr val="bg1"/>
                  </a:solidFill>
                </a:rPr>
                <a:t>Endosome</a:t>
              </a:r>
            </a:p>
          </p:txBody>
        </p:sp>
        <p:sp>
          <p:nvSpPr>
            <p:cNvPr id="271" name="TextBox 270"/>
            <p:cNvSpPr txBox="1"/>
            <p:nvPr/>
          </p:nvSpPr>
          <p:spPr>
            <a:xfrm>
              <a:off x="4016322" y="4836955"/>
              <a:ext cx="1413702" cy="553997"/>
            </a:xfrm>
            <a:prstGeom prst="rect">
              <a:avLst/>
            </a:prstGeom>
            <a:noFill/>
          </p:spPr>
          <p:txBody>
            <a:bodyPr wrap="square" rtlCol="0">
              <a:spAutoFit/>
            </a:bodyPr>
            <a:lstStyle/>
            <a:p>
              <a:r>
                <a:rPr lang="en-US" sz="1050" b="1" dirty="0">
                  <a:solidFill>
                    <a:srgbClr val="FF33CC"/>
                  </a:solidFill>
                </a:rPr>
                <a:t>Clathrin-coated vesicle</a:t>
              </a:r>
            </a:p>
          </p:txBody>
        </p:sp>
        <p:pic>
          <p:nvPicPr>
            <p:cNvPr id="272" name="Picture 4" descr="MOLECULE"/>
            <p:cNvPicPr>
              <a:picLocks noChangeAspect="1" noChangeArrowheads="1"/>
            </p:cNvPicPr>
            <p:nvPr/>
          </p:nvPicPr>
          <p:blipFill>
            <a:blip r:embed="rId4" cstate="print"/>
            <a:srcRect/>
            <a:stretch>
              <a:fillRect/>
            </a:stretch>
          </p:blipFill>
          <p:spPr bwMode="auto">
            <a:xfrm>
              <a:off x="3950783" y="2774051"/>
              <a:ext cx="367740" cy="340957"/>
            </a:xfrm>
            <a:prstGeom prst="rect">
              <a:avLst/>
            </a:prstGeom>
            <a:noFill/>
            <a:ln w="9525">
              <a:noFill/>
              <a:miter lim="800000"/>
              <a:headEnd/>
              <a:tailEnd/>
            </a:ln>
          </p:spPr>
        </p:pic>
        <p:pic>
          <p:nvPicPr>
            <p:cNvPr id="273" name="Picture 4" descr="MOLECULE"/>
            <p:cNvPicPr>
              <a:picLocks noChangeAspect="1" noChangeArrowheads="1"/>
            </p:cNvPicPr>
            <p:nvPr/>
          </p:nvPicPr>
          <p:blipFill>
            <a:blip r:embed="rId4" cstate="print"/>
            <a:srcRect/>
            <a:stretch>
              <a:fillRect/>
            </a:stretch>
          </p:blipFill>
          <p:spPr bwMode="auto">
            <a:xfrm>
              <a:off x="4543927" y="2238512"/>
              <a:ext cx="367740" cy="340957"/>
            </a:xfrm>
            <a:prstGeom prst="rect">
              <a:avLst/>
            </a:prstGeom>
            <a:noFill/>
            <a:ln w="9525">
              <a:noFill/>
              <a:miter lim="800000"/>
              <a:headEnd/>
              <a:tailEnd/>
            </a:ln>
          </p:spPr>
        </p:pic>
        <p:pic>
          <p:nvPicPr>
            <p:cNvPr id="274" name="Picture 4" descr="MOLECULE"/>
            <p:cNvPicPr>
              <a:picLocks noChangeAspect="1" noChangeArrowheads="1"/>
            </p:cNvPicPr>
            <p:nvPr/>
          </p:nvPicPr>
          <p:blipFill>
            <a:blip r:embed="rId4" cstate="print"/>
            <a:srcRect/>
            <a:stretch>
              <a:fillRect/>
            </a:stretch>
          </p:blipFill>
          <p:spPr bwMode="auto">
            <a:xfrm>
              <a:off x="4022489" y="4130746"/>
              <a:ext cx="367740" cy="340957"/>
            </a:xfrm>
            <a:prstGeom prst="rect">
              <a:avLst/>
            </a:prstGeom>
            <a:noFill/>
            <a:ln w="9525">
              <a:noFill/>
              <a:miter lim="800000"/>
              <a:headEnd/>
              <a:tailEnd/>
            </a:ln>
          </p:spPr>
        </p:pic>
        <p:pic>
          <p:nvPicPr>
            <p:cNvPr id="275" name="Picture 4" descr="MOLECULE"/>
            <p:cNvPicPr>
              <a:picLocks noChangeAspect="1" noChangeArrowheads="1"/>
            </p:cNvPicPr>
            <p:nvPr/>
          </p:nvPicPr>
          <p:blipFill>
            <a:blip r:embed="rId4" cstate="print"/>
            <a:srcRect/>
            <a:stretch>
              <a:fillRect/>
            </a:stretch>
          </p:blipFill>
          <p:spPr bwMode="auto">
            <a:xfrm>
              <a:off x="3185218" y="4894522"/>
              <a:ext cx="367740" cy="340957"/>
            </a:xfrm>
            <a:prstGeom prst="rect">
              <a:avLst/>
            </a:prstGeom>
            <a:noFill/>
            <a:ln w="9525">
              <a:noFill/>
              <a:miter lim="800000"/>
              <a:headEnd/>
              <a:tailEnd/>
            </a:ln>
          </p:spPr>
        </p:pic>
        <p:pic>
          <p:nvPicPr>
            <p:cNvPr id="276" name="Picture 4" descr="MOLECULE"/>
            <p:cNvPicPr>
              <a:picLocks noChangeAspect="1" noChangeArrowheads="1"/>
            </p:cNvPicPr>
            <p:nvPr/>
          </p:nvPicPr>
          <p:blipFill>
            <a:blip r:embed="rId4" cstate="print"/>
            <a:srcRect/>
            <a:stretch>
              <a:fillRect/>
            </a:stretch>
          </p:blipFill>
          <p:spPr bwMode="auto">
            <a:xfrm>
              <a:off x="2122532" y="4525231"/>
              <a:ext cx="367740" cy="340957"/>
            </a:xfrm>
            <a:prstGeom prst="rect">
              <a:avLst/>
            </a:prstGeom>
            <a:noFill/>
            <a:ln w="9525">
              <a:noFill/>
              <a:miter lim="800000"/>
              <a:headEnd/>
              <a:tailEnd/>
            </a:ln>
          </p:spPr>
        </p:pic>
        <p:cxnSp>
          <p:nvCxnSpPr>
            <p:cNvPr id="277" name="Straight Arrow Connector 276"/>
            <p:cNvCxnSpPr/>
            <p:nvPr/>
          </p:nvCxnSpPr>
          <p:spPr>
            <a:xfrm flipH="1" flipV="1">
              <a:off x="1813417" y="4056140"/>
              <a:ext cx="197672" cy="28975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flipH="1" flipV="1">
              <a:off x="2526887" y="5078873"/>
              <a:ext cx="285498" cy="10191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p:nvPr/>
          </p:nvCxnSpPr>
          <p:spPr>
            <a:xfrm flipH="1">
              <a:off x="3747796" y="4853742"/>
              <a:ext cx="294675" cy="22513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4179142" y="3579029"/>
              <a:ext cx="0" cy="30729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H="1">
              <a:off x="4279858" y="2547271"/>
              <a:ext cx="292307" cy="2288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3" name="Freeform 282"/>
            <p:cNvSpPr/>
            <p:nvPr/>
          </p:nvSpPr>
          <p:spPr>
            <a:xfrm>
              <a:off x="2039207" y="2765802"/>
              <a:ext cx="331290" cy="495342"/>
            </a:xfrm>
            <a:custGeom>
              <a:avLst/>
              <a:gdLst>
                <a:gd name="connsiteX0" fmla="*/ 221064 w 231112"/>
                <a:gd name="connsiteY0" fmla="*/ 514 h 372303"/>
                <a:gd name="connsiteX1" fmla="*/ 170822 w 231112"/>
                <a:gd name="connsiteY1" fmla="*/ 40708 h 372303"/>
                <a:gd name="connsiteX2" fmla="*/ 30145 w 231112"/>
                <a:gd name="connsiteY2" fmla="*/ 20611 h 372303"/>
                <a:gd name="connsiteX3" fmla="*/ 10049 w 231112"/>
                <a:gd name="connsiteY3" fmla="*/ 30659 h 372303"/>
                <a:gd name="connsiteX4" fmla="*/ 20097 w 231112"/>
                <a:gd name="connsiteY4" fmla="*/ 80901 h 372303"/>
                <a:gd name="connsiteX5" fmla="*/ 50242 w 231112"/>
                <a:gd name="connsiteY5" fmla="*/ 90950 h 372303"/>
                <a:gd name="connsiteX6" fmla="*/ 231112 w 231112"/>
                <a:gd name="connsiteY6" fmla="*/ 100998 h 372303"/>
                <a:gd name="connsiteX7" fmla="*/ 160774 w 231112"/>
                <a:gd name="connsiteY7" fmla="*/ 121095 h 372303"/>
                <a:gd name="connsiteX8" fmla="*/ 90435 w 231112"/>
                <a:gd name="connsiteY8" fmla="*/ 131143 h 372303"/>
                <a:gd name="connsiteX9" fmla="*/ 100484 w 231112"/>
                <a:gd name="connsiteY9" fmla="*/ 372303 h 37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12" h="372303">
                  <a:moveTo>
                    <a:pt x="221064" y="514"/>
                  </a:moveTo>
                  <a:cubicBezTo>
                    <a:pt x="204317" y="13912"/>
                    <a:pt x="191902" y="36756"/>
                    <a:pt x="170822" y="40708"/>
                  </a:cubicBezTo>
                  <a:cubicBezTo>
                    <a:pt x="114467" y="51274"/>
                    <a:pt x="76857" y="36181"/>
                    <a:pt x="30145" y="20611"/>
                  </a:cubicBezTo>
                  <a:cubicBezTo>
                    <a:pt x="-13557" y="-8524"/>
                    <a:pt x="342" y="-8169"/>
                    <a:pt x="10049" y="30659"/>
                  </a:cubicBezTo>
                  <a:cubicBezTo>
                    <a:pt x="14191" y="47228"/>
                    <a:pt x="10623" y="66690"/>
                    <a:pt x="20097" y="80901"/>
                  </a:cubicBezTo>
                  <a:cubicBezTo>
                    <a:pt x="25972" y="89714"/>
                    <a:pt x="39698" y="89946"/>
                    <a:pt x="50242" y="90950"/>
                  </a:cubicBezTo>
                  <a:cubicBezTo>
                    <a:pt x="110353" y="96675"/>
                    <a:pt x="170822" y="97649"/>
                    <a:pt x="231112" y="100998"/>
                  </a:cubicBezTo>
                  <a:cubicBezTo>
                    <a:pt x="205290" y="109605"/>
                    <a:pt x="188524" y="116049"/>
                    <a:pt x="160774" y="121095"/>
                  </a:cubicBezTo>
                  <a:cubicBezTo>
                    <a:pt x="137472" y="125332"/>
                    <a:pt x="113881" y="127794"/>
                    <a:pt x="90435" y="131143"/>
                  </a:cubicBezTo>
                  <a:cubicBezTo>
                    <a:pt x="100788" y="358899"/>
                    <a:pt x="100484" y="278443"/>
                    <a:pt x="100484" y="372303"/>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1014861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72D5-FE52-411C-8D11-62B42232814D}"/>
              </a:ext>
            </a:extLst>
          </p:cNvPr>
          <p:cNvSpPr>
            <a:spLocks noGrp="1"/>
          </p:cNvSpPr>
          <p:nvPr>
            <p:ph type="title"/>
          </p:nvPr>
        </p:nvSpPr>
        <p:spPr/>
        <p:txBody>
          <a:bodyPr>
            <a:normAutofit fontScale="90000"/>
          </a:bodyPr>
          <a:lstStyle/>
          <a:p>
            <a:r>
              <a:rPr lang="en-US" dirty="0"/>
              <a:t>Other Insights From ODYSSEY OUTCOMES:</a:t>
            </a:r>
            <a:br>
              <a:rPr lang="en-US" dirty="0"/>
            </a:br>
            <a:r>
              <a:rPr lang="en-US" dirty="0"/>
              <a:t>Background Statin Therapy</a:t>
            </a:r>
          </a:p>
        </p:txBody>
      </p:sp>
      <p:graphicFrame>
        <p:nvGraphicFramePr>
          <p:cNvPr id="7" name="Content Placeholder 6">
            <a:extLst>
              <a:ext uri="{FF2B5EF4-FFF2-40B4-BE49-F238E27FC236}">
                <a16:creationId xmlns:a16="http://schemas.microsoft.com/office/drawing/2014/main" id="{A9C26D9D-2025-484E-8B81-9BA6D0F00900}"/>
              </a:ext>
            </a:extLst>
          </p:cNvPr>
          <p:cNvGraphicFramePr>
            <a:graphicFrameLocks noGrp="1"/>
          </p:cNvGraphicFramePr>
          <p:nvPr>
            <p:ph idx="4294967295"/>
            <p:extLst>
              <p:ext uri="{D42A27DB-BD31-4B8C-83A1-F6EECF244321}">
                <p14:modId xmlns:p14="http://schemas.microsoft.com/office/powerpoint/2010/main" val="348999843"/>
              </p:ext>
            </p:extLst>
          </p:nvPr>
        </p:nvGraphicFramePr>
        <p:xfrm>
          <a:off x="219840" y="1466245"/>
          <a:ext cx="4649372" cy="32543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F2C10E1E-1AAB-485D-B3E0-047F745B6B5E}"/>
              </a:ext>
            </a:extLst>
          </p:cNvPr>
          <p:cNvGraphicFramePr>
            <a:graphicFrameLocks noGrp="1"/>
          </p:cNvGraphicFramePr>
          <p:nvPr>
            <p:extLst>
              <p:ext uri="{D42A27DB-BD31-4B8C-83A1-F6EECF244321}">
                <p14:modId xmlns:p14="http://schemas.microsoft.com/office/powerpoint/2010/main" val="3245457727"/>
              </p:ext>
            </p:extLst>
          </p:nvPr>
        </p:nvGraphicFramePr>
        <p:xfrm>
          <a:off x="5155963" y="2057112"/>
          <a:ext cx="3699804" cy="2209800"/>
        </p:xfrm>
        <a:graphic>
          <a:graphicData uri="http://schemas.openxmlformats.org/drawingml/2006/table">
            <a:tbl>
              <a:tblPr firstRow="1" bandRow="1">
                <a:tableStyleId>{5C22544A-7EE6-4342-B048-85BDC9FD1C3A}</a:tableStyleId>
              </a:tblPr>
              <a:tblGrid>
                <a:gridCol w="1001954">
                  <a:extLst>
                    <a:ext uri="{9D8B030D-6E8A-4147-A177-3AD203B41FA5}">
                      <a16:colId xmlns:a16="http://schemas.microsoft.com/office/drawing/2014/main" val="1438308918"/>
                    </a:ext>
                  </a:extLst>
                </a:gridCol>
                <a:gridCol w="998806">
                  <a:extLst>
                    <a:ext uri="{9D8B030D-6E8A-4147-A177-3AD203B41FA5}">
                      <a16:colId xmlns:a16="http://schemas.microsoft.com/office/drawing/2014/main" val="334188457"/>
                    </a:ext>
                  </a:extLst>
                </a:gridCol>
                <a:gridCol w="759656">
                  <a:extLst>
                    <a:ext uri="{9D8B030D-6E8A-4147-A177-3AD203B41FA5}">
                      <a16:colId xmlns:a16="http://schemas.microsoft.com/office/drawing/2014/main" val="451748405"/>
                    </a:ext>
                  </a:extLst>
                </a:gridCol>
                <a:gridCol w="939388">
                  <a:extLst>
                    <a:ext uri="{9D8B030D-6E8A-4147-A177-3AD203B41FA5}">
                      <a16:colId xmlns:a16="http://schemas.microsoft.com/office/drawing/2014/main" val="2478414500"/>
                    </a:ext>
                  </a:extLst>
                </a:gridCol>
              </a:tblGrid>
              <a:tr h="480060">
                <a:tc>
                  <a:txBody>
                    <a:bodyPr/>
                    <a:lstStyle/>
                    <a:p>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Alirocumab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Placebo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HR</a:t>
                      </a:r>
                    </a:p>
                    <a:p>
                      <a:pPr algn="ctr"/>
                      <a:r>
                        <a:rPr lang="en-US" sz="1400" dirty="0"/>
                        <a:t>(95% CI)</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0767941"/>
                  </a:ext>
                </a:extLst>
              </a:tr>
              <a:tr h="480060">
                <a:tc>
                  <a:txBody>
                    <a:bodyPr/>
                    <a:lstStyle/>
                    <a:p>
                      <a:pPr algn="ctr"/>
                      <a:r>
                        <a:rPr lang="en-US" sz="1200" b="1" dirty="0"/>
                        <a:t>High-Intensity (88.8%)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9.5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11.8</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0.88</a:t>
                      </a:r>
                    </a:p>
                    <a:p>
                      <a:pPr algn="ctr"/>
                      <a:r>
                        <a:rPr lang="en-US" sz="1200" dirty="0"/>
                        <a:t>(0.80-0.96)</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6762695"/>
                  </a:ext>
                </a:extLst>
              </a:tr>
              <a:tr h="480060">
                <a:tc>
                  <a:txBody>
                    <a:bodyPr/>
                    <a:lstStyle/>
                    <a:p>
                      <a:pPr algn="ctr"/>
                      <a:r>
                        <a:rPr lang="en-US" sz="1200" b="1" dirty="0"/>
                        <a:t>Moderate/ </a:t>
                      </a:r>
                    </a:p>
                    <a:p>
                      <a:pPr algn="ctr"/>
                      <a:r>
                        <a:rPr lang="en-US" sz="1200" b="1" dirty="0"/>
                        <a:t>Low-Intensity</a:t>
                      </a:r>
                    </a:p>
                    <a:p>
                      <a:pPr algn="ctr"/>
                      <a:r>
                        <a:rPr lang="en-US" sz="1200" b="1" dirty="0"/>
                        <a:t>(8.7%)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7.5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10.7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0.68</a:t>
                      </a:r>
                    </a:p>
                    <a:p>
                      <a:pPr algn="ctr"/>
                      <a:r>
                        <a:rPr lang="en-US" sz="1200" dirty="0"/>
                        <a:t>(0.49-0.94)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6522039"/>
                  </a:ext>
                </a:extLst>
              </a:tr>
              <a:tr h="480060">
                <a:tc>
                  <a:txBody>
                    <a:bodyPr/>
                    <a:lstStyle/>
                    <a:p>
                      <a:pPr algn="ctr"/>
                      <a:r>
                        <a:rPr lang="en-US" sz="1200" b="1" dirty="0"/>
                        <a:t>No Statin</a:t>
                      </a:r>
                    </a:p>
                    <a:p>
                      <a:pPr algn="ctr"/>
                      <a:r>
                        <a:rPr lang="en-US" sz="1200" b="1" dirty="0"/>
                        <a:t>(2.4%)</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18.0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26.0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t>0.65</a:t>
                      </a:r>
                    </a:p>
                    <a:p>
                      <a:pPr algn="ctr"/>
                      <a:r>
                        <a:rPr lang="en-US" sz="1200" dirty="0"/>
                        <a:t>(0.44-0.97)</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6255010"/>
                  </a:ext>
                </a:extLst>
              </a:tr>
            </a:tbl>
          </a:graphicData>
        </a:graphic>
      </p:graphicFrame>
      <p:sp>
        <p:nvSpPr>
          <p:cNvPr id="13" name="TextBox 12">
            <a:extLst>
              <a:ext uri="{FF2B5EF4-FFF2-40B4-BE49-F238E27FC236}">
                <a16:creationId xmlns:a16="http://schemas.microsoft.com/office/drawing/2014/main" id="{9424A995-8903-466E-B13E-9A99DFF1C4C1}"/>
              </a:ext>
            </a:extLst>
          </p:cNvPr>
          <p:cNvSpPr txBox="1"/>
          <p:nvPr/>
        </p:nvSpPr>
        <p:spPr>
          <a:xfrm>
            <a:off x="5068255" y="1493798"/>
            <a:ext cx="3787512" cy="369332"/>
          </a:xfrm>
          <a:prstGeom prst="rect">
            <a:avLst/>
          </a:prstGeom>
          <a:noFill/>
        </p:spPr>
        <p:txBody>
          <a:bodyPr wrap="none" rtlCol="0">
            <a:spAutoFit/>
          </a:bodyPr>
          <a:lstStyle/>
          <a:p>
            <a:r>
              <a:rPr lang="en-US" b="1" dirty="0"/>
              <a:t>Incidence of Major Adverse CV Events</a:t>
            </a:r>
          </a:p>
        </p:txBody>
      </p:sp>
      <p:sp>
        <p:nvSpPr>
          <p:cNvPr id="12" name="TextBox 11">
            <a:extLst>
              <a:ext uri="{FF2B5EF4-FFF2-40B4-BE49-F238E27FC236}">
                <a16:creationId xmlns:a16="http://schemas.microsoft.com/office/drawing/2014/main" id="{DB7C61B8-FEDB-480F-B611-7BF66ED2CB03}"/>
              </a:ext>
            </a:extLst>
          </p:cNvPr>
          <p:cNvSpPr txBox="1"/>
          <p:nvPr/>
        </p:nvSpPr>
        <p:spPr>
          <a:xfrm>
            <a:off x="0" y="4912668"/>
            <a:ext cx="4572000" cy="230832"/>
          </a:xfrm>
          <a:prstGeom prst="rect">
            <a:avLst/>
          </a:prstGeom>
          <a:noFill/>
        </p:spPr>
        <p:txBody>
          <a:bodyPr wrap="square">
            <a:spAutoFit/>
          </a:bodyPr>
          <a:lstStyle/>
          <a:p>
            <a:r>
              <a:rPr lang="en-US" sz="900" dirty="0"/>
              <a:t>Diaz R, et al. </a:t>
            </a:r>
            <a:r>
              <a:rPr lang="en-US" sz="900" i="1" dirty="0"/>
              <a:t>Eur J </a:t>
            </a:r>
            <a:r>
              <a:rPr lang="en-US" sz="900" i="1" dirty="0" err="1"/>
              <a:t>Prev</a:t>
            </a:r>
            <a:r>
              <a:rPr lang="en-US" sz="900" i="1" dirty="0"/>
              <a:t> </a:t>
            </a:r>
            <a:r>
              <a:rPr lang="en-US" sz="900" i="1" dirty="0" err="1"/>
              <a:t>Cardiol</a:t>
            </a:r>
            <a:r>
              <a:rPr lang="en-US" sz="900" i="1" dirty="0"/>
              <a:t>. </a:t>
            </a:r>
            <a:r>
              <a:rPr lang="en-US" sz="900" dirty="0"/>
              <a:t>2021;28(1):33-43.</a:t>
            </a:r>
          </a:p>
        </p:txBody>
      </p:sp>
    </p:spTree>
    <p:extLst>
      <p:ext uri="{BB962C8B-B14F-4D97-AF65-F5344CB8AC3E}">
        <p14:creationId xmlns:p14="http://schemas.microsoft.com/office/powerpoint/2010/main" val="1441516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4B3E-2F26-4272-8009-5C51FE76EA12}"/>
              </a:ext>
            </a:extLst>
          </p:cNvPr>
          <p:cNvSpPr>
            <a:spLocks noGrp="1"/>
          </p:cNvSpPr>
          <p:nvPr>
            <p:ph type="title"/>
          </p:nvPr>
        </p:nvSpPr>
        <p:spPr/>
        <p:txBody>
          <a:bodyPr>
            <a:normAutofit/>
          </a:bodyPr>
          <a:lstStyle/>
          <a:p>
            <a:r>
              <a:rPr lang="en-US" dirty="0"/>
              <a:t>Bempedoic Acid</a:t>
            </a:r>
          </a:p>
        </p:txBody>
      </p:sp>
      <p:sp>
        <p:nvSpPr>
          <p:cNvPr id="7" name="Content Placeholder 6">
            <a:extLst>
              <a:ext uri="{FF2B5EF4-FFF2-40B4-BE49-F238E27FC236}">
                <a16:creationId xmlns:a16="http://schemas.microsoft.com/office/drawing/2014/main" id="{D166467F-883B-439A-8D89-66ECFE96721D}"/>
              </a:ext>
            </a:extLst>
          </p:cNvPr>
          <p:cNvSpPr>
            <a:spLocks noGrp="1"/>
          </p:cNvSpPr>
          <p:nvPr>
            <p:ph idx="1"/>
          </p:nvPr>
        </p:nvSpPr>
        <p:spPr>
          <a:xfrm>
            <a:off x="448502" y="1280636"/>
            <a:ext cx="2523714" cy="3661826"/>
          </a:xfrm>
        </p:spPr>
        <p:txBody>
          <a:bodyPr/>
          <a:lstStyle/>
          <a:p>
            <a:r>
              <a:rPr lang="en-US" dirty="0"/>
              <a:t>A novel citrate lyase inhibitor</a:t>
            </a:r>
          </a:p>
          <a:p>
            <a:pPr marL="0" indent="0">
              <a:buNone/>
            </a:pPr>
            <a:endParaRPr lang="en-US" dirty="0"/>
          </a:p>
        </p:txBody>
      </p:sp>
      <p:grpSp>
        <p:nvGrpSpPr>
          <p:cNvPr id="8" name="Group 7">
            <a:extLst>
              <a:ext uri="{FF2B5EF4-FFF2-40B4-BE49-F238E27FC236}">
                <a16:creationId xmlns:a16="http://schemas.microsoft.com/office/drawing/2014/main" id="{4C9FFCDF-9837-46A9-B219-996787B8D8F3}"/>
              </a:ext>
            </a:extLst>
          </p:cNvPr>
          <p:cNvGrpSpPr/>
          <p:nvPr/>
        </p:nvGrpSpPr>
        <p:grpSpPr>
          <a:xfrm>
            <a:off x="3646912" y="473773"/>
            <a:ext cx="5497088" cy="4272452"/>
            <a:chOff x="3852356" y="108830"/>
            <a:chExt cx="8631060" cy="6632801"/>
          </a:xfrm>
        </p:grpSpPr>
        <p:pic>
          <p:nvPicPr>
            <p:cNvPr id="5" name="Picture 4" descr="A picture containing drawing&#10;&#10;Description automatically generated">
              <a:extLst>
                <a:ext uri="{FF2B5EF4-FFF2-40B4-BE49-F238E27FC236}">
                  <a16:creationId xmlns:a16="http://schemas.microsoft.com/office/drawing/2014/main" id="{D17A5490-B775-40BD-91C5-1D29E48337D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852356" y="108830"/>
              <a:ext cx="8631060" cy="6632801"/>
            </a:xfrm>
            <a:prstGeom prst="rect">
              <a:avLst/>
            </a:prstGeom>
          </p:spPr>
        </p:pic>
        <p:sp>
          <p:nvSpPr>
            <p:cNvPr id="10" name="Text Box 20">
              <a:extLst>
                <a:ext uri="{FF2B5EF4-FFF2-40B4-BE49-F238E27FC236}">
                  <a16:creationId xmlns:a16="http://schemas.microsoft.com/office/drawing/2014/main" id="{0410285E-652A-439F-A251-38D942DE119D}"/>
                </a:ext>
              </a:extLst>
            </p:cNvPr>
            <p:cNvSpPr txBox="1">
              <a:spLocks noChangeArrowheads="1"/>
            </p:cNvSpPr>
            <p:nvPr/>
          </p:nvSpPr>
          <p:spPr bwMode="auto">
            <a:xfrm>
              <a:off x="4682556" y="2645738"/>
              <a:ext cx="1573477" cy="358357"/>
            </a:xfrm>
            <a:prstGeom prst="rect">
              <a:avLst/>
            </a:prstGeom>
            <a:solidFill>
              <a:schemeClr val="accent4">
                <a:lumMod val="20000"/>
                <a:lumOff val="80000"/>
              </a:schemeClr>
            </a:solidFill>
            <a:ln w="12700">
              <a:solidFill>
                <a:schemeClr val="bg1"/>
              </a:solidFill>
              <a:miter lim="800000"/>
              <a:headEnd/>
              <a:tailEnd/>
            </a:ln>
            <a:effectLst/>
            <a:scene3d>
              <a:camera prst="orthographicFront"/>
              <a:lightRig rig="legacyFlat3" dir="t"/>
            </a:scene3d>
            <a:sp3d extrusionH="285750" prstMaterial="legacyMatte">
              <a:bevelT w="13500" h="13500" prst="angle"/>
              <a:bevelB w="13500" h="13500" prst="angle"/>
              <a:extrusionClr>
                <a:srgbClr val="CCCC00"/>
              </a:extrusionClr>
            </a:sp3d>
          </p:spPr>
          <p:txBody>
            <a:bodyPr wrap="square">
              <a:spAutoFit/>
              <a:flatTx/>
            </a:bodyPr>
            <a:lstStyle/>
            <a:p>
              <a:pPr algn="ctr">
                <a:lnSpc>
                  <a:spcPct val="100000"/>
                </a:lnSpc>
                <a:spcBef>
                  <a:spcPct val="50000"/>
                </a:spcBef>
                <a:buClrTx/>
                <a:buFontTx/>
                <a:buNone/>
                <a:defRPr/>
              </a:pPr>
              <a:r>
                <a:rPr lang="en-US" sz="900" b="1" dirty="0">
                  <a:latin typeface="Arial" panose="020B0604020202020204" pitchFamily="34" charset="0"/>
                  <a:cs typeface="Arial" panose="020B0604020202020204" pitchFamily="34" charset="0"/>
                </a:rPr>
                <a:t>Acetyl CoA</a:t>
              </a:r>
            </a:p>
          </p:txBody>
        </p:sp>
        <p:sp>
          <p:nvSpPr>
            <p:cNvPr id="11" name="Text Box 21">
              <a:extLst>
                <a:ext uri="{FF2B5EF4-FFF2-40B4-BE49-F238E27FC236}">
                  <a16:creationId xmlns:a16="http://schemas.microsoft.com/office/drawing/2014/main" id="{3D421B11-AD40-4F3A-B59A-E33A4B10CDA6}"/>
                </a:ext>
              </a:extLst>
            </p:cNvPr>
            <p:cNvSpPr txBox="1">
              <a:spLocks noChangeArrowheads="1"/>
            </p:cNvSpPr>
            <p:nvPr/>
          </p:nvSpPr>
          <p:spPr bwMode="auto">
            <a:xfrm>
              <a:off x="4727172" y="3455364"/>
              <a:ext cx="1484242" cy="358357"/>
            </a:xfrm>
            <a:prstGeom prst="rect">
              <a:avLst/>
            </a:prstGeom>
            <a:solidFill>
              <a:schemeClr val="accent4">
                <a:lumMod val="20000"/>
                <a:lumOff val="80000"/>
              </a:schemeClr>
            </a:solidFill>
            <a:ln w="12700">
              <a:solidFill>
                <a:schemeClr val="bg1"/>
              </a:solidFill>
              <a:miter lim="800000"/>
              <a:headEnd/>
              <a:tailEnd/>
            </a:ln>
            <a:effectLst/>
            <a:scene3d>
              <a:camera prst="orthographicFront"/>
              <a:lightRig rig="legacyFlat3" dir="t"/>
            </a:scene3d>
            <a:sp3d extrusionH="285750" prstMaterial="legacyMatte">
              <a:bevelT w="13500" h="13500" prst="angle"/>
              <a:bevelB w="13500" h="13500" prst="angle"/>
              <a:extrusionClr>
                <a:srgbClr val="CCCC00"/>
              </a:extrusionClr>
            </a:sp3d>
          </p:spPr>
          <p:txBody>
            <a:bodyPr wrap="square">
              <a:spAutoFit/>
              <a:flatTx/>
            </a:bodyPr>
            <a:lstStyle/>
            <a:p>
              <a:pPr algn="ctr">
                <a:lnSpc>
                  <a:spcPct val="100000"/>
                </a:lnSpc>
                <a:spcBef>
                  <a:spcPct val="50000"/>
                </a:spcBef>
                <a:buClrTx/>
                <a:buFontTx/>
                <a:buNone/>
                <a:defRPr/>
              </a:pPr>
              <a:r>
                <a:rPr lang="en-US" sz="900" b="1" dirty="0">
                  <a:latin typeface="Arial" panose="020B0604020202020204" pitchFamily="34" charset="0"/>
                  <a:cs typeface="Arial" panose="020B0604020202020204" pitchFamily="34" charset="0"/>
                </a:rPr>
                <a:t>HMG-CoA</a:t>
              </a:r>
            </a:p>
          </p:txBody>
        </p:sp>
        <p:sp>
          <p:nvSpPr>
            <p:cNvPr id="12" name="Text Box 22">
              <a:extLst>
                <a:ext uri="{FF2B5EF4-FFF2-40B4-BE49-F238E27FC236}">
                  <a16:creationId xmlns:a16="http://schemas.microsoft.com/office/drawing/2014/main" id="{E24476FD-EF4C-4CCF-B30E-56EDC5B24093}"/>
                </a:ext>
              </a:extLst>
            </p:cNvPr>
            <p:cNvSpPr txBox="1">
              <a:spLocks noChangeArrowheads="1"/>
            </p:cNvSpPr>
            <p:nvPr/>
          </p:nvSpPr>
          <p:spPr bwMode="auto">
            <a:xfrm>
              <a:off x="4637195" y="4414210"/>
              <a:ext cx="1664196" cy="358357"/>
            </a:xfrm>
            <a:prstGeom prst="rect">
              <a:avLst/>
            </a:prstGeom>
            <a:solidFill>
              <a:schemeClr val="accent4">
                <a:lumMod val="20000"/>
                <a:lumOff val="80000"/>
              </a:schemeClr>
            </a:solidFill>
            <a:ln w="12700">
              <a:solidFill>
                <a:schemeClr val="bg1"/>
              </a:solidFill>
              <a:miter lim="800000"/>
              <a:headEnd/>
              <a:tailEnd/>
            </a:ln>
            <a:effectLst/>
            <a:scene3d>
              <a:camera prst="orthographicFront"/>
              <a:lightRig rig="legacyFlat3" dir="t"/>
            </a:scene3d>
            <a:sp3d extrusionH="285750" prstMaterial="legacyMatte">
              <a:bevelT w="13500" h="13500" prst="angle"/>
              <a:bevelB w="13500" h="13500" prst="angle"/>
              <a:extrusionClr>
                <a:srgbClr val="CCCC00"/>
              </a:extrusionClr>
            </a:sp3d>
          </p:spPr>
          <p:txBody>
            <a:bodyPr wrap="square">
              <a:spAutoFit/>
              <a:flatTx/>
            </a:bodyPr>
            <a:lstStyle/>
            <a:p>
              <a:pPr algn="ctr">
                <a:lnSpc>
                  <a:spcPct val="100000"/>
                </a:lnSpc>
                <a:spcBef>
                  <a:spcPct val="50000"/>
                </a:spcBef>
                <a:buClrTx/>
                <a:buFontTx/>
                <a:buNone/>
                <a:defRPr/>
              </a:pPr>
              <a:r>
                <a:rPr lang="en-US" sz="900" b="1" dirty="0">
                  <a:latin typeface="Arial" panose="020B0604020202020204" pitchFamily="34" charset="0"/>
                  <a:cs typeface="Arial" panose="020B0604020202020204" pitchFamily="34" charset="0"/>
                </a:rPr>
                <a:t>Mevalonate</a:t>
              </a:r>
            </a:p>
          </p:txBody>
        </p:sp>
        <p:cxnSp>
          <p:nvCxnSpPr>
            <p:cNvPr id="13" name="AutoShape 23">
              <a:extLst>
                <a:ext uri="{FF2B5EF4-FFF2-40B4-BE49-F238E27FC236}">
                  <a16:creationId xmlns:a16="http://schemas.microsoft.com/office/drawing/2014/main" id="{718F9656-9DF2-4639-9723-C51321AC01D0}"/>
                </a:ext>
              </a:extLst>
            </p:cNvPr>
            <p:cNvCxnSpPr>
              <a:cxnSpLocks noChangeShapeType="1"/>
              <a:endCxn id="11" idx="0"/>
            </p:cNvCxnSpPr>
            <p:nvPr/>
          </p:nvCxnSpPr>
          <p:spPr bwMode="auto">
            <a:xfrm flipH="1">
              <a:off x="5469293" y="2984291"/>
              <a:ext cx="7000" cy="471073"/>
            </a:xfrm>
            <a:prstGeom prst="straightConnector1">
              <a:avLst/>
            </a:prstGeom>
            <a:noFill/>
            <a:ln w="57150">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4" name="AutoShape 24">
              <a:extLst>
                <a:ext uri="{FF2B5EF4-FFF2-40B4-BE49-F238E27FC236}">
                  <a16:creationId xmlns:a16="http://schemas.microsoft.com/office/drawing/2014/main" id="{D22CAB13-B35B-45C3-AD15-B20B7116A954}"/>
                </a:ext>
              </a:extLst>
            </p:cNvPr>
            <p:cNvCxnSpPr>
              <a:cxnSpLocks noChangeShapeType="1"/>
              <a:stCxn id="11" idx="2"/>
              <a:endCxn id="12" idx="0"/>
            </p:cNvCxnSpPr>
            <p:nvPr/>
          </p:nvCxnSpPr>
          <p:spPr bwMode="auto">
            <a:xfrm>
              <a:off x="5469293" y="3813721"/>
              <a:ext cx="0" cy="600489"/>
            </a:xfrm>
            <a:prstGeom prst="straightConnector1">
              <a:avLst/>
            </a:prstGeom>
            <a:noFill/>
            <a:ln w="57150">
              <a:solidFill>
                <a:schemeClr val="bg1"/>
              </a:solidFill>
              <a:round/>
              <a:headEnd/>
              <a:tailEnd type="arrow" w="med" len="med"/>
            </a:ln>
            <a:extLst>
              <a:ext uri="{909E8E84-426E-40DD-AFC4-6F175D3DCCD1}">
                <a14:hiddenFill xmlns:a14="http://schemas.microsoft.com/office/drawing/2010/main">
                  <a:noFill/>
                </a14:hiddenFill>
              </a:ext>
            </a:extLst>
          </p:spPr>
        </p:cxnSp>
        <p:sp>
          <p:nvSpPr>
            <p:cNvPr id="15" name="Text Box 25">
              <a:extLst>
                <a:ext uri="{FF2B5EF4-FFF2-40B4-BE49-F238E27FC236}">
                  <a16:creationId xmlns:a16="http://schemas.microsoft.com/office/drawing/2014/main" id="{8274980D-CC5B-4262-BF81-3091F057207C}"/>
                </a:ext>
              </a:extLst>
            </p:cNvPr>
            <p:cNvSpPr txBox="1">
              <a:spLocks noChangeArrowheads="1"/>
            </p:cNvSpPr>
            <p:nvPr/>
          </p:nvSpPr>
          <p:spPr bwMode="auto">
            <a:xfrm>
              <a:off x="4819622" y="5257668"/>
              <a:ext cx="1311146" cy="573372"/>
            </a:xfrm>
            <a:prstGeom prst="rect">
              <a:avLst/>
            </a:prstGeom>
            <a:solidFill>
              <a:schemeClr val="accent4">
                <a:lumMod val="20000"/>
                <a:lumOff val="80000"/>
              </a:schemeClr>
            </a:solidFill>
            <a:ln w="12700">
              <a:solidFill>
                <a:schemeClr val="bg1"/>
              </a:solidFill>
              <a:miter lim="800000"/>
              <a:headEnd/>
              <a:tailEnd/>
            </a:ln>
            <a:effectLst/>
            <a:scene3d>
              <a:camera prst="orthographicFront"/>
              <a:lightRig rig="legacyFlat3" dir="t"/>
            </a:scene3d>
            <a:sp3d extrusionH="285750" prstMaterial="legacyMatte">
              <a:bevelT w="13500" h="13500" prst="angle"/>
              <a:bevelB w="13500" h="13500" prst="angle"/>
              <a:extrusionClr>
                <a:srgbClr val="CCCC00"/>
              </a:extrusionClr>
            </a:sp3d>
          </p:spPr>
          <p:txBody>
            <a:bodyPr wrap="square">
              <a:spAutoFit/>
              <a:flatTx/>
            </a:bodyPr>
            <a:lstStyle/>
            <a:p>
              <a:pPr algn="ctr">
                <a:lnSpc>
                  <a:spcPct val="100000"/>
                </a:lnSpc>
                <a:spcBef>
                  <a:spcPct val="50000"/>
                </a:spcBef>
                <a:buClrTx/>
                <a:buFontTx/>
                <a:buNone/>
                <a:defRPr/>
              </a:pPr>
              <a:r>
                <a:rPr lang="en-US" sz="900" b="1" dirty="0">
                  <a:latin typeface="Arial" panose="020B0604020202020204" pitchFamily="34" charset="0"/>
                  <a:cs typeface="Arial" panose="020B0604020202020204" pitchFamily="34" charset="0"/>
                </a:rPr>
                <a:t>Cholesterol production</a:t>
              </a:r>
            </a:p>
          </p:txBody>
        </p:sp>
        <p:cxnSp>
          <p:nvCxnSpPr>
            <p:cNvPr id="16" name="AutoShape 26">
              <a:extLst>
                <a:ext uri="{FF2B5EF4-FFF2-40B4-BE49-F238E27FC236}">
                  <a16:creationId xmlns:a16="http://schemas.microsoft.com/office/drawing/2014/main" id="{D3EAD319-7FAE-41B1-850A-6F8B404DB011}"/>
                </a:ext>
              </a:extLst>
            </p:cNvPr>
            <p:cNvCxnSpPr>
              <a:cxnSpLocks noChangeShapeType="1"/>
              <a:stCxn id="12" idx="2"/>
              <a:endCxn id="15" idx="0"/>
            </p:cNvCxnSpPr>
            <p:nvPr/>
          </p:nvCxnSpPr>
          <p:spPr bwMode="auto">
            <a:xfrm>
              <a:off x="5469293" y="4772567"/>
              <a:ext cx="5902" cy="485101"/>
            </a:xfrm>
            <a:prstGeom prst="straightConnector1">
              <a:avLst/>
            </a:prstGeom>
            <a:noFill/>
            <a:ln w="57150">
              <a:solidFill>
                <a:schemeClr val="bg1"/>
              </a:solidFill>
              <a:round/>
              <a:headEnd/>
              <a:tailEnd type="arrow" w="med" len="med"/>
            </a:ln>
            <a:extLst>
              <a:ext uri="{909E8E84-426E-40DD-AFC4-6F175D3DCCD1}">
                <a14:hiddenFill xmlns:a14="http://schemas.microsoft.com/office/drawing/2010/main">
                  <a:noFill/>
                </a14:hiddenFill>
              </a:ext>
            </a:extLst>
          </p:spPr>
        </p:cxnSp>
        <p:sp>
          <p:nvSpPr>
            <p:cNvPr id="17" name="Text Box 18">
              <a:extLst>
                <a:ext uri="{FF2B5EF4-FFF2-40B4-BE49-F238E27FC236}">
                  <a16:creationId xmlns:a16="http://schemas.microsoft.com/office/drawing/2014/main" id="{0786B427-19D6-46F5-8E27-5608017FC0EC}"/>
                </a:ext>
              </a:extLst>
            </p:cNvPr>
            <p:cNvSpPr txBox="1">
              <a:spLocks noChangeArrowheads="1"/>
            </p:cNvSpPr>
            <p:nvPr/>
          </p:nvSpPr>
          <p:spPr bwMode="auto">
            <a:xfrm rot="21070744">
              <a:off x="4439507" y="3877924"/>
              <a:ext cx="1908065" cy="340440"/>
            </a:xfrm>
            <a:prstGeom prst="rect">
              <a:avLst/>
            </a:prstGeom>
            <a:noFill/>
            <a:ln w="12700">
              <a:noFill/>
              <a:miter lim="800000"/>
              <a:headEnd/>
              <a:tailEnd/>
            </a:ln>
          </p:spPr>
          <p:txBody>
            <a:bodyPr wrap="square">
              <a:spAutoFit/>
            </a:bodyPr>
            <a:lstStyle/>
            <a:p>
              <a:pPr>
                <a:lnSpc>
                  <a:spcPct val="100000"/>
                </a:lnSpc>
                <a:spcBef>
                  <a:spcPct val="50000"/>
                </a:spcBef>
                <a:buClrTx/>
                <a:buFontTx/>
                <a:buNone/>
                <a:defRPr/>
              </a:pPr>
              <a:r>
                <a:rPr lang="en-US" sz="825" i="1" dirty="0">
                  <a:solidFill>
                    <a:srgbClr val="00B050"/>
                  </a:solidFill>
                  <a:latin typeface="Arial" panose="020B0604020202020204" pitchFamily="34" charset="0"/>
                  <a:cs typeface="Arial" panose="020B0604020202020204" pitchFamily="34" charset="0"/>
                </a:rPr>
                <a:t>HMG-CoA Reductase</a:t>
              </a:r>
            </a:p>
          </p:txBody>
        </p:sp>
        <p:sp>
          <p:nvSpPr>
            <p:cNvPr id="19" name="TextBox 18">
              <a:extLst>
                <a:ext uri="{FF2B5EF4-FFF2-40B4-BE49-F238E27FC236}">
                  <a16:creationId xmlns:a16="http://schemas.microsoft.com/office/drawing/2014/main" id="{98598893-E053-42A5-B921-1D52E8F600EE}"/>
                </a:ext>
              </a:extLst>
            </p:cNvPr>
            <p:cNvSpPr txBox="1"/>
            <p:nvPr/>
          </p:nvSpPr>
          <p:spPr>
            <a:xfrm>
              <a:off x="10274873" y="1168101"/>
              <a:ext cx="1588499" cy="716715"/>
            </a:xfrm>
            <a:prstGeom prst="rect">
              <a:avLst/>
            </a:prstGeom>
            <a:noFill/>
          </p:spPr>
          <p:txBody>
            <a:bodyPr wrap="square" rtlCol="0">
              <a:spAutoFit/>
            </a:bodyPr>
            <a:lstStyle/>
            <a:p>
              <a:pPr algn="ctr">
                <a:buNone/>
              </a:pPr>
              <a:r>
                <a:rPr lang="en-US" sz="1200" b="1" dirty="0">
                  <a:latin typeface="Arial" panose="020B0604020202020204" pitchFamily="34" charset="0"/>
                  <a:cs typeface="Arial" panose="020B0604020202020204" pitchFamily="34" charset="0"/>
                </a:rPr>
                <a:t>Bempedoic Acid</a:t>
              </a:r>
            </a:p>
          </p:txBody>
        </p:sp>
        <p:cxnSp>
          <p:nvCxnSpPr>
            <p:cNvPr id="20" name="Straight Arrow Connector 19">
              <a:extLst>
                <a:ext uri="{FF2B5EF4-FFF2-40B4-BE49-F238E27FC236}">
                  <a16:creationId xmlns:a16="http://schemas.microsoft.com/office/drawing/2014/main" id="{7E4A38C8-0BA6-4495-83C1-8FBEC0542A87}"/>
                </a:ext>
              </a:extLst>
            </p:cNvPr>
            <p:cNvCxnSpPr>
              <a:cxnSpLocks/>
              <a:stCxn id="19" idx="1"/>
              <a:endCxn id="22" idx="3"/>
            </p:cNvCxnSpPr>
            <p:nvPr/>
          </p:nvCxnSpPr>
          <p:spPr>
            <a:xfrm flipH="1" flipV="1">
              <a:off x="9030535" y="1515916"/>
              <a:ext cx="1244338" cy="10544"/>
            </a:xfrm>
            <a:prstGeom prst="straightConnector1">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59552399-BBC3-40EA-BF9E-C7FBC395EC24}"/>
                </a:ext>
              </a:extLst>
            </p:cNvPr>
            <p:cNvSpPr/>
            <p:nvPr/>
          </p:nvSpPr>
          <p:spPr>
            <a:xfrm rot="1958074">
              <a:off x="8907084" y="1253277"/>
              <a:ext cx="1915740" cy="537537"/>
            </a:xfrm>
            <a:prstGeom prst="rect">
              <a:avLst/>
            </a:prstGeom>
            <a:noFill/>
            <a:ln w="12700">
              <a:noFill/>
              <a:miter lim="800000"/>
              <a:headEnd/>
              <a:tailEnd/>
            </a:ln>
          </p:spPr>
          <p:txBody>
            <a:bodyPr wrap="square">
              <a:spAutoFit/>
            </a:bodyPr>
            <a:lstStyle/>
            <a:p>
              <a:pPr algn="ctr">
                <a:spcBef>
                  <a:spcPct val="50000"/>
                </a:spcBef>
              </a:pPr>
              <a:r>
                <a:rPr lang="en-US" sz="825" i="1" dirty="0">
                  <a:solidFill>
                    <a:srgbClr val="00B050"/>
                  </a:solidFill>
                  <a:latin typeface="Arial" panose="020B0604020202020204" pitchFamily="34" charset="0"/>
                  <a:cs typeface="Arial" panose="020B0604020202020204" pitchFamily="34" charset="0"/>
                </a:rPr>
                <a:t>Very Long Chain Acyl CoA synthetase</a:t>
              </a:r>
            </a:p>
          </p:txBody>
        </p:sp>
        <p:sp>
          <p:nvSpPr>
            <p:cNvPr id="22" name="TextBox 21">
              <a:extLst>
                <a:ext uri="{FF2B5EF4-FFF2-40B4-BE49-F238E27FC236}">
                  <a16:creationId xmlns:a16="http://schemas.microsoft.com/office/drawing/2014/main" id="{6BEC0EE7-3C72-4AEB-8478-930E53CC3A04}"/>
                </a:ext>
              </a:extLst>
            </p:cNvPr>
            <p:cNvSpPr txBox="1"/>
            <p:nvPr/>
          </p:nvSpPr>
          <p:spPr>
            <a:xfrm>
              <a:off x="7447747" y="1014214"/>
              <a:ext cx="1582789" cy="1003402"/>
            </a:xfrm>
            <a:prstGeom prst="rect">
              <a:avLst/>
            </a:prstGeom>
            <a:noFill/>
          </p:spPr>
          <p:txBody>
            <a:bodyPr wrap="square" rtlCol="0">
              <a:spAutoFit/>
            </a:bodyPr>
            <a:lstStyle/>
            <a:p>
              <a:pPr algn="ctr">
                <a:buNone/>
              </a:pPr>
              <a:r>
                <a:rPr lang="en-US" sz="1200" b="1" dirty="0">
                  <a:latin typeface="Arial" panose="020B0604020202020204" pitchFamily="34" charset="0"/>
                  <a:cs typeface="Arial" panose="020B0604020202020204" pitchFamily="34" charset="0"/>
                </a:rPr>
                <a:t>Bempedoic Acid CoA</a:t>
              </a:r>
            </a:p>
            <a:p>
              <a:pPr algn="ctr">
                <a:buNone/>
              </a:pPr>
              <a:r>
                <a:rPr lang="en-US" sz="1200" b="1" dirty="0">
                  <a:latin typeface="Arial" panose="020B0604020202020204" pitchFamily="34" charset="0"/>
                  <a:cs typeface="Arial" panose="020B0604020202020204" pitchFamily="34" charset="0"/>
                </a:rPr>
                <a:t>(active)</a:t>
              </a:r>
            </a:p>
          </p:txBody>
        </p:sp>
        <p:sp>
          <p:nvSpPr>
            <p:cNvPr id="23" name="Text Box 20">
              <a:extLst>
                <a:ext uri="{FF2B5EF4-FFF2-40B4-BE49-F238E27FC236}">
                  <a16:creationId xmlns:a16="http://schemas.microsoft.com/office/drawing/2014/main" id="{F71C0F0C-9897-492C-904F-CE1482F97EAB}"/>
                </a:ext>
              </a:extLst>
            </p:cNvPr>
            <p:cNvSpPr txBox="1">
              <a:spLocks noChangeArrowheads="1"/>
            </p:cNvSpPr>
            <p:nvPr/>
          </p:nvSpPr>
          <p:spPr bwMode="auto">
            <a:xfrm>
              <a:off x="4847212" y="1118047"/>
              <a:ext cx="1244162" cy="358357"/>
            </a:xfrm>
            <a:prstGeom prst="rect">
              <a:avLst/>
            </a:prstGeom>
            <a:solidFill>
              <a:schemeClr val="accent4">
                <a:lumMod val="20000"/>
                <a:lumOff val="80000"/>
              </a:schemeClr>
            </a:solidFill>
            <a:ln w="12700">
              <a:solidFill>
                <a:schemeClr val="bg1"/>
              </a:solidFill>
              <a:miter lim="800000"/>
              <a:headEnd/>
              <a:tailEnd/>
            </a:ln>
            <a:effectLst/>
            <a:scene3d>
              <a:camera prst="orthographicFront"/>
              <a:lightRig rig="legacyFlat3" dir="t"/>
            </a:scene3d>
            <a:sp3d extrusionH="285750" prstMaterial="legacyMatte">
              <a:bevelT w="13500" h="13500" prst="angle"/>
              <a:bevelB w="13500" h="13500" prst="angle"/>
              <a:extrusionClr>
                <a:srgbClr val="CCCC00"/>
              </a:extrusionClr>
            </a:sp3d>
          </p:spPr>
          <p:txBody>
            <a:bodyPr wrap="square">
              <a:spAutoFit/>
              <a:flatTx/>
            </a:bodyPr>
            <a:lstStyle/>
            <a:p>
              <a:pPr algn="ctr">
                <a:lnSpc>
                  <a:spcPct val="100000"/>
                </a:lnSpc>
                <a:spcBef>
                  <a:spcPct val="50000"/>
                </a:spcBef>
                <a:buClrTx/>
                <a:buFontTx/>
                <a:buNone/>
                <a:defRPr/>
              </a:pPr>
              <a:r>
                <a:rPr lang="en-US" sz="900" b="1" dirty="0">
                  <a:latin typeface="Arial" panose="020B0604020202020204" pitchFamily="34" charset="0"/>
                  <a:cs typeface="Arial" panose="020B0604020202020204" pitchFamily="34" charset="0"/>
                </a:rPr>
                <a:t>Citrate</a:t>
              </a:r>
            </a:p>
          </p:txBody>
        </p:sp>
        <p:cxnSp>
          <p:nvCxnSpPr>
            <p:cNvPr id="24" name="AutoShape 23">
              <a:extLst>
                <a:ext uri="{FF2B5EF4-FFF2-40B4-BE49-F238E27FC236}">
                  <a16:creationId xmlns:a16="http://schemas.microsoft.com/office/drawing/2014/main" id="{6BF96E23-AF27-4BEB-8E48-A3F0A4DC70FA}"/>
                </a:ext>
              </a:extLst>
            </p:cNvPr>
            <p:cNvCxnSpPr>
              <a:cxnSpLocks noChangeShapeType="1"/>
              <a:stCxn id="23" idx="2"/>
              <a:endCxn id="10" idx="0"/>
            </p:cNvCxnSpPr>
            <p:nvPr/>
          </p:nvCxnSpPr>
          <p:spPr bwMode="auto">
            <a:xfrm>
              <a:off x="5469293" y="1476404"/>
              <a:ext cx="2" cy="1169334"/>
            </a:xfrm>
            <a:prstGeom prst="straightConnector1">
              <a:avLst/>
            </a:prstGeom>
            <a:noFill/>
            <a:ln w="57150">
              <a:solidFill>
                <a:schemeClr val="bg1"/>
              </a:solidFill>
              <a:round/>
              <a:headEnd/>
              <a:tailEnd type="arrow" w="med" len="med"/>
            </a:ln>
            <a:extLst>
              <a:ext uri="{909E8E84-426E-40DD-AFC4-6F175D3DCCD1}">
                <a14:hiddenFill xmlns:a14="http://schemas.microsoft.com/office/drawing/2010/main">
                  <a:noFill/>
                </a14:hiddenFill>
              </a:ext>
            </a:extLst>
          </p:spPr>
        </p:cxnSp>
        <p:sp>
          <p:nvSpPr>
            <p:cNvPr id="25" name="Rectangle 24">
              <a:extLst>
                <a:ext uri="{FF2B5EF4-FFF2-40B4-BE49-F238E27FC236}">
                  <a16:creationId xmlns:a16="http://schemas.microsoft.com/office/drawing/2014/main" id="{43482684-D47E-4CC9-9192-78239B90D230}"/>
                </a:ext>
              </a:extLst>
            </p:cNvPr>
            <p:cNvSpPr/>
            <p:nvPr/>
          </p:nvSpPr>
          <p:spPr>
            <a:xfrm rot="20719142">
              <a:off x="4407712" y="1589215"/>
              <a:ext cx="2836640" cy="340440"/>
            </a:xfrm>
            <a:prstGeom prst="rect">
              <a:avLst/>
            </a:prstGeom>
            <a:noFill/>
            <a:ln w="12700">
              <a:noFill/>
              <a:miter lim="800000"/>
              <a:headEnd/>
              <a:tailEnd/>
            </a:ln>
          </p:spPr>
          <p:txBody>
            <a:bodyPr wrap="square">
              <a:spAutoFit/>
            </a:bodyPr>
            <a:lstStyle/>
            <a:p>
              <a:pPr algn="ctr">
                <a:spcBef>
                  <a:spcPct val="50000"/>
                </a:spcBef>
              </a:pPr>
              <a:r>
                <a:rPr lang="en-US" sz="825" i="1" dirty="0">
                  <a:solidFill>
                    <a:srgbClr val="00B050"/>
                  </a:solidFill>
                  <a:latin typeface="Arial" panose="020B0604020202020204" pitchFamily="34" charset="0"/>
                  <a:cs typeface="Arial" panose="020B0604020202020204" pitchFamily="34" charset="0"/>
                </a:rPr>
                <a:t>ATP Citrate Lyase</a:t>
              </a:r>
            </a:p>
          </p:txBody>
        </p:sp>
        <p:sp>
          <p:nvSpPr>
            <p:cNvPr id="27" name="Text Box 4">
              <a:extLst>
                <a:ext uri="{FF2B5EF4-FFF2-40B4-BE49-F238E27FC236}">
                  <a16:creationId xmlns:a16="http://schemas.microsoft.com/office/drawing/2014/main" id="{188F1004-1B51-438E-B89B-46C94363435B}"/>
                </a:ext>
              </a:extLst>
            </p:cNvPr>
            <p:cNvSpPr txBox="1">
              <a:spLocks noChangeArrowheads="1"/>
            </p:cNvSpPr>
            <p:nvPr/>
          </p:nvSpPr>
          <p:spPr bwMode="auto">
            <a:xfrm rot="19851638">
              <a:off x="5562095" y="1437703"/>
              <a:ext cx="492569" cy="645043"/>
            </a:xfrm>
            <a:prstGeom prst="rect">
              <a:avLst/>
            </a:prstGeom>
            <a:noFill/>
            <a:ln w="12700">
              <a:noFill/>
              <a:miter lim="800000"/>
              <a:headEnd/>
              <a:tailEnd/>
            </a:ln>
          </p:spPr>
          <p:txBody>
            <a:bodyPr wrap="square">
              <a:spAutoFit/>
            </a:bodyPr>
            <a:lstStyle/>
            <a:p>
              <a:pPr algn="ctr">
                <a:lnSpc>
                  <a:spcPct val="100000"/>
                </a:lnSpc>
                <a:spcBef>
                  <a:spcPct val="50000"/>
                </a:spcBef>
                <a:buClrTx/>
                <a:buFontTx/>
                <a:buNone/>
                <a:defRPr/>
              </a:pPr>
              <a:r>
                <a:rPr lang="en-US" sz="2100" i="1" dirty="0">
                  <a:solidFill>
                    <a:srgbClr val="FFFF00"/>
                  </a:solidFill>
                  <a:latin typeface="Arial" panose="020B0604020202020204" pitchFamily="34" charset="0"/>
                  <a:cs typeface="Arial" panose="020B0604020202020204" pitchFamily="34" charset="0"/>
                </a:rPr>
                <a:t>X</a:t>
              </a:r>
              <a:endParaRPr lang="en-US" sz="2100" dirty="0">
                <a:solidFill>
                  <a:srgbClr val="FFFF00"/>
                </a:solidFill>
                <a:latin typeface="Arial" panose="020B0604020202020204" pitchFamily="34" charset="0"/>
                <a:cs typeface="Arial" panose="020B0604020202020204" pitchFamily="34" charset="0"/>
              </a:endParaRPr>
            </a:p>
          </p:txBody>
        </p:sp>
        <p:cxnSp>
          <p:nvCxnSpPr>
            <p:cNvPr id="39" name="AutoShape 24">
              <a:extLst>
                <a:ext uri="{FF2B5EF4-FFF2-40B4-BE49-F238E27FC236}">
                  <a16:creationId xmlns:a16="http://schemas.microsoft.com/office/drawing/2014/main" id="{50687A55-F5E6-486D-8AC6-35B53AB08FFE}"/>
                </a:ext>
              </a:extLst>
            </p:cNvPr>
            <p:cNvCxnSpPr>
              <a:cxnSpLocks noChangeShapeType="1"/>
              <a:stCxn id="22" idx="1"/>
              <a:endCxn id="25" idx="2"/>
            </p:cNvCxnSpPr>
            <p:nvPr/>
          </p:nvCxnSpPr>
          <p:spPr bwMode="auto">
            <a:xfrm rot="10800000" flipV="1">
              <a:off x="5869665" y="1515916"/>
              <a:ext cx="1578083" cy="408181"/>
            </a:xfrm>
            <a:prstGeom prst="bentConnector4">
              <a:avLst>
                <a:gd name="adj1" fmla="val 6444"/>
                <a:gd name="adj2" fmla="val 209856"/>
              </a:avLst>
            </a:prstGeom>
            <a:noFill/>
            <a:ln w="57150">
              <a:solidFill>
                <a:srgbClr val="FFFF00"/>
              </a:solidFill>
              <a:round/>
              <a:headEnd/>
              <a:tailEnd type="arrow" w="med" len="med"/>
            </a:ln>
            <a:extLst>
              <a:ext uri="{909E8E84-426E-40DD-AFC4-6F175D3DCCD1}">
                <a14:hiddenFill xmlns:a14="http://schemas.microsoft.com/office/drawing/2010/main">
                  <a:noFill/>
                </a14:hiddenFill>
              </a:ext>
            </a:extLst>
          </p:spPr>
        </p:cxnSp>
      </p:grpSp>
      <p:sp>
        <p:nvSpPr>
          <p:cNvPr id="26" name="Rectangle 25">
            <a:extLst>
              <a:ext uri="{FF2B5EF4-FFF2-40B4-BE49-F238E27FC236}">
                <a16:creationId xmlns:a16="http://schemas.microsoft.com/office/drawing/2014/main" id="{7A963A47-69D6-44C4-876D-9E33591F583F}"/>
              </a:ext>
            </a:extLst>
          </p:cNvPr>
          <p:cNvSpPr/>
          <p:nvPr/>
        </p:nvSpPr>
        <p:spPr>
          <a:xfrm>
            <a:off x="6751" y="4928775"/>
            <a:ext cx="8962620" cy="230832"/>
          </a:xfrm>
          <a:prstGeom prst="rect">
            <a:avLst/>
          </a:prstGeom>
        </p:spPr>
        <p:txBody>
          <a:bodyPr wrap="square">
            <a:spAutoFit/>
          </a:bodyPr>
          <a:lstStyle/>
          <a:p>
            <a:r>
              <a:rPr lang="en-US" sz="900" dirty="0">
                <a:cs typeface="Arial" panose="020B0604020202020204" pitchFamily="34" charset="0"/>
              </a:rPr>
              <a:t>Ballantyne CM, et al. Cardiovasc Drugs </a:t>
            </a:r>
            <a:r>
              <a:rPr lang="en-US" sz="900" dirty="0" err="1">
                <a:cs typeface="Arial" panose="020B0604020202020204" pitchFamily="34" charset="0"/>
              </a:rPr>
              <a:t>Ther</a:t>
            </a:r>
            <a:r>
              <a:rPr lang="en-US" sz="900" dirty="0">
                <a:cs typeface="Arial" panose="020B0604020202020204" pitchFamily="34" charset="0"/>
              </a:rPr>
              <a:t>. 2021;35:853-864</a:t>
            </a:r>
          </a:p>
        </p:txBody>
      </p:sp>
    </p:spTree>
    <p:extLst>
      <p:ext uri="{BB962C8B-B14F-4D97-AF65-F5344CB8AC3E}">
        <p14:creationId xmlns:p14="http://schemas.microsoft.com/office/powerpoint/2010/main" val="413594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4B3E-2F26-4272-8009-5C51FE76EA12}"/>
              </a:ext>
            </a:extLst>
          </p:cNvPr>
          <p:cNvSpPr>
            <a:spLocks noGrp="1"/>
          </p:cNvSpPr>
          <p:nvPr>
            <p:ph type="title"/>
          </p:nvPr>
        </p:nvSpPr>
        <p:spPr/>
        <p:txBody>
          <a:bodyPr/>
          <a:lstStyle/>
          <a:p>
            <a:r>
              <a:rPr lang="en-US" dirty="0"/>
              <a:t>Bempedoic Acid</a:t>
            </a:r>
          </a:p>
        </p:txBody>
      </p:sp>
      <p:sp>
        <p:nvSpPr>
          <p:cNvPr id="18" name="Content Placeholder 17">
            <a:extLst>
              <a:ext uri="{FF2B5EF4-FFF2-40B4-BE49-F238E27FC236}">
                <a16:creationId xmlns:a16="http://schemas.microsoft.com/office/drawing/2014/main" id="{B0EFA24D-6318-4556-9A3F-5E7EC6A44CB3}"/>
              </a:ext>
            </a:extLst>
          </p:cNvPr>
          <p:cNvSpPr>
            <a:spLocks noGrp="1"/>
          </p:cNvSpPr>
          <p:nvPr>
            <p:ph idx="1"/>
          </p:nvPr>
        </p:nvSpPr>
        <p:spPr/>
        <p:txBody>
          <a:bodyPr>
            <a:normAutofit/>
          </a:bodyPr>
          <a:lstStyle/>
          <a:p>
            <a:pPr>
              <a:buClr>
                <a:schemeClr val="tx1"/>
              </a:buClr>
            </a:pPr>
            <a:r>
              <a:rPr lang="en-US" sz="1800" dirty="0"/>
              <a:t>Approved in 2020 as an adjunct to diet and maximally tolerated statin therapy in heterozygous FH or established ASCVD for additional LDL-C reduction</a:t>
            </a:r>
          </a:p>
          <a:p>
            <a:pPr>
              <a:buClr>
                <a:schemeClr val="tx1"/>
              </a:buClr>
            </a:pPr>
            <a:r>
              <a:rPr lang="en-US" sz="1800" dirty="0"/>
              <a:t>Dose: 180 mg orally daily with or without food</a:t>
            </a:r>
          </a:p>
          <a:p>
            <a:pPr>
              <a:buClr>
                <a:schemeClr val="tx1"/>
              </a:buClr>
            </a:pPr>
            <a:r>
              <a:rPr lang="en-US" sz="1800" dirty="0"/>
              <a:t>Available as bempedoic acid alone (Nexletol) or as a fixed-dose combination with ezetimibe (Nexlizet)</a:t>
            </a:r>
          </a:p>
          <a:p>
            <a:pPr>
              <a:buClr>
                <a:schemeClr val="tx1"/>
              </a:buClr>
            </a:pPr>
            <a:r>
              <a:rPr lang="en-US" sz="1800" dirty="0"/>
              <a:t>Adverse effects</a:t>
            </a:r>
          </a:p>
          <a:p>
            <a:pPr lvl="1">
              <a:buClr>
                <a:schemeClr val="tx1"/>
              </a:buClr>
              <a:buFont typeface="Arial" panose="020B0604020202020204" pitchFamily="34" charset="0"/>
              <a:buChar char="•"/>
            </a:pPr>
            <a:r>
              <a:rPr lang="en-US" sz="1500" dirty="0"/>
              <a:t>Hyperuricemia (0.8 mg/dL uric acid increase), tendon rupture</a:t>
            </a:r>
          </a:p>
          <a:p>
            <a:pPr lvl="1">
              <a:buClr>
                <a:schemeClr val="tx1"/>
              </a:buClr>
              <a:buFont typeface="Arial" panose="020B0604020202020204" pitchFamily="34" charset="0"/>
              <a:buChar char="•"/>
            </a:pPr>
            <a:r>
              <a:rPr lang="en-US" sz="1500" dirty="0"/>
              <a:t>Others reported (e.g., atrial fibrillation, anemia, hepatic transaminases, creatine kinase)</a:t>
            </a:r>
          </a:p>
          <a:p>
            <a:pPr>
              <a:buClr>
                <a:schemeClr val="tx1"/>
              </a:buClr>
            </a:pPr>
            <a:r>
              <a:rPr lang="en-US" sz="1800" dirty="0"/>
              <a:t>Drug-drug interaction with simvastatin (restrict dose to 20 mg) and pravastatin (restrict dose to 40 mg) </a:t>
            </a:r>
          </a:p>
        </p:txBody>
      </p:sp>
      <p:sp>
        <p:nvSpPr>
          <p:cNvPr id="5" name="Rectangle 4">
            <a:extLst>
              <a:ext uri="{FF2B5EF4-FFF2-40B4-BE49-F238E27FC236}">
                <a16:creationId xmlns:a16="http://schemas.microsoft.com/office/drawing/2014/main" id="{7E4E289C-44F4-43FB-AB5C-2142B6C1F814}"/>
              </a:ext>
            </a:extLst>
          </p:cNvPr>
          <p:cNvSpPr/>
          <p:nvPr/>
        </p:nvSpPr>
        <p:spPr>
          <a:xfrm>
            <a:off x="0" y="4779816"/>
            <a:ext cx="8962620" cy="507831"/>
          </a:xfrm>
          <a:prstGeom prst="rect">
            <a:avLst/>
          </a:prstGeom>
        </p:spPr>
        <p:txBody>
          <a:bodyPr wrap="square">
            <a:spAutoFit/>
          </a:bodyPr>
          <a:lstStyle/>
          <a:p>
            <a:r>
              <a:rPr lang="en-US" sz="900" dirty="0">
                <a:cs typeface="Arial" panose="020B0604020202020204" pitchFamily="34" charset="0"/>
              </a:rPr>
              <a:t>Ballantyne CM, et al. Cardiovasc Drugs </a:t>
            </a:r>
            <a:r>
              <a:rPr lang="en-US" sz="900" dirty="0" err="1">
                <a:cs typeface="Arial" panose="020B0604020202020204" pitchFamily="34" charset="0"/>
              </a:rPr>
              <a:t>Ther</a:t>
            </a:r>
            <a:r>
              <a:rPr lang="en-US" sz="900" dirty="0">
                <a:cs typeface="Arial" panose="020B0604020202020204" pitchFamily="34" charset="0"/>
              </a:rPr>
              <a:t>. 2021;35:853-864</a:t>
            </a:r>
          </a:p>
          <a:p>
            <a:r>
              <a:rPr lang="en-US" sz="900" dirty="0" err="1">
                <a:cs typeface="Arial" panose="020B0604020202020204" pitchFamily="34" charset="0"/>
              </a:rPr>
              <a:t>Nexletol</a:t>
            </a:r>
            <a:r>
              <a:rPr lang="en-US" sz="900" dirty="0">
                <a:cs typeface="Arial" panose="020B0604020202020204" pitchFamily="34" charset="0"/>
              </a:rPr>
              <a:t> (</a:t>
            </a:r>
            <a:r>
              <a:rPr lang="en-US" sz="900" dirty="0" err="1">
                <a:cs typeface="Arial" panose="020B0604020202020204" pitchFamily="34" charset="0"/>
              </a:rPr>
              <a:t>bempedoic</a:t>
            </a:r>
            <a:r>
              <a:rPr lang="en-US" sz="900" dirty="0">
                <a:cs typeface="Arial" panose="020B0604020202020204" pitchFamily="34" charset="0"/>
              </a:rPr>
              <a:t> acid) [package insert]. Ann </a:t>
            </a:r>
            <a:r>
              <a:rPr lang="en-US" sz="900" dirty="0" err="1">
                <a:cs typeface="Arial" panose="020B0604020202020204" pitchFamily="34" charset="0"/>
              </a:rPr>
              <a:t>Arbor,MI</a:t>
            </a:r>
            <a:r>
              <a:rPr lang="en-US" sz="900" dirty="0">
                <a:cs typeface="Arial" panose="020B0604020202020204" pitchFamily="34" charset="0"/>
              </a:rPr>
              <a:t>:  Esperion Therapeutics, Inc.; 2020</a:t>
            </a:r>
          </a:p>
          <a:p>
            <a:endParaRPr lang="en-US" sz="900" dirty="0">
              <a:cs typeface="Arial" panose="020B0604020202020204" pitchFamily="34" charset="0"/>
            </a:endParaRPr>
          </a:p>
        </p:txBody>
      </p:sp>
    </p:spTree>
    <p:extLst>
      <p:ext uri="{BB962C8B-B14F-4D97-AF65-F5344CB8AC3E}">
        <p14:creationId xmlns:p14="http://schemas.microsoft.com/office/powerpoint/2010/main" val="1074550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4B3E-2F26-4272-8009-5C51FE76EA12}"/>
              </a:ext>
            </a:extLst>
          </p:cNvPr>
          <p:cNvSpPr>
            <a:spLocks noGrp="1"/>
          </p:cNvSpPr>
          <p:nvPr>
            <p:ph type="title"/>
          </p:nvPr>
        </p:nvSpPr>
        <p:spPr/>
        <p:txBody>
          <a:bodyPr/>
          <a:lstStyle/>
          <a:p>
            <a:r>
              <a:rPr lang="en-US" dirty="0"/>
              <a:t>Bempedoic Acid: Clinical Efficacy</a:t>
            </a:r>
          </a:p>
        </p:txBody>
      </p:sp>
      <p:sp>
        <p:nvSpPr>
          <p:cNvPr id="10" name="Text Placeholder 9">
            <a:extLst>
              <a:ext uri="{FF2B5EF4-FFF2-40B4-BE49-F238E27FC236}">
                <a16:creationId xmlns:a16="http://schemas.microsoft.com/office/drawing/2014/main" id="{9293BDA7-4F2D-457E-BE13-26C517EE9F24}"/>
              </a:ext>
            </a:extLst>
          </p:cNvPr>
          <p:cNvSpPr>
            <a:spLocks noGrp="1"/>
          </p:cNvSpPr>
          <p:nvPr>
            <p:ph type="body" idx="1"/>
          </p:nvPr>
        </p:nvSpPr>
        <p:spPr/>
        <p:txBody>
          <a:bodyPr/>
          <a:lstStyle/>
          <a:p>
            <a:r>
              <a:rPr lang="en-US" dirty="0"/>
              <a:t>CLEAR Harmony</a:t>
            </a:r>
          </a:p>
        </p:txBody>
      </p:sp>
      <p:sp>
        <p:nvSpPr>
          <p:cNvPr id="12" name="Text Placeholder 11">
            <a:extLst>
              <a:ext uri="{FF2B5EF4-FFF2-40B4-BE49-F238E27FC236}">
                <a16:creationId xmlns:a16="http://schemas.microsoft.com/office/drawing/2014/main" id="{5359FD51-19D9-432F-BB5C-DB03635F87AF}"/>
              </a:ext>
            </a:extLst>
          </p:cNvPr>
          <p:cNvSpPr>
            <a:spLocks noGrp="1"/>
          </p:cNvSpPr>
          <p:nvPr>
            <p:ph type="body" sz="quarter" idx="3"/>
          </p:nvPr>
        </p:nvSpPr>
        <p:spPr/>
        <p:txBody>
          <a:bodyPr/>
          <a:lstStyle/>
          <a:p>
            <a:r>
              <a:rPr lang="en-US" dirty="0"/>
              <a:t>CLEAR Tranquility</a:t>
            </a:r>
          </a:p>
        </p:txBody>
      </p:sp>
      <p:sp>
        <p:nvSpPr>
          <p:cNvPr id="7" name="Rectangle 6">
            <a:extLst>
              <a:ext uri="{FF2B5EF4-FFF2-40B4-BE49-F238E27FC236}">
                <a16:creationId xmlns:a16="http://schemas.microsoft.com/office/drawing/2014/main" id="{7D2A7107-A4B6-4A35-A531-4E449DBE49B2}"/>
              </a:ext>
            </a:extLst>
          </p:cNvPr>
          <p:cNvSpPr/>
          <p:nvPr/>
        </p:nvSpPr>
        <p:spPr>
          <a:xfrm>
            <a:off x="0" y="4900754"/>
            <a:ext cx="9144000" cy="230832"/>
          </a:xfrm>
          <a:prstGeom prst="rect">
            <a:avLst/>
          </a:prstGeom>
        </p:spPr>
        <p:txBody>
          <a:bodyPr wrap="square">
            <a:spAutoFit/>
          </a:bodyPr>
          <a:lstStyle/>
          <a:p>
            <a:pPr>
              <a:buNone/>
            </a:pPr>
            <a:r>
              <a:rPr lang="en-US" sz="900" dirty="0">
                <a:cs typeface="Arial" panose="020B0604020202020204" pitchFamily="34" charset="0"/>
              </a:rPr>
              <a:t>Ray KK, et al. N Engl J Med</a:t>
            </a:r>
            <a:r>
              <a:rPr lang="en-US" sz="900" dirty="0"/>
              <a:t>. 2019;380:1022–1032.	 Ballantyne CM, et al. </a:t>
            </a:r>
            <a:r>
              <a:rPr lang="en-US" sz="900" i="1" dirty="0"/>
              <a:t>Atherosclerosis</a:t>
            </a:r>
            <a:r>
              <a:rPr lang="en-US" sz="900" dirty="0"/>
              <a:t>. 2018;277:195-203.</a:t>
            </a:r>
            <a:endParaRPr lang="en-US" sz="900" dirty="0">
              <a:cs typeface="Arial" panose="020B0604020202020204" pitchFamily="34" charset="0"/>
            </a:endParaRPr>
          </a:p>
        </p:txBody>
      </p:sp>
      <p:graphicFrame>
        <p:nvGraphicFramePr>
          <p:cNvPr id="24" name="Content Placeholder 23">
            <a:extLst>
              <a:ext uri="{FF2B5EF4-FFF2-40B4-BE49-F238E27FC236}">
                <a16:creationId xmlns:a16="http://schemas.microsoft.com/office/drawing/2014/main" id="{C8A7BE87-8657-4428-8E18-D0D474F4B24C}"/>
              </a:ext>
            </a:extLst>
          </p:cNvPr>
          <p:cNvGraphicFramePr>
            <a:graphicFrameLocks noGrp="1"/>
          </p:cNvGraphicFramePr>
          <p:nvPr>
            <p:ph sz="quarter" idx="4"/>
            <p:extLst>
              <p:ext uri="{D42A27DB-BD31-4B8C-83A1-F6EECF244321}">
                <p14:modId xmlns:p14="http://schemas.microsoft.com/office/powerpoint/2010/main" val="3550152254"/>
              </p:ext>
            </p:extLst>
          </p:nvPr>
        </p:nvGraphicFramePr>
        <p:xfrm>
          <a:off x="4645025" y="1630363"/>
          <a:ext cx="4041775" cy="29638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ontent Placeholder 28">
            <a:extLst>
              <a:ext uri="{FF2B5EF4-FFF2-40B4-BE49-F238E27FC236}">
                <a16:creationId xmlns:a16="http://schemas.microsoft.com/office/drawing/2014/main" id="{B41AF4AE-3EEC-4257-900C-3668E4827976}"/>
              </a:ext>
            </a:extLst>
          </p:cNvPr>
          <p:cNvGraphicFramePr>
            <a:graphicFrameLocks noGrp="1"/>
          </p:cNvGraphicFramePr>
          <p:nvPr>
            <p:ph sz="half" idx="2"/>
            <p:extLst>
              <p:ext uri="{D42A27DB-BD31-4B8C-83A1-F6EECF244321}">
                <p14:modId xmlns:p14="http://schemas.microsoft.com/office/powerpoint/2010/main" val="3909550492"/>
              </p:ext>
            </p:extLst>
          </p:nvPr>
        </p:nvGraphicFramePr>
        <p:xfrm>
          <a:off x="457200" y="1630363"/>
          <a:ext cx="4040188" cy="29638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9604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4B3E-2F26-4272-8009-5C51FE76EA12}"/>
              </a:ext>
            </a:extLst>
          </p:cNvPr>
          <p:cNvSpPr>
            <a:spLocks noGrp="1"/>
          </p:cNvSpPr>
          <p:nvPr>
            <p:ph type="title"/>
          </p:nvPr>
        </p:nvSpPr>
        <p:spPr>
          <a:xfrm>
            <a:off x="448502" y="562707"/>
            <a:ext cx="8229600" cy="711491"/>
          </a:xfrm>
        </p:spPr>
        <p:txBody>
          <a:bodyPr/>
          <a:lstStyle/>
          <a:p>
            <a:r>
              <a:rPr lang="en-US" dirty="0"/>
              <a:t>Bempedoic Acid: Clinical Efficacy</a:t>
            </a:r>
          </a:p>
        </p:txBody>
      </p:sp>
      <p:sp>
        <p:nvSpPr>
          <p:cNvPr id="5" name="Content Placeholder 4">
            <a:extLst>
              <a:ext uri="{FF2B5EF4-FFF2-40B4-BE49-F238E27FC236}">
                <a16:creationId xmlns:a16="http://schemas.microsoft.com/office/drawing/2014/main" id="{52AF8D07-9D4B-4A62-A761-2B2FC8631788}"/>
              </a:ext>
            </a:extLst>
          </p:cNvPr>
          <p:cNvSpPr>
            <a:spLocks noGrp="1"/>
          </p:cNvSpPr>
          <p:nvPr>
            <p:ph idx="1"/>
          </p:nvPr>
        </p:nvSpPr>
        <p:spPr>
          <a:xfrm>
            <a:off x="448502" y="1280636"/>
            <a:ext cx="8229600" cy="3661826"/>
          </a:xfrm>
        </p:spPr>
        <p:txBody>
          <a:bodyPr>
            <a:noAutofit/>
          </a:bodyPr>
          <a:lstStyle/>
          <a:p>
            <a:r>
              <a:rPr lang="en-US" dirty="0"/>
              <a:t>Modest and variable additional LDL-C reduction (not placebo corrected)</a:t>
            </a:r>
          </a:p>
          <a:p>
            <a:pPr lvl="1"/>
            <a:r>
              <a:rPr lang="en-US" dirty="0"/>
              <a:t>CLEAR Harmony:		add-on to statin			16.5%</a:t>
            </a:r>
          </a:p>
          <a:p>
            <a:pPr lvl="1"/>
            <a:r>
              <a:rPr lang="en-US" dirty="0"/>
              <a:t>CLEAR Wisdom:		add-on to statin			15.1%</a:t>
            </a:r>
          </a:p>
          <a:p>
            <a:pPr lvl="1"/>
            <a:r>
              <a:rPr lang="en-US" dirty="0"/>
              <a:t>CLEAR Serenity:		monotherapy				23.6%</a:t>
            </a:r>
          </a:p>
          <a:p>
            <a:pPr lvl="1"/>
            <a:r>
              <a:rPr lang="en-US" dirty="0"/>
              <a:t>CLEAR Tranquility:	add-on to ezetimibe		23.5%</a:t>
            </a:r>
          </a:p>
          <a:p>
            <a:pPr lvl="1"/>
            <a:r>
              <a:rPr lang="en-US" dirty="0"/>
              <a:t>Fixed-combination:	with ezetimibe			36%</a:t>
            </a:r>
          </a:p>
          <a:p>
            <a:endParaRPr lang="en-US" dirty="0"/>
          </a:p>
        </p:txBody>
      </p:sp>
      <p:sp>
        <p:nvSpPr>
          <p:cNvPr id="7" name="Rectangle 6">
            <a:extLst>
              <a:ext uri="{FF2B5EF4-FFF2-40B4-BE49-F238E27FC236}">
                <a16:creationId xmlns:a16="http://schemas.microsoft.com/office/drawing/2014/main" id="{7D2A7107-A4B6-4A35-A531-4E449DBE49B2}"/>
              </a:ext>
            </a:extLst>
          </p:cNvPr>
          <p:cNvSpPr/>
          <p:nvPr/>
        </p:nvSpPr>
        <p:spPr>
          <a:xfrm>
            <a:off x="0" y="4900754"/>
            <a:ext cx="9144000" cy="230832"/>
          </a:xfrm>
          <a:prstGeom prst="rect">
            <a:avLst/>
          </a:prstGeom>
        </p:spPr>
        <p:txBody>
          <a:bodyPr wrap="square">
            <a:spAutoFit/>
          </a:bodyPr>
          <a:lstStyle/>
          <a:p>
            <a:pPr>
              <a:buNone/>
            </a:pPr>
            <a:r>
              <a:rPr lang="en-US" sz="900" dirty="0"/>
              <a:t>Ballantyne CM, et al. Atherosclerosis. 2018;277:195-203. 	</a:t>
            </a:r>
            <a:r>
              <a:rPr lang="en-US" sz="900" dirty="0">
                <a:cs typeface="Arial" panose="020B0604020202020204" pitchFamily="34" charset="0"/>
              </a:rPr>
              <a:t>Lauf</a:t>
            </a:r>
            <a:r>
              <a:rPr lang="en-US" sz="900" dirty="0"/>
              <a:t>s U, et al. J Am Heart Assoc. 2019; 8:e011662.        </a:t>
            </a:r>
            <a:r>
              <a:rPr lang="en-US" sz="900" dirty="0">
                <a:cs typeface="Arial" panose="020B0604020202020204" pitchFamily="34" charset="0"/>
              </a:rPr>
              <a:t>Ray KK, et al. N Engl J Med</a:t>
            </a:r>
            <a:r>
              <a:rPr lang="en-US" sz="900" dirty="0"/>
              <a:t>. 2019;380:1022–1032.	</a:t>
            </a:r>
            <a:endParaRPr lang="en-US" sz="900" dirty="0">
              <a:cs typeface="Arial" panose="020B0604020202020204" pitchFamily="34" charset="0"/>
            </a:endParaRPr>
          </a:p>
        </p:txBody>
      </p:sp>
    </p:spTree>
    <p:extLst>
      <p:ext uri="{BB962C8B-B14F-4D97-AF65-F5344CB8AC3E}">
        <p14:creationId xmlns:p14="http://schemas.microsoft.com/office/powerpoint/2010/main" val="3337092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4B3E-2F26-4272-8009-5C51FE76EA12}"/>
              </a:ext>
            </a:extLst>
          </p:cNvPr>
          <p:cNvSpPr>
            <a:spLocks noGrp="1"/>
          </p:cNvSpPr>
          <p:nvPr>
            <p:ph type="title"/>
          </p:nvPr>
        </p:nvSpPr>
        <p:spPr>
          <a:xfrm>
            <a:off x="448502" y="562707"/>
            <a:ext cx="8229600" cy="711491"/>
          </a:xfrm>
        </p:spPr>
        <p:txBody>
          <a:bodyPr/>
          <a:lstStyle/>
          <a:p>
            <a:r>
              <a:rPr lang="en-US" dirty="0"/>
              <a:t>Bempedoic Acid</a:t>
            </a:r>
          </a:p>
        </p:txBody>
      </p:sp>
      <p:sp>
        <p:nvSpPr>
          <p:cNvPr id="5" name="Content Placeholder 4">
            <a:extLst>
              <a:ext uri="{FF2B5EF4-FFF2-40B4-BE49-F238E27FC236}">
                <a16:creationId xmlns:a16="http://schemas.microsoft.com/office/drawing/2014/main" id="{52AF8D07-9D4B-4A62-A761-2B2FC8631788}"/>
              </a:ext>
            </a:extLst>
          </p:cNvPr>
          <p:cNvSpPr>
            <a:spLocks noGrp="1"/>
          </p:cNvSpPr>
          <p:nvPr>
            <p:ph idx="1"/>
          </p:nvPr>
        </p:nvSpPr>
        <p:spPr>
          <a:xfrm>
            <a:off x="448502" y="1280636"/>
            <a:ext cx="8229600" cy="3661826"/>
          </a:xfrm>
        </p:spPr>
        <p:txBody>
          <a:bodyPr>
            <a:normAutofit fontScale="92500"/>
          </a:bodyPr>
          <a:lstStyle/>
          <a:p>
            <a:r>
              <a:rPr lang="en-US" dirty="0"/>
              <a:t>CLEAR Outcomes Trial</a:t>
            </a:r>
          </a:p>
          <a:p>
            <a:pPr lvl="1"/>
            <a:r>
              <a:rPr lang="en-US" dirty="0"/>
              <a:t>Randomized, double-blind, placebo-controlled clinical trial</a:t>
            </a:r>
          </a:p>
          <a:p>
            <a:pPr lvl="1"/>
            <a:r>
              <a:rPr lang="en-US" dirty="0"/>
              <a:t>14,014 patients included patients with all of the following:</a:t>
            </a:r>
          </a:p>
          <a:p>
            <a:pPr lvl="2"/>
            <a:r>
              <a:rPr lang="en-US" dirty="0"/>
              <a:t>Established ASCVD or have a high risk of developing ASCVD; documented statin intolerance; LDL-C ≥100 mg/dL on maximally tolerated lipid-lowering therapy</a:t>
            </a:r>
          </a:p>
          <a:p>
            <a:pPr lvl="2"/>
            <a:r>
              <a:rPr lang="en-US" dirty="0"/>
              <a:t>Estimated duration is 3.75 years; completion date is December 2022</a:t>
            </a:r>
          </a:p>
          <a:p>
            <a:pPr marL="3657600" lvl="8" indent="0">
              <a:buNone/>
            </a:pPr>
            <a:endParaRPr lang="en-US" sz="1700" dirty="0"/>
          </a:p>
          <a:p>
            <a:pPr marL="914400" lvl="2" indent="0">
              <a:buNone/>
            </a:pPr>
            <a:r>
              <a:rPr lang="en-US" sz="1700" dirty="0"/>
              <a:t>NOTE: 22.4% of statin intolerance patients tolerate a low dose statin (rosuvastatin &lt;5 mg, atorvastatin &lt;10 mg, simvastatin&lt;10 mg, lovastatin &lt;20 mg, pravastatin &lt;40 mg, </a:t>
            </a:r>
            <a:r>
              <a:rPr lang="en-US" sz="1700" dirty="0" err="1"/>
              <a:t>fluvastatin</a:t>
            </a:r>
            <a:r>
              <a:rPr lang="en-US" sz="1700" dirty="0"/>
              <a:t> &lt;40 mg or </a:t>
            </a:r>
            <a:r>
              <a:rPr lang="en-US" sz="1700" dirty="0" err="1"/>
              <a:t>pitavastatin</a:t>
            </a:r>
            <a:r>
              <a:rPr lang="en-US" sz="1700" dirty="0"/>
              <a:t> &lt;2 mg)</a:t>
            </a:r>
          </a:p>
        </p:txBody>
      </p:sp>
      <p:sp>
        <p:nvSpPr>
          <p:cNvPr id="7" name="Rectangle 6">
            <a:extLst>
              <a:ext uri="{FF2B5EF4-FFF2-40B4-BE49-F238E27FC236}">
                <a16:creationId xmlns:a16="http://schemas.microsoft.com/office/drawing/2014/main" id="{7D2A7107-A4B6-4A35-A531-4E449DBE49B2}"/>
              </a:ext>
            </a:extLst>
          </p:cNvPr>
          <p:cNvSpPr/>
          <p:nvPr/>
        </p:nvSpPr>
        <p:spPr>
          <a:xfrm>
            <a:off x="-7937" y="4911897"/>
            <a:ext cx="9144000" cy="230832"/>
          </a:xfrm>
          <a:prstGeom prst="rect">
            <a:avLst/>
          </a:prstGeom>
        </p:spPr>
        <p:txBody>
          <a:bodyPr wrap="square">
            <a:spAutoFit/>
          </a:bodyPr>
          <a:lstStyle/>
          <a:p>
            <a:pPr>
              <a:buNone/>
            </a:pPr>
            <a:r>
              <a:rPr lang="en-US" sz="900" dirty="0"/>
              <a:t>Nicholls, SJ, et al. </a:t>
            </a:r>
            <a:r>
              <a:rPr lang="en-US" sz="900" i="1" dirty="0"/>
              <a:t>Am Heart J</a:t>
            </a:r>
            <a:r>
              <a:rPr lang="en-US" sz="900" dirty="0"/>
              <a:t>. 2021;235:104-112.		https://clinicaltrials.gov/ct2/show/NCT02993406</a:t>
            </a:r>
            <a:endParaRPr lang="en-US" sz="900" dirty="0">
              <a:cs typeface="Arial" panose="020B0604020202020204" pitchFamily="34" charset="0"/>
            </a:endParaRPr>
          </a:p>
        </p:txBody>
      </p:sp>
    </p:spTree>
    <p:extLst>
      <p:ext uri="{BB962C8B-B14F-4D97-AF65-F5344CB8AC3E}">
        <p14:creationId xmlns:p14="http://schemas.microsoft.com/office/powerpoint/2010/main" val="3207864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4B3E-2F26-4272-8009-5C51FE76EA12}"/>
              </a:ext>
            </a:extLst>
          </p:cNvPr>
          <p:cNvSpPr>
            <a:spLocks noGrp="1"/>
          </p:cNvSpPr>
          <p:nvPr>
            <p:ph type="title"/>
          </p:nvPr>
        </p:nvSpPr>
        <p:spPr>
          <a:xfrm>
            <a:off x="448502" y="562707"/>
            <a:ext cx="8229600" cy="711491"/>
          </a:xfrm>
        </p:spPr>
        <p:txBody>
          <a:bodyPr/>
          <a:lstStyle/>
          <a:p>
            <a:r>
              <a:rPr lang="en-US" dirty="0" err="1"/>
              <a:t>Evinacumab-dgnb</a:t>
            </a:r>
            <a:r>
              <a:rPr lang="en-US" dirty="0"/>
              <a:t> </a:t>
            </a:r>
          </a:p>
        </p:txBody>
      </p:sp>
      <p:sp>
        <p:nvSpPr>
          <p:cNvPr id="4" name="Content Placeholder 3">
            <a:extLst>
              <a:ext uri="{FF2B5EF4-FFF2-40B4-BE49-F238E27FC236}">
                <a16:creationId xmlns:a16="http://schemas.microsoft.com/office/drawing/2014/main" id="{CCCEEF00-4EFB-4F94-B14D-6CB9FCB29449}"/>
              </a:ext>
            </a:extLst>
          </p:cNvPr>
          <p:cNvSpPr>
            <a:spLocks noGrp="1"/>
          </p:cNvSpPr>
          <p:nvPr>
            <p:ph sz="half" idx="1"/>
          </p:nvPr>
        </p:nvSpPr>
        <p:spPr>
          <a:xfrm>
            <a:off x="457200" y="1200150"/>
            <a:ext cx="3104147" cy="3394075"/>
          </a:xfrm>
        </p:spPr>
        <p:txBody>
          <a:bodyPr>
            <a:normAutofit/>
          </a:bodyPr>
          <a:lstStyle/>
          <a:p>
            <a:r>
              <a:rPr lang="en-US" dirty="0"/>
              <a:t>Fully human monoclonal antibody against angiopoietin-like 3 (ANGPTL3)</a:t>
            </a:r>
          </a:p>
          <a:p>
            <a:endParaRPr lang="en-US" dirty="0"/>
          </a:p>
        </p:txBody>
      </p:sp>
      <p:sp>
        <p:nvSpPr>
          <p:cNvPr id="7" name="Rectangle 6">
            <a:extLst>
              <a:ext uri="{FF2B5EF4-FFF2-40B4-BE49-F238E27FC236}">
                <a16:creationId xmlns:a16="http://schemas.microsoft.com/office/drawing/2014/main" id="{7D2A7107-A4B6-4A35-A531-4E449DBE49B2}"/>
              </a:ext>
            </a:extLst>
          </p:cNvPr>
          <p:cNvSpPr/>
          <p:nvPr/>
        </p:nvSpPr>
        <p:spPr>
          <a:xfrm>
            <a:off x="0" y="4911374"/>
            <a:ext cx="9144000" cy="230832"/>
          </a:xfrm>
          <a:prstGeom prst="rect">
            <a:avLst/>
          </a:prstGeom>
        </p:spPr>
        <p:txBody>
          <a:bodyPr wrap="square">
            <a:spAutoFit/>
          </a:bodyPr>
          <a:lstStyle/>
          <a:p>
            <a:r>
              <a:rPr lang="en-US" sz="900" dirty="0" err="1"/>
              <a:t>Evkeeza</a:t>
            </a:r>
            <a:r>
              <a:rPr lang="en-US" sz="900" dirty="0"/>
              <a:t>. Prescribing information. Regeneron; 2021.</a:t>
            </a:r>
          </a:p>
        </p:txBody>
      </p:sp>
      <p:grpSp>
        <p:nvGrpSpPr>
          <p:cNvPr id="10" name="Group 9">
            <a:extLst>
              <a:ext uri="{FF2B5EF4-FFF2-40B4-BE49-F238E27FC236}">
                <a16:creationId xmlns:a16="http://schemas.microsoft.com/office/drawing/2014/main" id="{D3BF0A69-B84E-4FF4-B28C-077C412CD1C5}"/>
              </a:ext>
            </a:extLst>
          </p:cNvPr>
          <p:cNvGrpSpPr/>
          <p:nvPr/>
        </p:nvGrpSpPr>
        <p:grpSpPr>
          <a:xfrm>
            <a:off x="3641559" y="1470858"/>
            <a:ext cx="5333750" cy="2820405"/>
            <a:chOff x="249091" y="3558450"/>
            <a:chExt cx="5653763" cy="2648233"/>
          </a:xfrm>
        </p:grpSpPr>
        <p:pic>
          <p:nvPicPr>
            <p:cNvPr id="14" name="Picture 13" descr="Icon&#10;&#10;Description automatically generated">
              <a:extLst>
                <a:ext uri="{FF2B5EF4-FFF2-40B4-BE49-F238E27FC236}">
                  <a16:creationId xmlns:a16="http://schemas.microsoft.com/office/drawing/2014/main" id="{0235EB81-710F-4678-830A-5BFC9607C5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9091" y="3758339"/>
              <a:ext cx="2026778" cy="2079307"/>
            </a:xfrm>
            <a:prstGeom prst="rect">
              <a:avLst/>
            </a:prstGeom>
          </p:spPr>
        </p:pic>
        <p:sp>
          <p:nvSpPr>
            <p:cNvPr id="15" name="Rectangle: Rounded Corners 14">
              <a:extLst>
                <a:ext uri="{FF2B5EF4-FFF2-40B4-BE49-F238E27FC236}">
                  <a16:creationId xmlns:a16="http://schemas.microsoft.com/office/drawing/2014/main" id="{1E3426C8-391B-43D1-9D45-6214851AD625}"/>
                </a:ext>
              </a:extLst>
            </p:cNvPr>
            <p:cNvSpPr/>
            <p:nvPr/>
          </p:nvSpPr>
          <p:spPr>
            <a:xfrm>
              <a:off x="2730507" y="5009686"/>
              <a:ext cx="1572159" cy="1190294"/>
            </a:xfrm>
            <a:prstGeom prst="roundRect">
              <a:avLst/>
            </a:prstGeom>
            <a:solidFill>
              <a:srgbClr val="DFC7DF"/>
            </a:solidFill>
            <a:ln>
              <a:solidFill>
                <a:srgbClr val="4C0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Inhibition of</a:t>
              </a:r>
            </a:p>
            <a:p>
              <a:pPr algn="ctr"/>
              <a:r>
                <a:rPr lang="en-US" dirty="0">
                  <a:solidFill>
                    <a:schemeClr val="tx1"/>
                  </a:solidFill>
                </a:rPr>
                <a:t>Lipoprotein lipase</a:t>
              </a:r>
            </a:p>
          </p:txBody>
        </p:sp>
        <p:sp>
          <p:nvSpPr>
            <p:cNvPr id="16" name="Rectangle: Rounded Corners 15">
              <a:extLst>
                <a:ext uri="{FF2B5EF4-FFF2-40B4-BE49-F238E27FC236}">
                  <a16:creationId xmlns:a16="http://schemas.microsoft.com/office/drawing/2014/main" id="{559A1E5B-46EE-4139-9782-32A238359FBA}"/>
                </a:ext>
              </a:extLst>
            </p:cNvPr>
            <p:cNvSpPr/>
            <p:nvPr/>
          </p:nvSpPr>
          <p:spPr>
            <a:xfrm>
              <a:off x="4362451" y="5016390"/>
              <a:ext cx="1540403" cy="1190293"/>
            </a:xfrm>
            <a:prstGeom prst="roundRect">
              <a:avLst/>
            </a:prstGeom>
            <a:solidFill>
              <a:srgbClr val="DFC7DF"/>
            </a:solidFill>
            <a:ln>
              <a:solidFill>
                <a:srgbClr val="4C04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Inhibition of Endothelial lipase</a:t>
              </a:r>
            </a:p>
          </p:txBody>
        </p:sp>
        <p:sp>
          <p:nvSpPr>
            <p:cNvPr id="18" name="Rectangle: Rounded Corners 17">
              <a:extLst>
                <a:ext uri="{FF2B5EF4-FFF2-40B4-BE49-F238E27FC236}">
                  <a16:creationId xmlns:a16="http://schemas.microsoft.com/office/drawing/2014/main" id="{2028C365-9B01-4A9F-83AD-C5029B4DC97D}"/>
                </a:ext>
              </a:extLst>
            </p:cNvPr>
            <p:cNvSpPr/>
            <p:nvPr/>
          </p:nvSpPr>
          <p:spPr>
            <a:xfrm>
              <a:off x="3376952" y="3558450"/>
              <a:ext cx="1801348" cy="810370"/>
            </a:xfrm>
            <a:prstGeom prst="roundRect">
              <a:avLst/>
            </a:prstGeom>
            <a:solidFill>
              <a:srgbClr val="4C04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ANGPTL3</a:t>
              </a:r>
            </a:p>
          </p:txBody>
        </p:sp>
        <p:sp>
          <p:nvSpPr>
            <p:cNvPr id="19" name="Text Box 4">
              <a:extLst>
                <a:ext uri="{FF2B5EF4-FFF2-40B4-BE49-F238E27FC236}">
                  <a16:creationId xmlns:a16="http://schemas.microsoft.com/office/drawing/2014/main" id="{3339D2E7-BDC0-46A2-B920-6AF1D6546056}"/>
                </a:ext>
              </a:extLst>
            </p:cNvPr>
            <p:cNvSpPr txBox="1">
              <a:spLocks noChangeArrowheads="1"/>
            </p:cNvSpPr>
            <p:nvPr/>
          </p:nvSpPr>
          <p:spPr bwMode="auto">
            <a:xfrm>
              <a:off x="2461672" y="3779568"/>
              <a:ext cx="816100" cy="1414186"/>
            </a:xfrm>
            <a:prstGeom prst="rect">
              <a:avLst/>
            </a:prstGeom>
            <a:noFill/>
            <a:ln w="12700">
              <a:noFill/>
              <a:miter lim="800000"/>
              <a:headEnd/>
              <a:tailEnd/>
            </a:ln>
          </p:spPr>
          <p:txBody>
            <a:bodyPr wrap="square">
              <a:spAutoFit/>
            </a:bodyPr>
            <a:lstStyle/>
            <a:p>
              <a:pPr algn="ctr">
                <a:lnSpc>
                  <a:spcPct val="100000"/>
                </a:lnSpc>
                <a:spcBef>
                  <a:spcPct val="50000"/>
                </a:spcBef>
                <a:buClrTx/>
                <a:buFontTx/>
                <a:buNone/>
                <a:defRPr/>
              </a:pPr>
              <a:r>
                <a:rPr lang="en-US" sz="4050" dirty="0">
                  <a:solidFill>
                    <a:srgbClr val="FF0000"/>
                  </a:solidFill>
                  <a:cs typeface="Arial" panose="020B0604020202020204" pitchFamily="34" charset="0"/>
                </a:rPr>
                <a:t>X</a:t>
              </a:r>
              <a:endParaRPr lang="en-US" sz="4050" dirty="0">
                <a:solidFill>
                  <a:srgbClr val="FEFCFE"/>
                </a:solidFill>
                <a:cs typeface="Arial" panose="020B0604020202020204" pitchFamily="34" charset="0"/>
              </a:endParaRPr>
            </a:p>
          </p:txBody>
        </p:sp>
        <p:cxnSp>
          <p:nvCxnSpPr>
            <p:cNvPr id="20" name="Connector: Curved 19">
              <a:extLst>
                <a:ext uri="{FF2B5EF4-FFF2-40B4-BE49-F238E27FC236}">
                  <a16:creationId xmlns:a16="http://schemas.microsoft.com/office/drawing/2014/main" id="{C6F216A8-70D6-4EC5-9FFA-15C912F1AFDE}"/>
                </a:ext>
              </a:extLst>
            </p:cNvPr>
            <p:cNvCxnSpPr>
              <a:cxnSpLocks/>
              <a:endCxn id="18" idx="1"/>
            </p:cNvCxnSpPr>
            <p:nvPr/>
          </p:nvCxnSpPr>
          <p:spPr>
            <a:xfrm flipV="1">
              <a:off x="1836549" y="3963635"/>
              <a:ext cx="1540403" cy="1137040"/>
            </a:xfrm>
            <a:prstGeom prst="curvedConnector3">
              <a:avLst/>
            </a:prstGeom>
            <a:ln w="38100">
              <a:solidFill>
                <a:srgbClr val="4C045B"/>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A54C72D9-B9DB-4A03-A2FE-3BA6C24FCFEA}"/>
                </a:ext>
              </a:extLst>
            </p:cNvPr>
            <p:cNvCxnSpPr>
              <a:cxnSpLocks/>
              <a:stCxn id="18" idx="2"/>
              <a:endCxn id="15" idx="0"/>
            </p:cNvCxnSpPr>
            <p:nvPr/>
          </p:nvCxnSpPr>
          <p:spPr>
            <a:xfrm rot="5400000">
              <a:off x="3576674" y="4308733"/>
              <a:ext cx="640867" cy="761041"/>
            </a:xfrm>
            <a:prstGeom prst="bentConnector3">
              <a:avLst/>
            </a:prstGeom>
            <a:solidFill>
              <a:srgbClr val="DFC7DF"/>
            </a:solidFill>
            <a:ln>
              <a:solidFill>
                <a:srgbClr val="4C045B"/>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Connector: Elbow 28">
              <a:extLst>
                <a:ext uri="{FF2B5EF4-FFF2-40B4-BE49-F238E27FC236}">
                  <a16:creationId xmlns:a16="http://schemas.microsoft.com/office/drawing/2014/main" id="{3A61EAD3-31E2-4C5A-A391-282AFAE0DB59}"/>
                </a:ext>
              </a:extLst>
            </p:cNvPr>
            <p:cNvCxnSpPr>
              <a:cxnSpLocks/>
              <a:stCxn id="18" idx="2"/>
              <a:endCxn id="16" idx="0"/>
            </p:cNvCxnSpPr>
            <p:nvPr/>
          </p:nvCxnSpPr>
          <p:spPr>
            <a:xfrm rot="16200000" flipH="1">
              <a:off x="4381356" y="4265091"/>
              <a:ext cx="647570" cy="855026"/>
            </a:xfrm>
            <a:prstGeom prst="bentConnector3">
              <a:avLst/>
            </a:prstGeom>
            <a:solidFill>
              <a:srgbClr val="DFC7DF"/>
            </a:solidFill>
            <a:ln>
              <a:solidFill>
                <a:srgbClr val="4C045B"/>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33536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4B3E-2F26-4272-8009-5C51FE76EA12}"/>
              </a:ext>
            </a:extLst>
          </p:cNvPr>
          <p:cNvSpPr>
            <a:spLocks noGrp="1"/>
          </p:cNvSpPr>
          <p:nvPr>
            <p:ph type="title"/>
          </p:nvPr>
        </p:nvSpPr>
        <p:spPr/>
        <p:txBody>
          <a:bodyPr/>
          <a:lstStyle/>
          <a:p>
            <a:r>
              <a:rPr lang="en-US" dirty="0" err="1"/>
              <a:t>Evinacumab-dgnb</a:t>
            </a:r>
            <a:r>
              <a:rPr lang="en-US" dirty="0"/>
              <a:t>: Clinical Efficacy </a:t>
            </a:r>
          </a:p>
        </p:txBody>
      </p:sp>
      <p:sp>
        <p:nvSpPr>
          <p:cNvPr id="4" name="Content Placeholder 3">
            <a:extLst>
              <a:ext uri="{FF2B5EF4-FFF2-40B4-BE49-F238E27FC236}">
                <a16:creationId xmlns:a16="http://schemas.microsoft.com/office/drawing/2014/main" id="{CCCEEF00-4EFB-4F94-B14D-6CB9FCB29449}"/>
              </a:ext>
            </a:extLst>
          </p:cNvPr>
          <p:cNvSpPr>
            <a:spLocks noGrp="1"/>
          </p:cNvSpPr>
          <p:nvPr>
            <p:ph idx="1"/>
          </p:nvPr>
        </p:nvSpPr>
        <p:spPr/>
        <p:txBody>
          <a:bodyPr>
            <a:normAutofit/>
          </a:bodyPr>
          <a:lstStyle/>
          <a:p>
            <a:r>
              <a:rPr lang="en-US" dirty="0"/>
              <a:t>Homozygous FH: Double-blind, placebo-controlled trial, in 65 patients:</a:t>
            </a:r>
          </a:p>
          <a:p>
            <a:pPr lvl="2"/>
            <a:r>
              <a:rPr lang="en-US" dirty="0"/>
              <a:t>47.1% decrease in LDL-C with </a:t>
            </a:r>
            <a:r>
              <a:rPr lang="en-US" dirty="0" err="1"/>
              <a:t>evinacumab</a:t>
            </a:r>
            <a:endParaRPr lang="en-US" dirty="0"/>
          </a:p>
          <a:p>
            <a:pPr lvl="2"/>
            <a:r>
              <a:rPr lang="en-US" dirty="0"/>
              <a:t>1.9% increase in LDL-C with placebo</a:t>
            </a:r>
          </a:p>
          <a:p>
            <a:pPr lvl="1"/>
            <a:endParaRPr lang="en-US" dirty="0"/>
          </a:p>
          <a:p>
            <a:r>
              <a:rPr lang="en-US" dirty="0"/>
              <a:t>Heterozygous FH: Double-blind, placebo-controlled trial in 272 patients:</a:t>
            </a:r>
          </a:p>
          <a:p>
            <a:pPr lvl="2"/>
            <a:r>
              <a:rPr lang="en-US" dirty="0"/>
              <a:t>29.7%-49.9% decrease in LDL-C with </a:t>
            </a:r>
            <a:r>
              <a:rPr lang="en-US" dirty="0" err="1"/>
              <a:t>evinacumab</a:t>
            </a:r>
            <a:endParaRPr lang="en-US" dirty="0"/>
          </a:p>
          <a:p>
            <a:pPr lvl="2"/>
            <a:r>
              <a:rPr lang="en-US" dirty="0"/>
              <a:t>0.6-8.8% increase in LDL-C with placebo</a:t>
            </a:r>
          </a:p>
          <a:p>
            <a:endParaRPr lang="en-US" dirty="0"/>
          </a:p>
        </p:txBody>
      </p:sp>
      <p:sp>
        <p:nvSpPr>
          <p:cNvPr id="7" name="Rectangle 6">
            <a:extLst>
              <a:ext uri="{FF2B5EF4-FFF2-40B4-BE49-F238E27FC236}">
                <a16:creationId xmlns:a16="http://schemas.microsoft.com/office/drawing/2014/main" id="{7D2A7107-A4B6-4A35-A531-4E449DBE49B2}"/>
              </a:ext>
            </a:extLst>
          </p:cNvPr>
          <p:cNvSpPr/>
          <p:nvPr/>
        </p:nvSpPr>
        <p:spPr>
          <a:xfrm>
            <a:off x="0" y="4911374"/>
            <a:ext cx="9144000" cy="230832"/>
          </a:xfrm>
          <a:prstGeom prst="rect">
            <a:avLst/>
          </a:prstGeom>
        </p:spPr>
        <p:txBody>
          <a:bodyPr wrap="square">
            <a:spAutoFit/>
          </a:bodyPr>
          <a:lstStyle/>
          <a:p>
            <a:r>
              <a:rPr lang="en-US" sz="900" dirty="0" err="1"/>
              <a:t>Raal</a:t>
            </a:r>
            <a:r>
              <a:rPr lang="en-US" sz="900" dirty="0"/>
              <a:t> FJ, et al. N </a:t>
            </a:r>
            <a:r>
              <a:rPr lang="en-US" sz="900" dirty="0" err="1"/>
              <a:t>Engl</a:t>
            </a:r>
            <a:r>
              <a:rPr lang="en-US" sz="900" dirty="0"/>
              <a:t> J Med. 2020;383(8):711-720.          </a:t>
            </a:r>
            <a:r>
              <a:rPr lang="en-US" sz="900" dirty="0" err="1"/>
              <a:t>Rosenson</a:t>
            </a:r>
            <a:r>
              <a:rPr lang="en-US" sz="900" dirty="0"/>
              <a:t> RS, et al. </a:t>
            </a:r>
            <a:r>
              <a:rPr lang="en-US" sz="900" i="1" dirty="0"/>
              <a:t>N </a:t>
            </a:r>
            <a:r>
              <a:rPr lang="en-US" sz="900" i="1" dirty="0" err="1"/>
              <a:t>Engl</a:t>
            </a:r>
            <a:r>
              <a:rPr lang="en-US" sz="900" i="1" dirty="0"/>
              <a:t> J Med</a:t>
            </a:r>
            <a:r>
              <a:rPr lang="en-US" sz="900" dirty="0"/>
              <a:t>. 2020;383(24):2307-2319.</a:t>
            </a:r>
          </a:p>
        </p:txBody>
      </p:sp>
    </p:spTree>
    <p:extLst>
      <p:ext uri="{BB962C8B-B14F-4D97-AF65-F5344CB8AC3E}">
        <p14:creationId xmlns:p14="http://schemas.microsoft.com/office/powerpoint/2010/main" val="626772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0520C14-5CC5-46BD-B8A0-27C2A107035A}"/>
              </a:ext>
            </a:extLst>
          </p:cNvPr>
          <p:cNvSpPr>
            <a:spLocks noGrp="1"/>
          </p:cNvSpPr>
          <p:nvPr>
            <p:ph type="title"/>
          </p:nvPr>
        </p:nvSpPr>
        <p:spPr/>
        <p:txBody>
          <a:bodyPr/>
          <a:lstStyle/>
          <a:p>
            <a:r>
              <a:rPr lang="en-US" dirty="0" err="1"/>
              <a:t>Evinacumab-dgnb</a:t>
            </a:r>
            <a:endParaRPr lang="en-US" dirty="0"/>
          </a:p>
        </p:txBody>
      </p:sp>
      <p:sp>
        <p:nvSpPr>
          <p:cNvPr id="3" name="Content Placeholder 2">
            <a:extLst>
              <a:ext uri="{FF2B5EF4-FFF2-40B4-BE49-F238E27FC236}">
                <a16:creationId xmlns:a16="http://schemas.microsoft.com/office/drawing/2014/main" id="{09338A17-FD7C-4AE0-ADF0-CB5E6B5FAA21}"/>
              </a:ext>
            </a:extLst>
          </p:cNvPr>
          <p:cNvSpPr>
            <a:spLocks noGrp="1"/>
          </p:cNvSpPr>
          <p:nvPr>
            <p:ph idx="1"/>
          </p:nvPr>
        </p:nvSpPr>
        <p:spPr>
          <a:xfrm>
            <a:off x="448502" y="1280636"/>
            <a:ext cx="8229600" cy="3661826"/>
          </a:xfrm>
        </p:spPr>
        <p:txBody>
          <a:bodyPr>
            <a:normAutofit fontScale="85000" lnSpcReduction="20000"/>
          </a:bodyPr>
          <a:lstStyle/>
          <a:p>
            <a:r>
              <a:rPr lang="en-US" dirty="0"/>
              <a:t>Approved in 2021 as an adjunct to other LDL-C lowering therapies for the treatment of adult and pediatric patients, aged 12 years and older, with homozygous familial hypercholesterolemia</a:t>
            </a:r>
          </a:p>
          <a:p>
            <a:r>
              <a:rPr lang="en-US" dirty="0"/>
              <a:t>Dose: 15 mg/kg IV once every 4 weeks (over 60 min)</a:t>
            </a:r>
          </a:p>
          <a:p>
            <a:r>
              <a:rPr lang="en-US" dirty="0"/>
              <a:t>Available as </a:t>
            </a:r>
            <a:r>
              <a:rPr lang="en-US" dirty="0" err="1"/>
              <a:t>evinacumab-dgnb</a:t>
            </a:r>
            <a:r>
              <a:rPr lang="en-US" dirty="0"/>
              <a:t> (</a:t>
            </a:r>
            <a:r>
              <a:rPr lang="en-US" dirty="0" err="1"/>
              <a:t>Evkeeza</a:t>
            </a:r>
            <a:r>
              <a:rPr lang="en-US" dirty="0"/>
              <a:t>) </a:t>
            </a:r>
          </a:p>
          <a:p>
            <a:pPr lvl="1"/>
            <a:r>
              <a:rPr lang="en-US" dirty="0"/>
              <a:t>Injection: 345 mg/2.3 mL and 1,200 mg/8 mL single-dose vials</a:t>
            </a:r>
          </a:p>
          <a:p>
            <a:r>
              <a:rPr lang="en-US" dirty="0"/>
              <a:t>Warnings for serious hypersensitivity reactions and embryo-fetal toxicity</a:t>
            </a:r>
          </a:p>
          <a:p>
            <a:r>
              <a:rPr lang="en-US" dirty="0"/>
              <a:t>Adverse effects</a:t>
            </a:r>
          </a:p>
          <a:p>
            <a:pPr lvl="1"/>
            <a:r>
              <a:rPr lang="en-US" dirty="0"/>
              <a:t>Nasopharyngitis, influenza-like illness, dizziness, rhinorrhea, and nausea</a:t>
            </a:r>
          </a:p>
        </p:txBody>
      </p:sp>
      <p:sp>
        <p:nvSpPr>
          <p:cNvPr id="4" name="Slide Number Placeholder 3">
            <a:extLst>
              <a:ext uri="{FF2B5EF4-FFF2-40B4-BE49-F238E27FC236}">
                <a16:creationId xmlns:a16="http://schemas.microsoft.com/office/drawing/2014/main" id="{8946E1BD-5BA4-4750-A877-666EF69E4DF9}"/>
              </a:ext>
            </a:extLst>
          </p:cNvPr>
          <p:cNvSpPr>
            <a:spLocks noGrp="1"/>
          </p:cNvSpPr>
          <p:nvPr>
            <p:ph type="sldNum" sz="quarter" idx="12"/>
          </p:nvPr>
        </p:nvSpPr>
        <p:spPr>
          <a:xfrm>
            <a:off x="6553200" y="12874"/>
            <a:ext cx="2133600" cy="273844"/>
          </a:xfrm>
        </p:spPr>
        <p:txBody>
          <a:bodyPr/>
          <a:lstStyle/>
          <a:p>
            <a:fld id="{2066355A-084C-D24E-9AD2-7E4FC41EA627}" type="slidenum">
              <a:rPr lang="en-US" smtClean="0"/>
              <a:pPr/>
              <a:t>38</a:t>
            </a:fld>
            <a:endParaRPr lang="en-US"/>
          </a:p>
        </p:txBody>
      </p:sp>
      <p:sp>
        <p:nvSpPr>
          <p:cNvPr id="5" name="Rectangle 4">
            <a:extLst>
              <a:ext uri="{FF2B5EF4-FFF2-40B4-BE49-F238E27FC236}">
                <a16:creationId xmlns:a16="http://schemas.microsoft.com/office/drawing/2014/main" id="{FC4E26C6-EE71-4B0C-A34B-CEAE0FB82EF6}"/>
              </a:ext>
            </a:extLst>
          </p:cNvPr>
          <p:cNvSpPr/>
          <p:nvPr/>
        </p:nvSpPr>
        <p:spPr>
          <a:xfrm>
            <a:off x="0" y="4911374"/>
            <a:ext cx="9144000" cy="230832"/>
          </a:xfrm>
          <a:prstGeom prst="rect">
            <a:avLst/>
          </a:prstGeom>
        </p:spPr>
        <p:txBody>
          <a:bodyPr wrap="square">
            <a:spAutoFit/>
          </a:bodyPr>
          <a:lstStyle/>
          <a:p>
            <a:r>
              <a:rPr lang="en-US" sz="900" dirty="0" err="1"/>
              <a:t>Evkeeza</a:t>
            </a:r>
            <a:r>
              <a:rPr lang="en-US" sz="900" dirty="0"/>
              <a:t>. Prescribing information. Regeneron; 2021.</a:t>
            </a:r>
          </a:p>
        </p:txBody>
      </p:sp>
    </p:spTree>
    <p:extLst>
      <p:ext uri="{BB962C8B-B14F-4D97-AF65-F5344CB8AC3E}">
        <p14:creationId xmlns:p14="http://schemas.microsoft.com/office/powerpoint/2010/main" val="364477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3AD394-EBD7-497B-B1C3-FC9B9C10E91C}"/>
              </a:ext>
            </a:extLst>
          </p:cNvPr>
          <p:cNvSpPr>
            <a:spLocks noGrp="1"/>
          </p:cNvSpPr>
          <p:nvPr>
            <p:ph type="title"/>
          </p:nvPr>
        </p:nvSpPr>
        <p:spPr>
          <a:xfrm>
            <a:off x="448502" y="562707"/>
            <a:ext cx="8229600" cy="711491"/>
          </a:xfrm>
        </p:spPr>
        <p:txBody>
          <a:bodyPr/>
          <a:lstStyle/>
          <a:p>
            <a:r>
              <a:rPr lang="en-US" dirty="0"/>
              <a:t>Burden of CVD in the United States (US)</a:t>
            </a:r>
          </a:p>
        </p:txBody>
      </p:sp>
      <p:sp>
        <p:nvSpPr>
          <p:cNvPr id="6" name="Content Placeholder 5">
            <a:extLst>
              <a:ext uri="{FF2B5EF4-FFF2-40B4-BE49-F238E27FC236}">
                <a16:creationId xmlns:a16="http://schemas.microsoft.com/office/drawing/2014/main" id="{77A96F12-B678-4919-8686-1027C26F6DCD}"/>
              </a:ext>
            </a:extLst>
          </p:cNvPr>
          <p:cNvSpPr>
            <a:spLocks noGrp="1"/>
          </p:cNvSpPr>
          <p:nvPr>
            <p:ph sz="half" idx="1"/>
          </p:nvPr>
        </p:nvSpPr>
        <p:spPr>
          <a:xfrm>
            <a:off x="457200" y="1200151"/>
            <a:ext cx="4038600" cy="3394472"/>
          </a:xfrm>
        </p:spPr>
        <p:txBody>
          <a:bodyPr>
            <a:normAutofit lnSpcReduction="10000"/>
          </a:bodyPr>
          <a:lstStyle/>
          <a:p>
            <a:r>
              <a:rPr lang="en-US" dirty="0"/>
              <a:t>CVD is the leading cause of death in the United States</a:t>
            </a:r>
          </a:p>
          <a:p>
            <a:r>
              <a:rPr lang="en-US" dirty="0"/>
              <a:t>The indirect and direct cost of CVD for 2014 to 2015 was $351.2 billion</a:t>
            </a:r>
          </a:p>
          <a:p>
            <a:r>
              <a:rPr lang="en-US" dirty="0"/>
              <a:t>By 2035, the projected total cost of CVD will approach $1.1 trillion</a:t>
            </a:r>
          </a:p>
          <a:p>
            <a:endParaRPr lang="en-US" dirty="0"/>
          </a:p>
        </p:txBody>
      </p:sp>
      <p:graphicFrame>
        <p:nvGraphicFramePr>
          <p:cNvPr id="11" name="Content Placeholder 201">
            <a:extLst>
              <a:ext uri="{FF2B5EF4-FFF2-40B4-BE49-F238E27FC236}">
                <a16:creationId xmlns:a16="http://schemas.microsoft.com/office/drawing/2014/main" id="{4830FD58-BA62-4556-9830-C3DC63CA5CE3}"/>
              </a:ext>
            </a:extLst>
          </p:cNvPr>
          <p:cNvGraphicFramePr>
            <a:graphicFrameLocks noGrp="1"/>
          </p:cNvGraphicFramePr>
          <p:nvPr>
            <p:ph sz="half" idx="2"/>
            <p:extLst>
              <p:ext uri="{D42A27DB-BD31-4B8C-83A1-F6EECF244321}">
                <p14:modId xmlns:p14="http://schemas.microsoft.com/office/powerpoint/2010/main" val="1455745300"/>
              </p:ext>
            </p:extLst>
          </p:nvPr>
        </p:nvGraphicFramePr>
        <p:xfrm>
          <a:off x="4859215" y="1122588"/>
          <a:ext cx="4038600" cy="339407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4B543CD-857E-4712-B880-8196E56756D2}"/>
              </a:ext>
            </a:extLst>
          </p:cNvPr>
          <p:cNvSpPr txBox="1"/>
          <p:nvPr/>
        </p:nvSpPr>
        <p:spPr>
          <a:xfrm>
            <a:off x="4583138" y="4695993"/>
            <a:ext cx="4320541" cy="253916"/>
          </a:xfrm>
          <a:prstGeom prst="rect">
            <a:avLst/>
          </a:prstGeom>
          <a:noFill/>
        </p:spPr>
        <p:txBody>
          <a:bodyPr wrap="square" rtlCol="0">
            <a:spAutoFit/>
          </a:bodyPr>
          <a:lstStyle/>
          <a:p>
            <a:r>
              <a:rPr lang="en-US" sz="1050" dirty="0"/>
              <a:t>ASCVD, atherosclerotic cardiovascular disease; CVD, cardiovascular disease.</a:t>
            </a:r>
          </a:p>
        </p:txBody>
      </p:sp>
      <p:sp>
        <p:nvSpPr>
          <p:cNvPr id="193" name="Content Placeholder 193">
            <a:extLst>
              <a:ext uri="{FF2B5EF4-FFF2-40B4-BE49-F238E27FC236}">
                <a16:creationId xmlns:a16="http://schemas.microsoft.com/office/drawing/2014/main" id="{2C2A056F-9E26-4694-B1D6-F523455CFFE9}"/>
              </a:ext>
            </a:extLst>
          </p:cNvPr>
          <p:cNvSpPr txBox="1">
            <a:spLocks/>
          </p:cNvSpPr>
          <p:nvPr/>
        </p:nvSpPr>
        <p:spPr>
          <a:xfrm>
            <a:off x="480060" y="1045369"/>
            <a:ext cx="3121699" cy="3263504"/>
          </a:xfrm>
          <a:prstGeom prst="rect">
            <a:avLst/>
          </a:prstGeom>
        </p:spPr>
        <p:txBody>
          <a:bodyPr vert="horz" lIns="68580" tIns="34290" rIns="68580" bIns="34290" rtlCol="0">
            <a:normAutofit/>
          </a:bodyPr>
          <a:lstStyle>
            <a:lvl1pPr marL="285750" indent="-285750" algn="l" defTabSz="914400" rtl="0" eaLnBrk="1" latinLnBrk="0" hangingPunct="1">
              <a:lnSpc>
                <a:spcPct val="90000"/>
              </a:lnSpc>
              <a:spcBef>
                <a:spcPts val="1000"/>
              </a:spcBef>
              <a:buFont typeface="Arial" charset="0"/>
              <a:buChar char="•"/>
              <a:defRPr sz="2400" i="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42950" indent="-285750" algn="l" defTabSz="914400" rtl="0" eaLnBrk="1" latinLnBrk="0" hangingPunct="1">
              <a:lnSpc>
                <a:spcPct val="90000"/>
              </a:lnSpc>
              <a:spcBef>
                <a:spcPts val="500"/>
              </a:spcBef>
              <a:buFont typeface="Arial" charset="0"/>
              <a:buChar char="•"/>
              <a:defRPr sz="2000" i="0" kern="1200">
                <a:solidFill>
                  <a:schemeClr val="tx1"/>
                </a:solidFill>
                <a:latin typeface="Calibri" panose="020F0502020204030204" pitchFamily="34" charset="0"/>
                <a:ea typeface="Arial" charset="0"/>
                <a:cs typeface="Calibri" panose="020F0502020204030204" pitchFamily="34" charset="0"/>
              </a:defRPr>
            </a:lvl2pPr>
            <a:lvl3pPr marL="1200150" indent="-285750" algn="l" defTabSz="914400" rtl="0" eaLnBrk="1" latinLnBrk="0" hangingPunct="1">
              <a:lnSpc>
                <a:spcPct val="90000"/>
              </a:lnSpc>
              <a:spcBef>
                <a:spcPts val="500"/>
              </a:spcBef>
              <a:buFont typeface="Arial" charset="0"/>
              <a:buChar char="•"/>
              <a:defRPr sz="1800" i="0" kern="1200">
                <a:solidFill>
                  <a:schemeClr val="tx1"/>
                </a:solidFill>
                <a:latin typeface="Calibri" panose="020F0502020204030204" pitchFamily="34" charset="0"/>
                <a:ea typeface="Arial" charset="0"/>
                <a:cs typeface="Calibri" panose="020F0502020204030204" pitchFamily="34" charset="0"/>
              </a:defRPr>
            </a:lvl3pPr>
            <a:lvl4pPr marL="1657350" indent="-285750" algn="l" defTabSz="914400" rtl="0" eaLnBrk="1" latinLnBrk="0" hangingPunct="1">
              <a:lnSpc>
                <a:spcPct val="90000"/>
              </a:lnSpc>
              <a:spcBef>
                <a:spcPts val="500"/>
              </a:spcBef>
              <a:buFont typeface="Arial" charset="0"/>
              <a:buChar char="•"/>
              <a:defRPr sz="1600" i="0" kern="1200">
                <a:solidFill>
                  <a:schemeClr val="tx1"/>
                </a:solidFill>
                <a:latin typeface="Calibri" panose="020F0502020204030204" pitchFamily="34" charset="0"/>
                <a:ea typeface="Arial" charset="0"/>
                <a:cs typeface="Calibri" panose="020F0502020204030204" pitchFamily="34" charset="0"/>
              </a:defRPr>
            </a:lvl4pPr>
            <a:lvl5pPr marL="2114550" indent="-285750" algn="l" defTabSz="914400" rtl="0" eaLnBrk="1" latinLnBrk="0" hangingPunct="1">
              <a:lnSpc>
                <a:spcPct val="90000"/>
              </a:lnSpc>
              <a:spcBef>
                <a:spcPts val="500"/>
              </a:spcBef>
              <a:buFont typeface="Arial" charset="0"/>
              <a:buChar char="•"/>
              <a:defRPr sz="1600" i="0" kern="1200">
                <a:solidFill>
                  <a:schemeClr val="tx1"/>
                </a:solidFill>
                <a:latin typeface="Calibri" panose="020F0502020204030204" pitchFamily="34" charset="0"/>
                <a:ea typeface="Arial"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1800" dirty="0"/>
          </a:p>
          <a:p>
            <a:pPr marL="0" indent="0">
              <a:buNone/>
            </a:pPr>
            <a:endParaRPr lang="en-US" sz="1800" dirty="0"/>
          </a:p>
        </p:txBody>
      </p:sp>
      <p:sp>
        <p:nvSpPr>
          <p:cNvPr id="9" name="TextBox 8">
            <a:extLst>
              <a:ext uri="{FF2B5EF4-FFF2-40B4-BE49-F238E27FC236}">
                <a16:creationId xmlns:a16="http://schemas.microsoft.com/office/drawing/2014/main" id="{67DDB972-5268-4CC8-8B26-780423AA812C}"/>
              </a:ext>
            </a:extLst>
          </p:cNvPr>
          <p:cNvSpPr txBox="1"/>
          <p:nvPr/>
        </p:nvSpPr>
        <p:spPr>
          <a:xfrm>
            <a:off x="-56272" y="4900513"/>
            <a:ext cx="5261317" cy="230832"/>
          </a:xfrm>
          <a:prstGeom prst="rect">
            <a:avLst/>
          </a:prstGeom>
          <a:noFill/>
        </p:spPr>
        <p:txBody>
          <a:bodyPr wrap="square">
            <a:spAutoFit/>
          </a:bodyPr>
          <a:lstStyle/>
          <a:p>
            <a:r>
              <a:rPr lang="en-US" sz="900" dirty="0">
                <a:solidFill>
                  <a:prstClr val="black"/>
                </a:solidFill>
              </a:rPr>
              <a:t>Virani SS, et al. </a:t>
            </a:r>
            <a:r>
              <a:rPr lang="en-US" sz="900" i="1" dirty="0">
                <a:solidFill>
                  <a:prstClr val="black"/>
                </a:solidFill>
              </a:rPr>
              <a:t>Circulation</a:t>
            </a:r>
            <a:r>
              <a:rPr lang="en-US" sz="900" dirty="0">
                <a:solidFill>
                  <a:prstClr val="black"/>
                </a:solidFill>
              </a:rPr>
              <a:t>. 2020;141(9):e139-e596.</a:t>
            </a:r>
            <a:endParaRPr lang="en-US" sz="900" dirty="0"/>
          </a:p>
        </p:txBody>
      </p:sp>
    </p:spTree>
    <p:extLst>
      <p:ext uri="{BB962C8B-B14F-4D97-AF65-F5344CB8AC3E}">
        <p14:creationId xmlns:p14="http://schemas.microsoft.com/office/powerpoint/2010/main" val="1610465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8CF69A-9FCD-47D9-8E99-40214CB7C836}"/>
              </a:ext>
            </a:extLst>
          </p:cNvPr>
          <p:cNvSpPr>
            <a:spLocks noGrp="1"/>
          </p:cNvSpPr>
          <p:nvPr>
            <p:ph type="title"/>
          </p:nvPr>
        </p:nvSpPr>
        <p:spPr/>
        <p:txBody>
          <a:bodyPr>
            <a:normAutofit/>
          </a:bodyPr>
          <a:lstStyle/>
          <a:p>
            <a:r>
              <a:rPr lang="en-US" dirty="0"/>
              <a:t>Just around the corner… </a:t>
            </a:r>
            <a:r>
              <a:rPr lang="en-US" dirty="0" err="1"/>
              <a:t>Inclisiran</a:t>
            </a:r>
            <a:endParaRPr lang="en-US" dirty="0"/>
          </a:p>
        </p:txBody>
      </p:sp>
      <p:sp>
        <p:nvSpPr>
          <p:cNvPr id="3" name="Content Placeholder 2">
            <a:extLst>
              <a:ext uri="{FF2B5EF4-FFF2-40B4-BE49-F238E27FC236}">
                <a16:creationId xmlns:a16="http://schemas.microsoft.com/office/drawing/2014/main" id="{3AEE317C-16DE-4326-97CD-35C8C0DA4791}"/>
              </a:ext>
            </a:extLst>
          </p:cNvPr>
          <p:cNvSpPr>
            <a:spLocks noGrp="1"/>
          </p:cNvSpPr>
          <p:nvPr>
            <p:ph idx="1"/>
          </p:nvPr>
        </p:nvSpPr>
        <p:spPr/>
        <p:txBody>
          <a:bodyPr wrap="square" anchor="t">
            <a:normAutofit lnSpcReduction="10000"/>
          </a:bodyPr>
          <a:lstStyle/>
          <a:p>
            <a:r>
              <a:rPr lang="en-US" dirty="0"/>
              <a:t>Small-interfering RNA therapy that selectively blocks PCSK9 protein production</a:t>
            </a:r>
          </a:p>
          <a:p>
            <a:r>
              <a:rPr lang="en-US" dirty="0"/>
              <a:t>Submitted to the FDA for approval for secondary prevention patients with ASCVD and familial hypercholesterolemia (FH)</a:t>
            </a:r>
          </a:p>
          <a:p>
            <a:r>
              <a:rPr lang="en-US" dirty="0"/>
              <a:t>300 mg subcutaneously initially, at 3 months, then every 6 months</a:t>
            </a:r>
          </a:p>
          <a:p>
            <a:r>
              <a:rPr lang="en-US" dirty="0"/>
              <a:t>Prescription Drug User Fee Act (PDUFA) date:</a:t>
            </a:r>
          </a:p>
          <a:p>
            <a:pPr lvl="1"/>
            <a:r>
              <a:rPr lang="en-US" dirty="0"/>
              <a:t>January 1, 2022 </a:t>
            </a:r>
          </a:p>
        </p:txBody>
      </p:sp>
      <p:sp>
        <p:nvSpPr>
          <p:cNvPr id="18" name="Text Placeholder 4">
            <a:extLst>
              <a:ext uri="{FF2B5EF4-FFF2-40B4-BE49-F238E27FC236}">
                <a16:creationId xmlns:a16="http://schemas.microsoft.com/office/drawing/2014/main" id="{F8200E19-AF5B-4C0F-956D-CD42C6939895}"/>
              </a:ext>
            </a:extLst>
          </p:cNvPr>
          <p:cNvSpPr txBox="1">
            <a:spLocks/>
          </p:cNvSpPr>
          <p:nvPr/>
        </p:nvSpPr>
        <p:spPr>
          <a:xfrm>
            <a:off x="-15182" y="4789737"/>
            <a:ext cx="7990057" cy="34396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C00000"/>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102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4B3E-2F26-4272-8009-5C51FE76EA12}"/>
              </a:ext>
            </a:extLst>
          </p:cNvPr>
          <p:cNvSpPr>
            <a:spLocks noGrp="1"/>
          </p:cNvSpPr>
          <p:nvPr>
            <p:ph type="title"/>
          </p:nvPr>
        </p:nvSpPr>
        <p:spPr/>
        <p:txBody>
          <a:bodyPr>
            <a:normAutofit fontScale="90000"/>
          </a:bodyPr>
          <a:lstStyle/>
          <a:p>
            <a:r>
              <a:rPr lang="en-US" dirty="0" err="1"/>
              <a:t>Inclisiran</a:t>
            </a:r>
            <a:r>
              <a:rPr lang="en-US" dirty="0"/>
              <a:t>: Clinical Efficacy on Maximally Tolerated Statin</a:t>
            </a:r>
          </a:p>
        </p:txBody>
      </p:sp>
      <p:sp>
        <p:nvSpPr>
          <p:cNvPr id="10" name="Text Placeholder 9">
            <a:extLst>
              <a:ext uri="{FF2B5EF4-FFF2-40B4-BE49-F238E27FC236}">
                <a16:creationId xmlns:a16="http://schemas.microsoft.com/office/drawing/2014/main" id="{9293BDA7-4F2D-457E-BE13-26C517EE9F24}"/>
              </a:ext>
            </a:extLst>
          </p:cNvPr>
          <p:cNvSpPr>
            <a:spLocks noGrp="1"/>
          </p:cNvSpPr>
          <p:nvPr>
            <p:ph type="body" idx="1"/>
          </p:nvPr>
        </p:nvSpPr>
        <p:spPr>
          <a:xfrm>
            <a:off x="457200" y="1335818"/>
            <a:ext cx="4040188" cy="479822"/>
          </a:xfrm>
        </p:spPr>
        <p:txBody>
          <a:bodyPr>
            <a:normAutofit fontScale="85000" lnSpcReduction="10000"/>
          </a:bodyPr>
          <a:lstStyle/>
          <a:p>
            <a:r>
              <a:rPr lang="en-US" dirty="0"/>
              <a:t>ORION-9: Heterozygous FH</a:t>
            </a:r>
          </a:p>
        </p:txBody>
      </p:sp>
      <p:sp>
        <p:nvSpPr>
          <p:cNvPr id="12" name="Text Placeholder 11">
            <a:extLst>
              <a:ext uri="{FF2B5EF4-FFF2-40B4-BE49-F238E27FC236}">
                <a16:creationId xmlns:a16="http://schemas.microsoft.com/office/drawing/2014/main" id="{5359FD51-19D9-432F-BB5C-DB03635F87AF}"/>
              </a:ext>
            </a:extLst>
          </p:cNvPr>
          <p:cNvSpPr>
            <a:spLocks noGrp="1"/>
          </p:cNvSpPr>
          <p:nvPr>
            <p:ph type="body" sz="quarter" idx="3"/>
          </p:nvPr>
        </p:nvSpPr>
        <p:spPr>
          <a:xfrm>
            <a:off x="4645026" y="1335818"/>
            <a:ext cx="4189411" cy="479822"/>
          </a:xfrm>
        </p:spPr>
        <p:txBody>
          <a:bodyPr>
            <a:normAutofit fontScale="85000" lnSpcReduction="10000"/>
          </a:bodyPr>
          <a:lstStyle/>
          <a:p>
            <a:r>
              <a:rPr lang="en-US" dirty="0"/>
              <a:t>ORION-10/11: ASCVD or equivalent</a:t>
            </a:r>
          </a:p>
        </p:txBody>
      </p:sp>
      <p:sp>
        <p:nvSpPr>
          <p:cNvPr id="7" name="Rectangle 6">
            <a:extLst>
              <a:ext uri="{FF2B5EF4-FFF2-40B4-BE49-F238E27FC236}">
                <a16:creationId xmlns:a16="http://schemas.microsoft.com/office/drawing/2014/main" id="{7D2A7107-A4B6-4A35-A531-4E449DBE49B2}"/>
              </a:ext>
            </a:extLst>
          </p:cNvPr>
          <p:cNvSpPr/>
          <p:nvPr/>
        </p:nvSpPr>
        <p:spPr>
          <a:xfrm>
            <a:off x="0" y="4900754"/>
            <a:ext cx="9144000" cy="230832"/>
          </a:xfrm>
          <a:prstGeom prst="rect">
            <a:avLst/>
          </a:prstGeom>
        </p:spPr>
        <p:txBody>
          <a:bodyPr wrap="square">
            <a:spAutoFit/>
          </a:bodyPr>
          <a:lstStyle/>
          <a:p>
            <a:pPr marL="0" indent="0">
              <a:buNone/>
            </a:pPr>
            <a:r>
              <a:rPr lang="en-US" sz="900" dirty="0">
                <a:latin typeface="Calibri" panose="020F0502020204030204" pitchFamily="34" charset="0"/>
                <a:cs typeface="Calibri" panose="020F0502020204030204" pitchFamily="34" charset="0"/>
              </a:rPr>
              <a:t>Ray KK, et al. N </a:t>
            </a:r>
            <a:r>
              <a:rPr lang="en-US" sz="900" dirty="0" err="1">
                <a:latin typeface="Calibri" panose="020F0502020204030204" pitchFamily="34" charset="0"/>
                <a:cs typeface="Calibri" panose="020F0502020204030204" pitchFamily="34" charset="0"/>
              </a:rPr>
              <a:t>Engl</a:t>
            </a:r>
            <a:r>
              <a:rPr lang="en-US" sz="900" dirty="0">
                <a:latin typeface="Calibri" panose="020F0502020204030204" pitchFamily="34" charset="0"/>
                <a:cs typeface="Calibri" panose="020F0502020204030204" pitchFamily="34" charset="0"/>
              </a:rPr>
              <a:t> J Med 2020;382:1507-19.		</a:t>
            </a:r>
            <a:r>
              <a:rPr lang="en-US" sz="900" dirty="0" err="1">
                <a:latin typeface="Calibri" panose="020F0502020204030204" pitchFamily="34" charset="0"/>
                <a:cs typeface="Calibri" panose="020F0502020204030204" pitchFamily="34" charset="0"/>
              </a:rPr>
              <a:t>Raal</a:t>
            </a:r>
            <a:r>
              <a:rPr lang="en-US" sz="900" dirty="0">
                <a:latin typeface="Calibri" panose="020F0502020204030204" pitchFamily="34" charset="0"/>
                <a:cs typeface="Calibri" panose="020F0502020204030204" pitchFamily="34" charset="0"/>
              </a:rPr>
              <a:t> FJ, et al. N </a:t>
            </a:r>
            <a:r>
              <a:rPr lang="en-US" sz="900" dirty="0" err="1">
                <a:latin typeface="Calibri" panose="020F0502020204030204" pitchFamily="34" charset="0"/>
                <a:cs typeface="Calibri" panose="020F0502020204030204" pitchFamily="34" charset="0"/>
              </a:rPr>
              <a:t>Engl</a:t>
            </a:r>
            <a:r>
              <a:rPr lang="en-US" sz="900" dirty="0">
                <a:latin typeface="Calibri" panose="020F0502020204030204" pitchFamily="34" charset="0"/>
                <a:cs typeface="Calibri" panose="020F0502020204030204" pitchFamily="34" charset="0"/>
              </a:rPr>
              <a:t> J Med 2020;382:1520-30.</a:t>
            </a:r>
          </a:p>
        </p:txBody>
      </p:sp>
      <p:graphicFrame>
        <p:nvGraphicFramePr>
          <p:cNvPr id="24" name="Content Placeholder 23">
            <a:extLst>
              <a:ext uri="{FF2B5EF4-FFF2-40B4-BE49-F238E27FC236}">
                <a16:creationId xmlns:a16="http://schemas.microsoft.com/office/drawing/2014/main" id="{C8A7BE87-8657-4428-8E18-D0D474F4B24C}"/>
              </a:ext>
            </a:extLst>
          </p:cNvPr>
          <p:cNvGraphicFramePr>
            <a:graphicFrameLocks noGrp="1"/>
          </p:cNvGraphicFramePr>
          <p:nvPr>
            <p:ph sz="quarter" idx="4"/>
            <p:extLst>
              <p:ext uri="{D42A27DB-BD31-4B8C-83A1-F6EECF244321}">
                <p14:modId xmlns:p14="http://schemas.microsoft.com/office/powerpoint/2010/main" val="3043282144"/>
              </p:ext>
            </p:extLst>
          </p:nvPr>
        </p:nvGraphicFramePr>
        <p:xfrm>
          <a:off x="4222333" y="1903077"/>
          <a:ext cx="4612104" cy="30859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ontent Placeholder 28">
            <a:extLst>
              <a:ext uri="{FF2B5EF4-FFF2-40B4-BE49-F238E27FC236}">
                <a16:creationId xmlns:a16="http://schemas.microsoft.com/office/drawing/2014/main" id="{B41AF4AE-3EEC-4257-900C-3668E4827976}"/>
              </a:ext>
            </a:extLst>
          </p:cNvPr>
          <p:cNvGraphicFramePr>
            <a:graphicFrameLocks noGrp="1"/>
          </p:cNvGraphicFramePr>
          <p:nvPr>
            <p:ph sz="half" idx="2"/>
            <p:extLst>
              <p:ext uri="{D42A27DB-BD31-4B8C-83A1-F6EECF244321}">
                <p14:modId xmlns:p14="http://schemas.microsoft.com/office/powerpoint/2010/main" val="1332588285"/>
              </p:ext>
            </p:extLst>
          </p:nvPr>
        </p:nvGraphicFramePr>
        <p:xfrm>
          <a:off x="457199" y="1903077"/>
          <a:ext cx="3617495" cy="29638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0054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8CF69A-9FCD-47D9-8E99-40214CB7C836}"/>
              </a:ext>
            </a:extLst>
          </p:cNvPr>
          <p:cNvSpPr>
            <a:spLocks noGrp="1"/>
          </p:cNvSpPr>
          <p:nvPr>
            <p:ph type="title"/>
          </p:nvPr>
        </p:nvSpPr>
        <p:spPr>
          <a:xfrm>
            <a:off x="448502" y="562707"/>
            <a:ext cx="8229600" cy="711491"/>
          </a:xfrm>
        </p:spPr>
        <p:txBody>
          <a:bodyPr>
            <a:normAutofit/>
          </a:bodyPr>
          <a:lstStyle/>
          <a:p>
            <a:r>
              <a:rPr lang="en-US" dirty="0" err="1"/>
              <a:t>Inclisiran</a:t>
            </a:r>
            <a:endParaRPr lang="en-US" dirty="0"/>
          </a:p>
        </p:txBody>
      </p:sp>
      <p:sp>
        <p:nvSpPr>
          <p:cNvPr id="3" name="Content Placeholder 2">
            <a:extLst>
              <a:ext uri="{FF2B5EF4-FFF2-40B4-BE49-F238E27FC236}">
                <a16:creationId xmlns:a16="http://schemas.microsoft.com/office/drawing/2014/main" id="{3AEE317C-16DE-4326-97CD-35C8C0DA4791}"/>
              </a:ext>
            </a:extLst>
          </p:cNvPr>
          <p:cNvSpPr>
            <a:spLocks noGrp="1"/>
          </p:cNvSpPr>
          <p:nvPr>
            <p:ph idx="1"/>
          </p:nvPr>
        </p:nvSpPr>
        <p:spPr>
          <a:xfrm>
            <a:off x="448502" y="1280636"/>
            <a:ext cx="8229600" cy="3661826"/>
          </a:xfrm>
        </p:spPr>
        <p:txBody>
          <a:bodyPr wrap="square" anchor="t">
            <a:noAutofit/>
          </a:bodyPr>
          <a:lstStyle/>
          <a:p>
            <a:r>
              <a:rPr lang="en-US" dirty="0"/>
              <a:t>A Randomized Trial Assessing the Effects of </a:t>
            </a:r>
            <a:r>
              <a:rPr lang="en-US" dirty="0" err="1"/>
              <a:t>Inclisiran</a:t>
            </a:r>
            <a:r>
              <a:rPr lang="en-US" dirty="0"/>
              <a:t> on Clinical Outcomes Among People With Cardiovascular Disease (ORION-4)</a:t>
            </a:r>
          </a:p>
          <a:p>
            <a:pPr lvl="1"/>
            <a:r>
              <a:rPr lang="en-US" dirty="0"/>
              <a:t>15,000 patients age ≥55 years with ASCVD</a:t>
            </a:r>
          </a:p>
          <a:p>
            <a:pPr lvl="1"/>
            <a:r>
              <a:rPr lang="en-US" dirty="0"/>
              <a:t>Randomized to </a:t>
            </a:r>
            <a:r>
              <a:rPr lang="en-US" dirty="0" err="1"/>
              <a:t>inclisiran</a:t>
            </a:r>
            <a:r>
              <a:rPr lang="en-US" dirty="0"/>
              <a:t> sodium 300 mg or placebo on the day of randomization, at 3 months and then every 6-months</a:t>
            </a:r>
          </a:p>
          <a:p>
            <a:pPr lvl="1"/>
            <a:r>
              <a:rPr lang="en-US" dirty="0"/>
              <a:t>Planned median duration of about 5 years</a:t>
            </a:r>
          </a:p>
        </p:txBody>
      </p:sp>
      <p:sp>
        <p:nvSpPr>
          <p:cNvPr id="18" name="Text Placeholder 4">
            <a:extLst>
              <a:ext uri="{FF2B5EF4-FFF2-40B4-BE49-F238E27FC236}">
                <a16:creationId xmlns:a16="http://schemas.microsoft.com/office/drawing/2014/main" id="{F8200E19-AF5B-4C0F-956D-CD42C6939895}"/>
              </a:ext>
            </a:extLst>
          </p:cNvPr>
          <p:cNvSpPr txBox="1">
            <a:spLocks/>
          </p:cNvSpPr>
          <p:nvPr/>
        </p:nvSpPr>
        <p:spPr>
          <a:xfrm>
            <a:off x="-15182" y="4789737"/>
            <a:ext cx="7990057" cy="34396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Clr>
                <a:srgbClr val="C00000"/>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900" dirty="0">
              <a:latin typeface="Calibri" panose="020F0502020204030204" pitchFamily="34" charset="0"/>
              <a:cs typeface="Calibri" panose="020F0502020204030204" pitchFamily="34" charset="0"/>
            </a:endParaRPr>
          </a:p>
          <a:p>
            <a:pPr marL="0" indent="0">
              <a:buNone/>
            </a:pPr>
            <a:r>
              <a:rPr lang="en-US" sz="900" dirty="0">
                <a:latin typeface="Calibri" panose="020F0502020204030204" pitchFamily="34" charset="0"/>
                <a:cs typeface="Calibri" panose="020F0502020204030204" pitchFamily="34" charset="0"/>
              </a:rPr>
              <a:t>https://clinicaltrials.gov/ct2/show/NCT03705234.</a:t>
            </a:r>
          </a:p>
        </p:txBody>
      </p:sp>
    </p:spTree>
    <p:extLst>
      <p:ext uri="{BB962C8B-B14F-4D97-AF65-F5344CB8AC3E}">
        <p14:creationId xmlns:p14="http://schemas.microsoft.com/office/powerpoint/2010/main" val="3738310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ABCA-A1B7-403D-979A-A0A3518FA900}"/>
              </a:ext>
            </a:extLst>
          </p:cNvPr>
          <p:cNvSpPr>
            <a:spLocks noGrp="1"/>
          </p:cNvSpPr>
          <p:nvPr>
            <p:ph type="title"/>
          </p:nvPr>
        </p:nvSpPr>
        <p:spPr>
          <a:xfrm>
            <a:off x="448502" y="562707"/>
            <a:ext cx="8229600" cy="711491"/>
          </a:xfrm>
        </p:spPr>
        <p:txBody>
          <a:bodyPr>
            <a:normAutofit fontScale="90000"/>
          </a:bodyPr>
          <a:lstStyle/>
          <a:p>
            <a:r>
              <a:rPr lang="en-US" dirty="0"/>
              <a:t>Oral PCSK9 Inhibitor Slashed Cholesterol</a:t>
            </a:r>
          </a:p>
        </p:txBody>
      </p:sp>
      <p:sp>
        <p:nvSpPr>
          <p:cNvPr id="3" name="Content Placeholder 2">
            <a:extLst>
              <a:ext uri="{FF2B5EF4-FFF2-40B4-BE49-F238E27FC236}">
                <a16:creationId xmlns:a16="http://schemas.microsoft.com/office/drawing/2014/main" id="{C21E6423-0F16-4395-8F3B-45E9562910AC}"/>
              </a:ext>
            </a:extLst>
          </p:cNvPr>
          <p:cNvSpPr>
            <a:spLocks noGrp="1"/>
          </p:cNvSpPr>
          <p:nvPr>
            <p:ph idx="1"/>
          </p:nvPr>
        </p:nvSpPr>
        <p:spPr>
          <a:xfrm>
            <a:off x="448502" y="1280636"/>
            <a:ext cx="8229600" cy="3661826"/>
          </a:xfrm>
        </p:spPr>
        <p:txBody>
          <a:bodyPr/>
          <a:lstStyle/>
          <a:p>
            <a:r>
              <a:rPr lang="en-US" dirty="0"/>
              <a:t>Hot off the press from the American Heart Association 2021 meeting:</a:t>
            </a:r>
          </a:p>
          <a:p>
            <a:pPr lvl="1"/>
            <a:r>
              <a:rPr lang="en-US" dirty="0"/>
              <a:t>MK-0616 is an investigative oral PCSK9 inhibitor</a:t>
            </a:r>
          </a:p>
          <a:p>
            <a:pPr lvl="1"/>
            <a:r>
              <a:rPr lang="en-US" dirty="0"/>
              <a:t>Two phase 1 trials showed a 65% reduction in LDL-C when added to a background of statin therapy</a:t>
            </a:r>
          </a:p>
          <a:p>
            <a:pPr lvl="1"/>
            <a:r>
              <a:rPr lang="en-US" dirty="0"/>
              <a:t>Tolerated at doses up to 300 mg with no deaths, serious adverse events, or clinically meaningful trends in laboratory safety tests, vital signs, or electrocardiographs</a:t>
            </a:r>
          </a:p>
        </p:txBody>
      </p:sp>
      <p:sp>
        <p:nvSpPr>
          <p:cNvPr id="4" name="Slide Number Placeholder 3">
            <a:extLst>
              <a:ext uri="{FF2B5EF4-FFF2-40B4-BE49-F238E27FC236}">
                <a16:creationId xmlns:a16="http://schemas.microsoft.com/office/drawing/2014/main" id="{3DB93D9F-E8B8-4C67-860A-28231BAA5F6D}"/>
              </a:ext>
            </a:extLst>
          </p:cNvPr>
          <p:cNvSpPr>
            <a:spLocks noGrp="1"/>
          </p:cNvSpPr>
          <p:nvPr>
            <p:ph type="sldNum" sz="quarter" idx="12"/>
          </p:nvPr>
        </p:nvSpPr>
        <p:spPr>
          <a:xfrm>
            <a:off x="6553200" y="12874"/>
            <a:ext cx="2133600" cy="273844"/>
          </a:xfrm>
        </p:spPr>
        <p:txBody>
          <a:bodyPr/>
          <a:lstStyle/>
          <a:p>
            <a:fld id="{2066355A-084C-D24E-9AD2-7E4FC41EA627}" type="slidenum">
              <a:rPr lang="en-US" smtClean="0"/>
              <a:pPr/>
              <a:t>42</a:t>
            </a:fld>
            <a:endParaRPr lang="en-US"/>
          </a:p>
        </p:txBody>
      </p:sp>
      <p:sp>
        <p:nvSpPr>
          <p:cNvPr id="9" name="TextBox 8">
            <a:extLst>
              <a:ext uri="{FF2B5EF4-FFF2-40B4-BE49-F238E27FC236}">
                <a16:creationId xmlns:a16="http://schemas.microsoft.com/office/drawing/2014/main" id="{89365416-0BD3-4750-B6F8-6E0D3CB903A5}"/>
              </a:ext>
            </a:extLst>
          </p:cNvPr>
          <p:cNvSpPr txBox="1"/>
          <p:nvPr/>
        </p:nvSpPr>
        <p:spPr>
          <a:xfrm>
            <a:off x="10550" y="4907808"/>
            <a:ext cx="9094763" cy="230832"/>
          </a:xfrm>
          <a:prstGeom prst="rect">
            <a:avLst/>
          </a:prstGeom>
          <a:noFill/>
        </p:spPr>
        <p:txBody>
          <a:bodyPr wrap="square">
            <a:spAutoFit/>
          </a:bodyPr>
          <a:lstStyle/>
          <a:p>
            <a:pPr defTabSz="914400">
              <a:spcBef>
                <a:spcPct val="20000"/>
              </a:spcBef>
              <a:buClr>
                <a:srgbClr val="C00000"/>
              </a:buClr>
            </a:pPr>
            <a:r>
              <a:rPr lang="en-US" sz="900" dirty="0">
                <a:latin typeface="Calibri" panose="020F0502020204030204" pitchFamily="34" charset="0"/>
                <a:cs typeface="Calibri" panose="020F0502020204030204" pitchFamily="34" charset="0"/>
              </a:rPr>
              <a:t>Johns D, et al "The clinical safety, pharmacokinetics, and LDL-cholesterol lowering efficacy of MK 0616, an oral PCSK9 inhibitor" AHA 2021; Abstract LBS-06.</a:t>
            </a:r>
          </a:p>
        </p:txBody>
      </p:sp>
    </p:spTree>
    <p:extLst>
      <p:ext uri="{BB962C8B-B14F-4D97-AF65-F5344CB8AC3E}">
        <p14:creationId xmlns:p14="http://schemas.microsoft.com/office/powerpoint/2010/main" val="1973569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Patients Needing Further LDL-C Lowering</a:t>
            </a:r>
          </a:p>
        </p:txBody>
      </p:sp>
      <p:sp>
        <p:nvSpPr>
          <p:cNvPr id="12" name="Content Placeholder 11">
            <a:extLst>
              <a:ext uri="{FF2B5EF4-FFF2-40B4-BE49-F238E27FC236}">
                <a16:creationId xmlns:a16="http://schemas.microsoft.com/office/drawing/2014/main" id="{61CA1648-7AD2-4275-8F2D-2EEE65FB8F63}"/>
              </a:ext>
            </a:extLst>
          </p:cNvPr>
          <p:cNvSpPr>
            <a:spLocks noGrp="1"/>
          </p:cNvSpPr>
          <p:nvPr>
            <p:ph sz="half" idx="2"/>
          </p:nvPr>
        </p:nvSpPr>
        <p:spPr>
          <a:xfrm>
            <a:off x="5051066" y="1045369"/>
            <a:ext cx="3612874" cy="3263504"/>
          </a:xfrm>
        </p:spPr>
        <p:txBody>
          <a:bodyPr/>
          <a:lstStyle/>
          <a:p>
            <a:endParaRPr lang="en-US" dirty="0"/>
          </a:p>
          <a:p>
            <a:r>
              <a:rPr lang="en-US" dirty="0"/>
              <a:t>High- or very-high ASCVD risk</a:t>
            </a:r>
          </a:p>
          <a:p>
            <a:r>
              <a:rPr lang="en-US" dirty="0"/>
              <a:t>Difficulty following lifestyle modifications</a:t>
            </a:r>
          </a:p>
          <a:p>
            <a:r>
              <a:rPr lang="en-US" dirty="0"/>
              <a:t>Inability to tolerate statin therapy or higher statin doses</a:t>
            </a:r>
          </a:p>
          <a:p>
            <a:r>
              <a:rPr lang="en-US" dirty="0"/>
              <a:t>Drug-drug interactions</a:t>
            </a:r>
          </a:p>
          <a:p>
            <a:r>
              <a:rPr lang="en-US" dirty="0"/>
              <a:t>Nonadherence</a:t>
            </a:r>
          </a:p>
          <a:p>
            <a:r>
              <a:rPr lang="en-US" dirty="0"/>
              <a:t>Financial barriers</a:t>
            </a:r>
          </a:p>
          <a:p>
            <a:endParaRPr lang="en-US" dirty="0"/>
          </a:p>
        </p:txBody>
      </p:sp>
      <p:sp>
        <p:nvSpPr>
          <p:cNvPr id="13" name="Text Placeholder 12">
            <a:extLst>
              <a:ext uri="{FF2B5EF4-FFF2-40B4-BE49-F238E27FC236}">
                <a16:creationId xmlns:a16="http://schemas.microsoft.com/office/drawing/2014/main" id="{E7934600-F398-4249-84A9-12400522657B}"/>
              </a:ext>
            </a:extLst>
          </p:cNvPr>
          <p:cNvSpPr>
            <a:spLocks noGrp="1"/>
          </p:cNvSpPr>
          <p:nvPr>
            <p:ph type="body" sz="quarter" idx="12"/>
          </p:nvPr>
        </p:nvSpPr>
        <p:spPr/>
        <p:txBody>
          <a:bodyPr/>
          <a:lstStyle/>
          <a:p>
            <a:r>
              <a:rPr lang="it-IT" dirty="0"/>
              <a:t>Grundy SM, et al. </a:t>
            </a:r>
            <a:r>
              <a:rPr lang="it-IT" i="1" dirty="0"/>
              <a:t>Circulation</a:t>
            </a:r>
            <a:r>
              <a:rPr lang="it-IT" dirty="0"/>
              <a:t>. 2019;139(25):e1082-e1143.</a:t>
            </a:r>
          </a:p>
        </p:txBody>
      </p:sp>
      <p:sp>
        <p:nvSpPr>
          <p:cNvPr id="4" name="Rectangle 3">
            <a:extLst>
              <a:ext uri="{FF2B5EF4-FFF2-40B4-BE49-F238E27FC236}">
                <a16:creationId xmlns:a16="http://schemas.microsoft.com/office/drawing/2014/main" id="{C6AE9E23-8DC9-460D-8234-F9405A22855E}"/>
              </a:ext>
            </a:extLst>
          </p:cNvPr>
          <p:cNvSpPr/>
          <p:nvPr/>
        </p:nvSpPr>
        <p:spPr>
          <a:xfrm>
            <a:off x="474726" y="1268016"/>
            <a:ext cx="8173212" cy="3046984"/>
          </a:xfrm>
          <a:prstGeom prst="rect">
            <a:avLst/>
          </a:prstGeom>
          <a:ln>
            <a:noFill/>
          </a:ln>
        </p:spPr>
      </p:sp>
      <p:sp>
        <p:nvSpPr>
          <p:cNvPr id="5" name="Freeform: Shape 4">
            <a:extLst>
              <a:ext uri="{FF2B5EF4-FFF2-40B4-BE49-F238E27FC236}">
                <a16:creationId xmlns:a16="http://schemas.microsoft.com/office/drawing/2014/main" id="{AC90C647-6FC5-4C30-A29D-B8D031A776A1}"/>
              </a:ext>
            </a:extLst>
          </p:cNvPr>
          <p:cNvSpPr/>
          <p:nvPr/>
        </p:nvSpPr>
        <p:spPr>
          <a:xfrm>
            <a:off x="385275" y="1184909"/>
            <a:ext cx="1141429" cy="1630613"/>
          </a:xfrm>
          <a:custGeom>
            <a:avLst/>
            <a:gdLst>
              <a:gd name="connsiteX0" fmla="*/ 0 w 2174149"/>
              <a:gd name="connsiteY0" fmla="*/ 0 h 1521904"/>
              <a:gd name="connsiteX1" fmla="*/ 1413197 w 2174149"/>
              <a:gd name="connsiteY1" fmla="*/ 0 h 1521904"/>
              <a:gd name="connsiteX2" fmla="*/ 2174149 w 2174149"/>
              <a:gd name="connsiteY2" fmla="*/ 760952 h 1521904"/>
              <a:gd name="connsiteX3" fmla="*/ 1413197 w 2174149"/>
              <a:gd name="connsiteY3" fmla="*/ 1521904 h 1521904"/>
              <a:gd name="connsiteX4" fmla="*/ 0 w 2174149"/>
              <a:gd name="connsiteY4" fmla="*/ 1521904 h 1521904"/>
              <a:gd name="connsiteX5" fmla="*/ 760952 w 2174149"/>
              <a:gd name="connsiteY5" fmla="*/ 760952 h 1521904"/>
              <a:gd name="connsiteX6" fmla="*/ 0 w 2174149"/>
              <a:gd name="connsiteY6" fmla="*/ 0 h 152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149" h="1521904">
                <a:moveTo>
                  <a:pt x="2174148" y="0"/>
                </a:moveTo>
                <a:lnTo>
                  <a:pt x="2174148" y="989238"/>
                </a:lnTo>
                <a:lnTo>
                  <a:pt x="1087075" y="1521904"/>
                </a:lnTo>
                <a:lnTo>
                  <a:pt x="1" y="989238"/>
                </a:lnTo>
                <a:lnTo>
                  <a:pt x="1" y="0"/>
                </a:lnTo>
                <a:lnTo>
                  <a:pt x="1087075" y="532666"/>
                </a:lnTo>
                <a:lnTo>
                  <a:pt x="2174148" y="0"/>
                </a:lnTo>
                <a:close/>
              </a:path>
            </a:pathLst>
          </a:custGeom>
          <a:solidFill>
            <a:srgbClr val="054978"/>
          </a:solidFill>
          <a:ln>
            <a:solidFill>
              <a:schemeClr val="tx1"/>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3336" tIns="584049" rIns="13335" bIns="584050" numCol="1" spcCol="1270" anchor="ctr" anchorCtr="0">
            <a:noAutofit/>
          </a:bodyPr>
          <a:lstStyle/>
          <a:p>
            <a:pPr algn="ctr" defTabSz="933450">
              <a:lnSpc>
                <a:spcPct val="90000"/>
              </a:lnSpc>
              <a:spcBef>
                <a:spcPct val="0"/>
              </a:spcBef>
              <a:spcAft>
                <a:spcPct val="35000"/>
              </a:spcAft>
            </a:pPr>
            <a:r>
              <a:rPr lang="en-US" sz="2100" dirty="0"/>
              <a:t>Goal</a:t>
            </a:r>
          </a:p>
        </p:txBody>
      </p:sp>
      <p:sp>
        <p:nvSpPr>
          <p:cNvPr id="6" name="Freeform: Shape 5">
            <a:extLst>
              <a:ext uri="{FF2B5EF4-FFF2-40B4-BE49-F238E27FC236}">
                <a16:creationId xmlns:a16="http://schemas.microsoft.com/office/drawing/2014/main" id="{F0CEE6EA-0001-4CC6-AD64-4410BD0D11C8}"/>
              </a:ext>
            </a:extLst>
          </p:cNvPr>
          <p:cNvSpPr/>
          <p:nvPr/>
        </p:nvSpPr>
        <p:spPr>
          <a:xfrm>
            <a:off x="1538631" y="1190740"/>
            <a:ext cx="2116982" cy="1059898"/>
          </a:xfrm>
          <a:custGeom>
            <a:avLst/>
            <a:gdLst>
              <a:gd name="connsiteX0" fmla="*/ 235538 w 1413197"/>
              <a:gd name="connsiteY0" fmla="*/ 0 h 9375711"/>
              <a:gd name="connsiteX1" fmla="*/ 1177659 w 1413197"/>
              <a:gd name="connsiteY1" fmla="*/ 0 h 9375711"/>
              <a:gd name="connsiteX2" fmla="*/ 1413197 w 1413197"/>
              <a:gd name="connsiteY2" fmla="*/ 235538 h 9375711"/>
              <a:gd name="connsiteX3" fmla="*/ 1413197 w 1413197"/>
              <a:gd name="connsiteY3" fmla="*/ 9375711 h 9375711"/>
              <a:gd name="connsiteX4" fmla="*/ 1413197 w 1413197"/>
              <a:gd name="connsiteY4" fmla="*/ 9375711 h 9375711"/>
              <a:gd name="connsiteX5" fmla="*/ 0 w 1413197"/>
              <a:gd name="connsiteY5" fmla="*/ 9375711 h 9375711"/>
              <a:gd name="connsiteX6" fmla="*/ 0 w 1413197"/>
              <a:gd name="connsiteY6" fmla="*/ 9375711 h 9375711"/>
              <a:gd name="connsiteX7" fmla="*/ 0 w 1413197"/>
              <a:gd name="connsiteY7" fmla="*/ 235538 h 9375711"/>
              <a:gd name="connsiteX8" fmla="*/ 235538 w 1413197"/>
              <a:gd name="connsiteY8" fmla="*/ 0 h 937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3197" h="9375711">
                <a:moveTo>
                  <a:pt x="1413197" y="1562653"/>
                </a:moveTo>
                <a:lnTo>
                  <a:pt x="1413197" y="7813058"/>
                </a:lnTo>
                <a:cubicBezTo>
                  <a:pt x="1413197" y="8676087"/>
                  <a:pt x="1397302" y="9375711"/>
                  <a:pt x="1377694" y="9375711"/>
                </a:cubicBezTo>
                <a:lnTo>
                  <a:pt x="0" y="9375711"/>
                </a:lnTo>
                <a:lnTo>
                  <a:pt x="0" y="9375711"/>
                </a:lnTo>
                <a:lnTo>
                  <a:pt x="0" y="0"/>
                </a:lnTo>
                <a:lnTo>
                  <a:pt x="0" y="0"/>
                </a:lnTo>
                <a:lnTo>
                  <a:pt x="1377694" y="0"/>
                </a:lnTo>
                <a:cubicBezTo>
                  <a:pt x="1397302" y="0"/>
                  <a:pt x="1413197" y="699624"/>
                  <a:pt x="1413197" y="1562653"/>
                </a:cubicBezTo>
                <a:close/>
              </a:path>
            </a:pathLst>
          </a:custGeom>
          <a:solidFill>
            <a:schemeClr val="bg1">
              <a:lumMod val="95000"/>
              <a:alpha val="90000"/>
            </a:schemeClr>
          </a:solidFill>
          <a:ln>
            <a:solidFill>
              <a:schemeClr val="tx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63170" rIns="63170" bIns="63171" numCol="1" spcCol="1270" anchor="ctr" anchorCtr="0">
            <a:noAutofit/>
          </a:bodyPr>
          <a:lstStyle/>
          <a:p>
            <a:pPr marL="0" lvl="1" defTabSz="800100">
              <a:lnSpc>
                <a:spcPct val="90000"/>
              </a:lnSpc>
              <a:spcBef>
                <a:spcPct val="0"/>
              </a:spcBef>
              <a:spcAft>
                <a:spcPct val="15000"/>
              </a:spcAft>
            </a:pPr>
            <a:r>
              <a:rPr lang="en-US" b="1" dirty="0">
                <a:cs typeface="Arial" panose="020B0604020202020204" pitchFamily="34" charset="0"/>
              </a:rPr>
              <a:t>% LDL-C lowering from baseline in response to therapy</a:t>
            </a:r>
            <a:endParaRPr lang="en-US" b="1" dirty="0"/>
          </a:p>
        </p:txBody>
      </p:sp>
      <p:sp>
        <p:nvSpPr>
          <p:cNvPr id="7" name="Freeform: Shape 6">
            <a:extLst>
              <a:ext uri="{FF2B5EF4-FFF2-40B4-BE49-F238E27FC236}">
                <a16:creationId xmlns:a16="http://schemas.microsoft.com/office/drawing/2014/main" id="{0CFB0C88-5281-4251-8CC0-C8AC5E7C1789}"/>
              </a:ext>
            </a:extLst>
          </p:cNvPr>
          <p:cNvSpPr/>
          <p:nvPr/>
        </p:nvSpPr>
        <p:spPr>
          <a:xfrm>
            <a:off x="1526703" y="2727628"/>
            <a:ext cx="1141429" cy="1630613"/>
          </a:xfrm>
          <a:custGeom>
            <a:avLst/>
            <a:gdLst>
              <a:gd name="connsiteX0" fmla="*/ 0 w 2174149"/>
              <a:gd name="connsiteY0" fmla="*/ 0 h 1521904"/>
              <a:gd name="connsiteX1" fmla="*/ 1413197 w 2174149"/>
              <a:gd name="connsiteY1" fmla="*/ 0 h 1521904"/>
              <a:gd name="connsiteX2" fmla="*/ 2174149 w 2174149"/>
              <a:gd name="connsiteY2" fmla="*/ 760952 h 1521904"/>
              <a:gd name="connsiteX3" fmla="*/ 1413197 w 2174149"/>
              <a:gd name="connsiteY3" fmla="*/ 1521904 h 1521904"/>
              <a:gd name="connsiteX4" fmla="*/ 0 w 2174149"/>
              <a:gd name="connsiteY4" fmla="*/ 1521904 h 1521904"/>
              <a:gd name="connsiteX5" fmla="*/ 760952 w 2174149"/>
              <a:gd name="connsiteY5" fmla="*/ 760952 h 1521904"/>
              <a:gd name="connsiteX6" fmla="*/ 0 w 2174149"/>
              <a:gd name="connsiteY6" fmla="*/ 0 h 152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149" h="1521904">
                <a:moveTo>
                  <a:pt x="2174148" y="0"/>
                </a:moveTo>
                <a:lnTo>
                  <a:pt x="2174148" y="989238"/>
                </a:lnTo>
                <a:lnTo>
                  <a:pt x="1087075" y="1521904"/>
                </a:lnTo>
                <a:lnTo>
                  <a:pt x="1" y="989238"/>
                </a:lnTo>
                <a:lnTo>
                  <a:pt x="1" y="0"/>
                </a:lnTo>
                <a:lnTo>
                  <a:pt x="1087075" y="532666"/>
                </a:lnTo>
                <a:lnTo>
                  <a:pt x="2174148" y="0"/>
                </a:lnTo>
                <a:close/>
              </a:path>
            </a:pathLst>
          </a:custGeom>
          <a:solidFill>
            <a:srgbClr val="00B0F0"/>
          </a:solidFill>
          <a:ln>
            <a:solidFill>
              <a:schemeClr val="tx1"/>
            </a:solid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txBody>
          <a:bodyPr spcFirstLastPara="0" vert="horz" wrap="square" lIns="13336" tIns="584049" rIns="13335" bIns="584050" numCol="1" spcCol="1270" anchor="ctr" anchorCtr="0">
            <a:noAutofit/>
          </a:bodyPr>
          <a:lstStyle/>
          <a:p>
            <a:pPr algn="ctr" defTabSz="933450">
              <a:lnSpc>
                <a:spcPct val="90000"/>
              </a:lnSpc>
              <a:spcBef>
                <a:spcPct val="0"/>
              </a:spcBef>
              <a:spcAft>
                <a:spcPct val="35000"/>
              </a:spcAft>
            </a:pPr>
            <a:r>
              <a:rPr lang="en-US" sz="2100" dirty="0"/>
              <a:t>Threshold</a:t>
            </a:r>
          </a:p>
        </p:txBody>
      </p:sp>
      <p:sp>
        <p:nvSpPr>
          <p:cNvPr id="10" name="Freeform: Shape 9">
            <a:extLst>
              <a:ext uri="{FF2B5EF4-FFF2-40B4-BE49-F238E27FC236}">
                <a16:creationId xmlns:a16="http://schemas.microsoft.com/office/drawing/2014/main" id="{150A050D-7C7C-4EB8-832F-ED39673130E6}"/>
              </a:ext>
            </a:extLst>
          </p:cNvPr>
          <p:cNvSpPr/>
          <p:nvPr/>
        </p:nvSpPr>
        <p:spPr>
          <a:xfrm>
            <a:off x="2674096" y="2727249"/>
            <a:ext cx="2060907" cy="1059898"/>
          </a:xfrm>
          <a:custGeom>
            <a:avLst/>
            <a:gdLst>
              <a:gd name="connsiteX0" fmla="*/ 235538 w 1413197"/>
              <a:gd name="connsiteY0" fmla="*/ 0 h 7719679"/>
              <a:gd name="connsiteX1" fmla="*/ 1177659 w 1413197"/>
              <a:gd name="connsiteY1" fmla="*/ 0 h 7719679"/>
              <a:gd name="connsiteX2" fmla="*/ 1413197 w 1413197"/>
              <a:gd name="connsiteY2" fmla="*/ 235538 h 7719679"/>
              <a:gd name="connsiteX3" fmla="*/ 1413197 w 1413197"/>
              <a:gd name="connsiteY3" fmla="*/ 7719679 h 7719679"/>
              <a:gd name="connsiteX4" fmla="*/ 1413197 w 1413197"/>
              <a:gd name="connsiteY4" fmla="*/ 7719679 h 7719679"/>
              <a:gd name="connsiteX5" fmla="*/ 0 w 1413197"/>
              <a:gd name="connsiteY5" fmla="*/ 7719679 h 7719679"/>
              <a:gd name="connsiteX6" fmla="*/ 0 w 1413197"/>
              <a:gd name="connsiteY6" fmla="*/ 7719679 h 7719679"/>
              <a:gd name="connsiteX7" fmla="*/ 0 w 1413197"/>
              <a:gd name="connsiteY7" fmla="*/ 235538 h 7719679"/>
              <a:gd name="connsiteX8" fmla="*/ 235538 w 1413197"/>
              <a:gd name="connsiteY8" fmla="*/ 0 h 771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3197" h="7719679">
                <a:moveTo>
                  <a:pt x="1413197" y="1286641"/>
                </a:moveTo>
                <a:lnTo>
                  <a:pt x="1413197" y="6433038"/>
                </a:lnTo>
                <a:cubicBezTo>
                  <a:pt x="1413197" y="7143630"/>
                  <a:pt x="1393892" y="7719679"/>
                  <a:pt x="1370078" y="7719679"/>
                </a:cubicBezTo>
                <a:lnTo>
                  <a:pt x="0" y="7719679"/>
                </a:lnTo>
                <a:lnTo>
                  <a:pt x="0" y="7719679"/>
                </a:lnTo>
                <a:lnTo>
                  <a:pt x="0" y="0"/>
                </a:lnTo>
                <a:lnTo>
                  <a:pt x="0" y="0"/>
                </a:lnTo>
                <a:lnTo>
                  <a:pt x="1370078" y="0"/>
                </a:lnTo>
                <a:cubicBezTo>
                  <a:pt x="1393892" y="0"/>
                  <a:pt x="1413197" y="576049"/>
                  <a:pt x="1413197" y="1286641"/>
                </a:cubicBezTo>
                <a:close/>
              </a:path>
            </a:pathLst>
          </a:custGeom>
          <a:solidFill>
            <a:schemeClr val="bg1">
              <a:lumMod val="95000"/>
              <a:alpha val="90000"/>
            </a:schemeClr>
          </a:solidFill>
          <a:ln>
            <a:solidFill>
              <a:schemeClr val="tx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63170" rIns="63170" bIns="63171" numCol="1" spcCol="1270" anchor="ctr" anchorCtr="0">
            <a:noAutofit/>
          </a:bodyPr>
          <a:lstStyle/>
          <a:p>
            <a:pPr marL="0" lvl="1" defTabSz="800100">
              <a:lnSpc>
                <a:spcPct val="90000"/>
              </a:lnSpc>
              <a:spcBef>
                <a:spcPct val="0"/>
              </a:spcBef>
              <a:spcAft>
                <a:spcPct val="15000"/>
              </a:spcAft>
            </a:pPr>
            <a:r>
              <a:rPr lang="en-US" b="1" dirty="0">
                <a:cs typeface="Arial" panose="020B0604020202020204" pitchFamily="34" charset="0"/>
              </a:rPr>
              <a:t>LDL-C value if ≥, consider starting or intensifying LDL-C− lowering therapy</a:t>
            </a:r>
            <a:endParaRPr lang="en-US" b="1" dirty="0"/>
          </a:p>
        </p:txBody>
      </p:sp>
    </p:spTree>
    <p:extLst>
      <p:ext uri="{BB962C8B-B14F-4D97-AF65-F5344CB8AC3E}">
        <p14:creationId xmlns:p14="http://schemas.microsoft.com/office/powerpoint/2010/main" val="3972403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4947027-4D80-47DA-A009-B6D24591EFA4}"/>
              </a:ext>
            </a:extLst>
          </p:cNvPr>
          <p:cNvSpPr/>
          <p:nvPr/>
        </p:nvSpPr>
        <p:spPr>
          <a:xfrm>
            <a:off x="948193" y="1632738"/>
            <a:ext cx="7764449" cy="918333"/>
          </a:xfrm>
          <a:custGeom>
            <a:avLst/>
            <a:gdLst>
              <a:gd name="connsiteX0" fmla="*/ 0 w 10174607"/>
              <a:gd name="connsiteY0" fmla="*/ 0 h 1005005"/>
              <a:gd name="connsiteX1" fmla="*/ 9672105 w 10174607"/>
              <a:gd name="connsiteY1" fmla="*/ 0 h 1005005"/>
              <a:gd name="connsiteX2" fmla="*/ 10174607 w 10174607"/>
              <a:gd name="connsiteY2" fmla="*/ 502503 h 1005005"/>
              <a:gd name="connsiteX3" fmla="*/ 9672105 w 10174607"/>
              <a:gd name="connsiteY3" fmla="*/ 1005005 h 1005005"/>
              <a:gd name="connsiteX4" fmla="*/ 0 w 10174607"/>
              <a:gd name="connsiteY4" fmla="*/ 1005005 h 1005005"/>
              <a:gd name="connsiteX5" fmla="*/ 0 w 10174607"/>
              <a:gd name="connsiteY5" fmla="*/ 0 h 100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607" h="1005005">
                <a:moveTo>
                  <a:pt x="10174607" y="1005004"/>
                </a:moveTo>
                <a:lnTo>
                  <a:pt x="502502" y="1005004"/>
                </a:lnTo>
                <a:lnTo>
                  <a:pt x="0" y="502502"/>
                </a:lnTo>
                <a:lnTo>
                  <a:pt x="502502" y="1"/>
                </a:lnTo>
                <a:lnTo>
                  <a:pt x="10174607" y="1"/>
                </a:lnTo>
                <a:lnTo>
                  <a:pt x="10174607" y="1005004"/>
                </a:lnTo>
                <a:close/>
              </a:path>
            </a:pathLst>
          </a:custGeom>
          <a:solidFill>
            <a:srgbClr val="6FC284"/>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20823" tIns="42863" rIns="80010" bIns="42863" numCol="1" spcCol="1270" anchor="ctr" anchorCtr="0">
            <a:noAutofit/>
          </a:bodyPr>
          <a:lstStyle/>
          <a:p>
            <a:pPr algn="ctr" defTabSz="500063">
              <a:lnSpc>
                <a:spcPct val="90000"/>
              </a:lnSpc>
              <a:spcBef>
                <a:spcPct val="0"/>
              </a:spcBef>
              <a:spcAft>
                <a:spcPct val="35000"/>
              </a:spcAft>
            </a:pPr>
            <a:r>
              <a:rPr lang="en-US" altLang="en-US" sz="1650" dirty="0">
                <a:ln/>
                <a:solidFill>
                  <a:schemeClr val="tx1"/>
                </a:solidFill>
                <a:ea typeface="ＭＳ Ｐゴシック" panose="020B0600070205080204" pitchFamily="34" charset="-128"/>
                <a:cs typeface="Arial" panose="020B0604020202020204" pitchFamily="34" charset="0"/>
              </a:rPr>
              <a:t>Interventions focused on </a:t>
            </a:r>
            <a:r>
              <a:rPr lang="en-US" altLang="en-US" sz="1650" b="1" dirty="0">
                <a:ln/>
                <a:solidFill>
                  <a:schemeClr val="tx1"/>
                </a:solidFill>
                <a:ea typeface="ＭＳ Ｐゴシック" panose="020B0600070205080204" pitchFamily="34" charset="-128"/>
                <a:cs typeface="Arial" panose="020B0604020202020204" pitchFamily="34" charset="0"/>
              </a:rPr>
              <a:t>improving adherence </a:t>
            </a:r>
            <a:r>
              <a:rPr lang="en-US" altLang="en-US" sz="1650" dirty="0">
                <a:ln/>
                <a:solidFill>
                  <a:schemeClr val="tx1"/>
                </a:solidFill>
                <a:ea typeface="ＭＳ Ｐゴシック" panose="020B0600070205080204" pitchFamily="34" charset="-128"/>
                <a:cs typeface="Arial" panose="020B0604020202020204" pitchFamily="34" charset="0"/>
              </a:rPr>
              <a:t>to prescribed therapy are recommended, including telephone reminders, calendar reminders, integrated multidisciplinary educational activities, and </a:t>
            </a:r>
            <a:r>
              <a:rPr lang="en-US" altLang="en-US" sz="1650" b="1" dirty="0">
                <a:ln/>
                <a:solidFill>
                  <a:schemeClr val="tx1"/>
                </a:solidFill>
                <a:ea typeface="ＭＳ Ｐゴシック" panose="020B0600070205080204" pitchFamily="34" charset="-128"/>
                <a:cs typeface="Arial" panose="020B0604020202020204" pitchFamily="34" charset="0"/>
              </a:rPr>
              <a:t>pharmacist-led interventions</a:t>
            </a:r>
            <a:r>
              <a:rPr lang="en-US" altLang="en-US" sz="1650" dirty="0">
                <a:ln/>
                <a:solidFill>
                  <a:schemeClr val="tx1"/>
                </a:solidFill>
                <a:ea typeface="ＭＳ Ｐゴシック" panose="020B0600070205080204" pitchFamily="34" charset="-128"/>
                <a:cs typeface="Arial" panose="020B0604020202020204" pitchFamily="34" charset="0"/>
              </a:rPr>
              <a:t>, such as simplification of the drug regimen to once-daily dosing</a:t>
            </a:r>
            <a:endParaRPr lang="en-US" sz="1650" dirty="0">
              <a:solidFill>
                <a:schemeClr val="tx1"/>
              </a:solidFill>
            </a:endParaRPr>
          </a:p>
        </p:txBody>
      </p:sp>
      <p:sp>
        <p:nvSpPr>
          <p:cNvPr id="11" name="Freeform: Shape 10">
            <a:extLst>
              <a:ext uri="{FF2B5EF4-FFF2-40B4-BE49-F238E27FC236}">
                <a16:creationId xmlns:a16="http://schemas.microsoft.com/office/drawing/2014/main" id="{45850A93-9670-4461-B660-374F18DFD275}"/>
              </a:ext>
            </a:extLst>
          </p:cNvPr>
          <p:cNvSpPr/>
          <p:nvPr/>
        </p:nvSpPr>
        <p:spPr>
          <a:xfrm>
            <a:off x="948193" y="2782748"/>
            <a:ext cx="7764449" cy="918333"/>
          </a:xfrm>
          <a:custGeom>
            <a:avLst/>
            <a:gdLst>
              <a:gd name="connsiteX0" fmla="*/ 0 w 10174607"/>
              <a:gd name="connsiteY0" fmla="*/ 0 h 1005005"/>
              <a:gd name="connsiteX1" fmla="*/ 9672105 w 10174607"/>
              <a:gd name="connsiteY1" fmla="*/ 0 h 1005005"/>
              <a:gd name="connsiteX2" fmla="*/ 10174607 w 10174607"/>
              <a:gd name="connsiteY2" fmla="*/ 502503 h 1005005"/>
              <a:gd name="connsiteX3" fmla="*/ 9672105 w 10174607"/>
              <a:gd name="connsiteY3" fmla="*/ 1005005 h 1005005"/>
              <a:gd name="connsiteX4" fmla="*/ 0 w 10174607"/>
              <a:gd name="connsiteY4" fmla="*/ 1005005 h 1005005"/>
              <a:gd name="connsiteX5" fmla="*/ 0 w 10174607"/>
              <a:gd name="connsiteY5" fmla="*/ 0 h 100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607" h="1005005">
                <a:moveTo>
                  <a:pt x="10174607" y="1005004"/>
                </a:moveTo>
                <a:lnTo>
                  <a:pt x="502502" y="1005004"/>
                </a:lnTo>
                <a:lnTo>
                  <a:pt x="0" y="502502"/>
                </a:lnTo>
                <a:lnTo>
                  <a:pt x="502502" y="1"/>
                </a:lnTo>
                <a:lnTo>
                  <a:pt x="10174607" y="1"/>
                </a:lnTo>
                <a:lnTo>
                  <a:pt x="10174607" y="1005004"/>
                </a:lnTo>
                <a:close/>
              </a:path>
            </a:pathLst>
          </a:custGeom>
          <a:solidFill>
            <a:srgbClr val="6FC284"/>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20823" tIns="42863" rIns="80010" bIns="42863" numCol="1" spcCol="1270" anchor="ctr" anchorCtr="0">
            <a:noAutofit/>
          </a:bodyPr>
          <a:lstStyle/>
          <a:p>
            <a:pPr algn="ctr" defTabSz="500063">
              <a:lnSpc>
                <a:spcPct val="90000"/>
              </a:lnSpc>
              <a:spcBef>
                <a:spcPct val="0"/>
              </a:spcBef>
              <a:spcAft>
                <a:spcPct val="35000"/>
              </a:spcAft>
            </a:pPr>
            <a:r>
              <a:rPr lang="en-US" altLang="en-US" sz="1650" dirty="0">
                <a:ln/>
                <a:solidFill>
                  <a:schemeClr val="tx1"/>
                </a:solidFill>
                <a:ea typeface="ＭＳ Ｐゴシック" panose="020B0600070205080204" pitchFamily="34" charset="-128"/>
                <a:cs typeface="Arial" panose="020B0604020202020204" pitchFamily="34" charset="0"/>
              </a:rPr>
              <a:t>Clinicians, health systems, and health plans should </a:t>
            </a:r>
            <a:r>
              <a:rPr lang="en-US" altLang="en-US" sz="1650" b="1" dirty="0">
                <a:ln/>
                <a:solidFill>
                  <a:schemeClr val="tx1"/>
                </a:solidFill>
                <a:ea typeface="ＭＳ Ｐゴシック" panose="020B0600070205080204" pitchFamily="34" charset="-128"/>
                <a:cs typeface="Arial" panose="020B0604020202020204" pitchFamily="34" charset="0"/>
              </a:rPr>
              <a:t>identify patients who are not receiving guideline-directed medical therapy</a:t>
            </a:r>
            <a:r>
              <a:rPr lang="en-US" altLang="en-US" sz="1650" dirty="0">
                <a:ln/>
                <a:solidFill>
                  <a:schemeClr val="tx1"/>
                </a:solidFill>
                <a:ea typeface="ＭＳ Ｐゴシック" panose="020B0600070205080204" pitchFamily="34" charset="-128"/>
                <a:cs typeface="Arial" panose="020B0604020202020204" pitchFamily="34" charset="0"/>
              </a:rPr>
              <a:t> and should facilitate the initiation of appropriate guideline-directed medical therapy, using multifaceted strategies</a:t>
            </a:r>
            <a:endParaRPr lang="en-US" sz="1650" dirty="0">
              <a:solidFill>
                <a:schemeClr val="tx1"/>
              </a:solidFill>
            </a:endParaRPr>
          </a:p>
        </p:txBody>
      </p:sp>
      <p:sp>
        <p:nvSpPr>
          <p:cNvPr id="13" name="Freeform: Shape 12">
            <a:extLst>
              <a:ext uri="{FF2B5EF4-FFF2-40B4-BE49-F238E27FC236}">
                <a16:creationId xmlns:a16="http://schemas.microsoft.com/office/drawing/2014/main" id="{D359B9BE-B6A5-4E46-863B-7B4BF8A6FF14}"/>
              </a:ext>
            </a:extLst>
          </p:cNvPr>
          <p:cNvSpPr/>
          <p:nvPr/>
        </p:nvSpPr>
        <p:spPr>
          <a:xfrm>
            <a:off x="948193" y="3932758"/>
            <a:ext cx="7764449" cy="753755"/>
          </a:xfrm>
          <a:custGeom>
            <a:avLst/>
            <a:gdLst>
              <a:gd name="connsiteX0" fmla="*/ 0 w 10174607"/>
              <a:gd name="connsiteY0" fmla="*/ 0 h 1005005"/>
              <a:gd name="connsiteX1" fmla="*/ 9672105 w 10174607"/>
              <a:gd name="connsiteY1" fmla="*/ 0 h 1005005"/>
              <a:gd name="connsiteX2" fmla="*/ 10174607 w 10174607"/>
              <a:gd name="connsiteY2" fmla="*/ 502503 h 1005005"/>
              <a:gd name="connsiteX3" fmla="*/ 9672105 w 10174607"/>
              <a:gd name="connsiteY3" fmla="*/ 1005005 h 1005005"/>
              <a:gd name="connsiteX4" fmla="*/ 0 w 10174607"/>
              <a:gd name="connsiteY4" fmla="*/ 1005005 h 1005005"/>
              <a:gd name="connsiteX5" fmla="*/ 0 w 10174607"/>
              <a:gd name="connsiteY5" fmla="*/ 0 h 100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4607" h="1005005">
                <a:moveTo>
                  <a:pt x="10174607" y="1005004"/>
                </a:moveTo>
                <a:lnTo>
                  <a:pt x="502502" y="1005004"/>
                </a:lnTo>
                <a:lnTo>
                  <a:pt x="0" y="502502"/>
                </a:lnTo>
                <a:lnTo>
                  <a:pt x="502502" y="1"/>
                </a:lnTo>
                <a:lnTo>
                  <a:pt x="10174607" y="1"/>
                </a:lnTo>
                <a:lnTo>
                  <a:pt x="10174607" y="1005004"/>
                </a:lnTo>
                <a:close/>
              </a:path>
            </a:pathLst>
          </a:custGeom>
          <a:solidFill>
            <a:srgbClr val="6FC284"/>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20823" tIns="42863" rIns="80010" bIns="42863" numCol="1" spcCol="1270" anchor="ctr" anchorCtr="0">
            <a:noAutofit/>
          </a:bodyPr>
          <a:lstStyle/>
          <a:p>
            <a:pPr algn="ctr" defTabSz="500063">
              <a:lnSpc>
                <a:spcPct val="90000"/>
              </a:lnSpc>
              <a:spcBef>
                <a:spcPct val="0"/>
              </a:spcBef>
              <a:spcAft>
                <a:spcPct val="35000"/>
              </a:spcAft>
            </a:pPr>
            <a:r>
              <a:rPr lang="en-US" altLang="en-US" sz="1650" dirty="0">
                <a:ln/>
                <a:solidFill>
                  <a:schemeClr val="tx1"/>
                </a:solidFill>
                <a:ea typeface="ＭＳ Ｐゴシック" panose="020B0600070205080204" pitchFamily="34" charset="-128"/>
                <a:cs typeface="Arial" panose="020B0604020202020204" pitchFamily="34" charset="0"/>
              </a:rPr>
              <a:t>Before therapy is prescribed, a </a:t>
            </a:r>
            <a:r>
              <a:rPr lang="en-US" altLang="en-US" sz="1650" b="1" dirty="0">
                <a:ln/>
                <a:solidFill>
                  <a:schemeClr val="tx1"/>
                </a:solidFill>
                <a:ea typeface="ＭＳ Ｐゴシック" panose="020B0600070205080204" pitchFamily="34" charset="-128"/>
                <a:cs typeface="Arial" panose="020B0604020202020204" pitchFamily="34" charset="0"/>
              </a:rPr>
              <a:t>patient-clinician discussion </a:t>
            </a:r>
            <a:r>
              <a:rPr lang="en-US" altLang="en-US" sz="1650" dirty="0">
                <a:ln/>
                <a:solidFill>
                  <a:schemeClr val="tx1"/>
                </a:solidFill>
                <a:ea typeface="ＭＳ Ｐゴシック" panose="020B0600070205080204" pitchFamily="34" charset="-128"/>
                <a:cs typeface="Arial" panose="020B0604020202020204" pitchFamily="34" charset="0"/>
              </a:rPr>
              <a:t>should take place to promote shared decision making and should include </a:t>
            </a:r>
            <a:r>
              <a:rPr lang="en-US" altLang="en-US" sz="1650" b="1" dirty="0">
                <a:ln/>
                <a:solidFill>
                  <a:schemeClr val="tx1"/>
                </a:solidFill>
                <a:ea typeface="ＭＳ Ｐゴシック" panose="020B0600070205080204" pitchFamily="34" charset="-128"/>
                <a:cs typeface="Arial" panose="020B0604020202020204" pitchFamily="34" charset="0"/>
              </a:rPr>
              <a:t>the</a:t>
            </a:r>
            <a:r>
              <a:rPr lang="en-US" altLang="en-US" sz="1650" dirty="0">
                <a:ln/>
                <a:solidFill>
                  <a:schemeClr val="tx1"/>
                </a:solidFill>
                <a:ea typeface="ＭＳ Ｐゴシック" panose="020B0600070205080204" pitchFamily="34" charset="-128"/>
                <a:cs typeface="Arial" panose="020B0604020202020204" pitchFamily="34" charset="0"/>
              </a:rPr>
              <a:t> </a:t>
            </a:r>
            <a:r>
              <a:rPr lang="en-US" altLang="en-US" sz="1650" b="1" dirty="0">
                <a:ln/>
                <a:solidFill>
                  <a:schemeClr val="tx1"/>
                </a:solidFill>
                <a:ea typeface="ＭＳ Ｐゴシック" panose="020B0600070205080204" pitchFamily="34" charset="-128"/>
                <a:cs typeface="Arial" panose="020B0604020202020204" pitchFamily="34" charset="0"/>
              </a:rPr>
              <a:t>potential for ASCVD risk-reduction benefit, adverse effects, drug-drug interactions, and patient preferences</a:t>
            </a:r>
            <a:endParaRPr lang="en-US" sz="1650" dirty="0">
              <a:solidFill>
                <a:schemeClr val="tx1"/>
              </a:solidFill>
            </a:endParaRPr>
          </a:p>
        </p:txBody>
      </p:sp>
      <p:sp>
        <p:nvSpPr>
          <p:cNvPr id="17" name="Oval 16">
            <a:extLst>
              <a:ext uri="{FF2B5EF4-FFF2-40B4-BE49-F238E27FC236}">
                <a16:creationId xmlns:a16="http://schemas.microsoft.com/office/drawing/2014/main" id="{B576B219-F0C9-49A9-90DF-569FBECA8D2E}"/>
              </a:ext>
            </a:extLst>
          </p:cNvPr>
          <p:cNvSpPr/>
          <p:nvPr/>
        </p:nvSpPr>
        <p:spPr>
          <a:xfrm>
            <a:off x="343396" y="3932759"/>
            <a:ext cx="753754" cy="75375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a:t>
            </a:r>
          </a:p>
        </p:txBody>
      </p:sp>
      <p:sp>
        <p:nvSpPr>
          <p:cNvPr id="16" name="Oval 15">
            <a:extLst>
              <a:ext uri="{FF2B5EF4-FFF2-40B4-BE49-F238E27FC236}">
                <a16:creationId xmlns:a16="http://schemas.microsoft.com/office/drawing/2014/main" id="{798DAF19-DC9C-48F3-BB4D-BDA17B225996}"/>
              </a:ext>
            </a:extLst>
          </p:cNvPr>
          <p:cNvSpPr/>
          <p:nvPr/>
        </p:nvSpPr>
        <p:spPr>
          <a:xfrm>
            <a:off x="343395" y="2859966"/>
            <a:ext cx="753754" cy="75375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Oval 14">
            <a:extLst>
              <a:ext uri="{FF2B5EF4-FFF2-40B4-BE49-F238E27FC236}">
                <a16:creationId xmlns:a16="http://schemas.microsoft.com/office/drawing/2014/main" id="{350CFEEB-F8B1-438C-88D1-5FC194B4160B}"/>
              </a:ext>
            </a:extLst>
          </p:cNvPr>
          <p:cNvSpPr/>
          <p:nvPr/>
        </p:nvSpPr>
        <p:spPr>
          <a:xfrm>
            <a:off x="343396" y="1713829"/>
            <a:ext cx="753754" cy="75375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p:txBody>
          <a:bodyPr>
            <a:normAutofit fontScale="90000"/>
          </a:bodyPr>
          <a:lstStyle/>
          <a:p>
            <a:r>
              <a:rPr lang="en-US" dirty="0"/>
              <a:t>2018 AHA/ACC/Multisociety Cholesterol Guideline</a:t>
            </a:r>
          </a:p>
        </p:txBody>
      </p:sp>
      <p:sp>
        <p:nvSpPr>
          <p:cNvPr id="26" name="Text Placeholder 25">
            <a:extLst>
              <a:ext uri="{FF2B5EF4-FFF2-40B4-BE49-F238E27FC236}">
                <a16:creationId xmlns:a16="http://schemas.microsoft.com/office/drawing/2014/main" id="{48E0BC90-2C81-4025-9672-15A1A8328CE8}"/>
              </a:ext>
            </a:extLst>
          </p:cNvPr>
          <p:cNvSpPr>
            <a:spLocks noGrp="1"/>
          </p:cNvSpPr>
          <p:nvPr>
            <p:ph type="body" sz="quarter" idx="12"/>
          </p:nvPr>
        </p:nvSpPr>
        <p:spPr>
          <a:xfrm>
            <a:off x="79131" y="4848223"/>
            <a:ext cx="8006715" cy="223838"/>
          </a:xfrm>
        </p:spPr>
        <p:txBody>
          <a:bodyPr/>
          <a:lstStyle/>
          <a:p>
            <a:r>
              <a:rPr lang="it-IT" dirty="0"/>
              <a:t>Grundy SM, et al. </a:t>
            </a:r>
            <a:r>
              <a:rPr lang="it-IT" i="1" dirty="0"/>
              <a:t>Circulation.</a:t>
            </a:r>
            <a:r>
              <a:rPr lang="it-IT" dirty="0"/>
              <a:t> 2019;139(25):e1082-e1143.</a:t>
            </a:r>
          </a:p>
        </p:txBody>
      </p:sp>
      <p:pic>
        <p:nvPicPr>
          <p:cNvPr id="19" name="Graphic 18" descr="Head with gears">
            <a:extLst>
              <a:ext uri="{FF2B5EF4-FFF2-40B4-BE49-F238E27FC236}">
                <a16:creationId xmlns:a16="http://schemas.microsoft.com/office/drawing/2014/main" id="{769F0C1E-FF71-48DF-8FCE-0A2D86A903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947" y="2957872"/>
            <a:ext cx="557942" cy="557942"/>
          </a:xfrm>
          <a:prstGeom prst="rect">
            <a:avLst/>
          </a:prstGeom>
        </p:spPr>
      </p:pic>
      <p:pic>
        <p:nvPicPr>
          <p:cNvPr id="21" name="Graphic 20" descr="Medicine">
            <a:extLst>
              <a:ext uri="{FF2B5EF4-FFF2-40B4-BE49-F238E27FC236}">
                <a16:creationId xmlns:a16="http://schemas.microsoft.com/office/drawing/2014/main" id="{D5D1F8F8-02B0-4435-AD31-61EFF4AEC8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6947" y="1811734"/>
            <a:ext cx="557942" cy="557942"/>
          </a:xfrm>
          <a:prstGeom prst="rect">
            <a:avLst/>
          </a:prstGeom>
        </p:spPr>
      </p:pic>
      <p:pic>
        <p:nvPicPr>
          <p:cNvPr id="23" name="Graphic 22" descr="Chat">
            <a:extLst>
              <a:ext uri="{FF2B5EF4-FFF2-40B4-BE49-F238E27FC236}">
                <a16:creationId xmlns:a16="http://schemas.microsoft.com/office/drawing/2014/main" id="{501A4DB4-8019-4AE6-B6A4-EE45573E6C4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1301" y="4030664"/>
            <a:ext cx="557942" cy="557942"/>
          </a:xfrm>
          <a:prstGeom prst="rect">
            <a:avLst/>
          </a:prstGeom>
        </p:spPr>
      </p:pic>
    </p:spTree>
    <p:extLst>
      <p:ext uri="{BB962C8B-B14F-4D97-AF65-F5344CB8AC3E}">
        <p14:creationId xmlns:p14="http://schemas.microsoft.com/office/powerpoint/2010/main" val="3107171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fontScale="77500" lnSpcReduction="20000"/>
          </a:bodyPr>
          <a:lstStyle/>
          <a:p>
            <a:pPr>
              <a:buClr>
                <a:srgbClr val="0091B3"/>
              </a:buClr>
            </a:pPr>
            <a:r>
              <a:rPr lang="en-US" dirty="0"/>
              <a:t>ACC/AHA guideline recommendations for management of hypercholesterolemia start with statin-based therapy to target LDL-C lowering</a:t>
            </a:r>
          </a:p>
          <a:p>
            <a:pPr>
              <a:buClr>
                <a:srgbClr val="0091B3"/>
              </a:buClr>
            </a:pPr>
            <a:endParaRPr lang="en-US" dirty="0"/>
          </a:p>
          <a:p>
            <a:pPr>
              <a:buClr>
                <a:srgbClr val="0091B3"/>
              </a:buClr>
            </a:pPr>
            <a:r>
              <a:rPr lang="en-US" dirty="0"/>
              <a:t>Statin associated muscle symptoms are uncommon and best managed with a patient specific approach</a:t>
            </a:r>
          </a:p>
          <a:p>
            <a:pPr>
              <a:buClr>
                <a:srgbClr val="0091B3"/>
              </a:buClr>
            </a:pPr>
            <a:endParaRPr lang="en-US" dirty="0"/>
          </a:p>
          <a:p>
            <a:pPr>
              <a:buClr>
                <a:srgbClr val="0091B3"/>
              </a:buClr>
            </a:pPr>
            <a:r>
              <a:rPr lang="en-US" dirty="0" err="1"/>
              <a:t>Evinacumab</a:t>
            </a:r>
            <a:r>
              <a:rPr lang="en-US" dirty="0"/>
              <a:t>, Bempedoic acid, and </a:t>
            </a:r>
            <a:r>
              <a:rPr lang="en-US" dirty="0" err="1"/>
              <a:t>Inclisiran</a:t>
            </a:r>
            <a:r>
              <a:rPr lang="en-US" dirty="0"/>
              <a:t> are new and novel LDL-C lowering medications</a:t>
            </a:r>
          </a:p>
          <a:p>
            <a:pPr>
              <a:buClr>
                <a:srgbClr val="0091B3"/>
              </a:buClr>
            </a:pPr>
            <a:endParaRPr lang="en-US" dirty="0"/>
          </a:p>
          <a:p>
            <a:pPr>
              <a:buClr>
                <a:srgbClr val="0091B3"/>
              </a:buClr>
            </a:pPr>
            <a:r>
              <a:rPr lang="en-US" dirty="0"/>
              <a:t>Candidates for further LDL-C lowering despite maximally tolerated statin therapy are often high-risk patients for ASCVD where aggressive lowering is needed</a:t>
            </a:r>
          </a:p>
        </p:txBody>
      </p:sp>
      <p:sp>
        <p:nvSpPr>
          <p:cNvPr id="4" name="Slide Number Placeholder 3"/>
          <p:cNvSpPr>
            <a:spLocks noGrp="1"/>
          </p:cNvSpPr>
          <p:nvPr>
            <p:ph type="sldNum" sz="quarter" idx="12"/>
          </p:nvPr>
        </p:nvSpPr>
        <p:spPr>
          <a:xfrm>
            <a:off x="6553200" y="12874"/>
            <a:ext cx="2133600" cy="273844"/>
          </a:xfrm>
        </p:spPr>
        <p:txBody>
          <a:bodyPr/>
          <a:lstStyle/>
          <a:p>
            <a:fld id="{2066355A-084C-D24E-9AD2-7E4FC41EA627}" type="slidenum">
              <a:rPr lang="en-US" smtClean="0"/>
              <a:t>45</a:t>
            </a:fld>
            <a:endParaRPr lang="en-US"/>
          </a:p>
        </p:txBody>
      </p:sp>
    </p:spTree>
    <p:extLst>
      <p:ext uri="{BB962C8B-B14F-4D97-AF65-F5344CB8AC3E}">
        <p14:creationId xmlns:p14="http://schemas.microsoft.com/office/powerpoint/2010/main" val="105576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E2A5-0C5E-466D-B834-EC5624C48579}"/>
              </a:ext>
            </a:extLst>
          </p:cNvPr>
          <p:cNvSpPr>
            <a:spLocks noGrp="1"/>
          </p:cNvSpPr>
          <p:nvPr>
            <p:ph type="title"/>
          </p:nvPr>
        </p:nvSpPr>
        <p:spPr/>
        <p:txBody>
          <a:bodyPr>
            <a:noAutofit/>
          </a:bodyPr>
          <a:lstStyle/>
          <a:p>
            <a:r>
              <a:rPr lang="en-US" dirty="0"/>
              <a:t>Hypercholesterolemia in the US</a:t>
            </a:r>
          </a:p>
        </p:txBody>
      </p:sp>
      <p:sp>
        <p:nvSpPr>
          <p:cNvPr id="9" name="Freeform: Shape 8">
            <a:extLst>
              <a:ext uri="{FF2B5EF4-FFF2-40B4-BE49-F238E27FC236}">
                <a16:creationId xmlns:a16="http://schemas.microsoft.com/office/drawing/2014/main" id="{D4BB1B49-40AB-4727-8F58-C28108EE6DE5}"/>
              </a:ext>
            </a:extLst>
          </p:cNvPr>
          <p:cNvSpPr/>
          <p:nvPr/>
        </p:nvSpPr>
        <p:spPr>
          <a:xfrm>
            <a:off x="483540" y="1902864"/>
            <a:ext cx="2264900" cy="2123339"/>
          </a:xfrm>
          <a:custGeom>
            <a:avLst/>
            <a:gdLst>
              <a:gd name="connsiteX0" fmla="*/ 0 w 3019866"/>
              <a:gd name="connsiteY0" fmla="*/ 1415560 h 2831119"/>
              <a:gd name="connsiteX1" fmla="*/ 1509933 w 3019866"/>
              <a:gd name="connsiteY1" fmla="*/ 0 h 2831119"/>
              <a:gd name="connsiteX2" fmla="*/ 3019866 w 3019866"/>
              <a:gd name="connsiteY2" fmla="*/ 1415560 h 2831119"/>
              <a:gd name="connsiteX3" fmla="*/ 1509933 w 3019866"/>
              <a:gd name="connsiteY3" fmla="*/ 2831120 h 2831119"/>
              <a:gd name="connsiteX4" fmla="*/ 0 w 3019866"/>
              <a:gd name="connsiteY4" fmla="*/ 1415560 h 2831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866" h="2831119">
                <a:moveTo>
                  <a:pt x="0" y="1415560"/>
                </a:moveTo>
                <a:cubicBezTo>
                  <a:pt x="0" y="633768"/>
                  <a:pt x="676020" y="0"/>
                  <a:pt x="1509933" y="0"/>
                </a:cubicBezTo>
                <a:cubicBezTo>
                  <a:pt x="2343846" y="0"/>
                  <a:pt x="3019866" y="633768"/>
                  <a:pt x="3019866" y="1415560"/>
                </a:cubicBezTo>
                <a:cubicBezTo>
                  <a:pt x="3019866" y="2197352"/>
                  <a:pt x="2343846" y="2831120"/>
                  <a:pt x="1509933" y="2831120"/>
                </a:cubicBezTo>
                <a:cubicBezTo>
                  <a:pt x="676020" y="2831120"/>
                  <a:pt x="0" y="2197352"/>
                  <a:pt x="0" y="1415560"/>
                </a:cubicBezTo>
                <a:close/>
              </a:path>
            </a:pathLst>
          </a:custGeom>
          <a:solidFill>
            <a:srgbClr val="102F55"/>
          </a:solidFill>
          <a:ln>
            <a:noFill/>
          </a:ln>
          <a:effectLst>
            <a:outerShdw blurRad="50800" dir="600000" sx="104000" sy="104000" algn="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358357" tIns="337626" rIns="358357" bIns="337626" numCol="1" spcCol="1270" anchor="ctr" anchorCtr="0">
            <a:noAutofit/>
          </a:bodyPr>
          <a:lstStyle/>
          <a:p>
            <a:pPr algn="ctr" defTabSz="933450">
              <a:lnSpc>
                <a:spcPct val="90000"/>
              </a:lnSpc>
              <a:spcBef>
                <a:spcPct val="0"/>
              </a:spcBef>
              <a:spcAft>
                <a:spcPct val="35000"/>
              </a:spcAft>
            </a:pPr>
            <a:r>
              <a:rPr lang="en-US" sz="2100" dirty="0">
                <a:cs typeface="Arial" panose="020B0604020202020204" pitchFamily="34" charset="0"/>
              </a:rPr>
              <a:t>28.5 million adults have a total cholesterol ≥240 mg/dL</a:t>
            </a:r>
            <a:endParaRPr lang="en-US" sz="1350" dirty="0">
              <a:cs typeface="Arial" panose="020B0604020202020204" pitchFamily="34" charset="0"/>
            </a:endParaRPr>
          </a:p>
        </p:txBody>
      </p:sp>
      <p:sp>
        <p:nvSpPr>
          <p:cNvPr id="10" name="Block Arc 9">
            <a:extLst>
              <a:ext uri="{FF2B5EF4-FFF2-40B4-BE49-F238E27FC236}">
                <a16:creationId xmlns:a16="http://schemas.microsoft.com/office/drawing/2014/main" id="{65B73CE5-398E-44B5-AB62-EE7CCAF2AF9E}"/>
              </a:ext>
            </a:extLst>
          </p:cNvPr>
          <p:cNvSpPr/>
          <p:nvPr/>
        </p:nvSpPr>
        <p:spPr>
          <a:xfrm>
            <a:off x="440472" y="1503601"/>
            <a:ext cx="3427355" cy="2768204"/>
          </a:xfrm>
          <a:prstGeom prst="blockArc">
            <a:avLst>
              <a:gd name="adj1" fmla="val 17527788"/>
              <a:gd name="adj2" fmla="val 4119114"/>
              <a:gd name="adj3" fmla="val 5750"/>
            </a:avLst>
          </a:prstGeom>
          <a:solidFill>
            <a:srgbClr val="102F55"/>
          </a:solidFill>
          <a:ln>
            <a:noFill/>
          </a:ln>
          <a:effectLst>
            <a:outerShdw blurRad="107950" dist="12700" dir="5400000" algn="ctr">
              <a:srgbClr val="000000"/>
            </a:outerShdw>
          </a:effectLst>
        </p:spPr>
        <p:style>
          <a:lnRef idx="2">
            <a:scrgbClr r="0" g="0" b="0"/>
          </a:lnRef>
          <a:fillRef idx="1">
            <a:scrgbClr r="0" g="0" b="0"/>
          </a:fillRef>
          <a:effectRef idx="0">
            <a:scrgbClr r="0" g="0" b="0"/>
          </a:effectRef>
          <a:fontRef idx="minor">
            <a:schemeClr val="lt1"/>
          </a:fontRef>
        </p:style>
      </p:sp>
      <p:sp>
        <p:nvSpPr>
          <p:cNvPr id="12" name="Freeform: Shape 11">
            <a:extLst>
              <a:ext uri="{FF2B5EF4-FFF2-40B4-BE49-F238E27FC236}">
                <a16:creationId xmlns:a16="http://schemas.microsoft.com/office/drawing/2014/main" id="{3999E569-BABF-48A7-BC38-9A63CE3E71B2}"/>
              </a:ext>
            </a:extLst>
          </p:cNvPr>
          <p:cNvSpPr/>
          <p:nvPr/>
        </p:nvSpPr>
        <p:spPr>
          <a:xfrm>
            <a:off x="4271468" y="1586420"/>
            <a:ext cx="3048931" cy="683192"/>
          </a:xfrm>
          <a:custGeom>
            <a:avLst/>
            <a:gdLst>
              <a:gd name="connsiteX0" fmla="*/ 0 w 4065241"/>
              <a:gd name="connsiteY0" fmla="*/ 0 h 910923"/>
              <a:gd name="connsiteX1" fmla="*/ 4065241 w 4065241"/>
              <a:gd name="connsiteY1" fmla="*/ 0 h 910923"/>
              <a:gd name="connsiteX2" fmla="*/ 4065241 w 4065241"/>
              <a:gd name="connsiteY2" fmla="*/ 910923 h 910923"/>
              <a:gd name="connsiteX3" fmla="*/ 0 w 4065241"/>
              <a:gd name="connsiteY3" fmla="*/ 910923 h 910923"/>
              <a:gd name="connsiteX4" fmla="*/ 0 w 4065241"/>
              <a:gd name="connsiteY4" fmla="*/ 0 h 91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241" h="910923">
                <a:moveTo>
                  <a:pt x="0" y="0"/>
                </a:moveTo>
                <a:lnTo>
                  <a:pt x="4065241" y="0"/>
                </a:lnTo>
                <a:lnTo>
                  <a:pt x="4065241" y="910923"/>
                </a:lnTo>
                <a:lnTo>
                  <a:pt x="0" y="9109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defTabSz="800100">
              <a:lnSpc>
                <a:spcPct val="90000"/>
              </a:lnSpc>
              <a:spcBef>
                <a:spcPct val="0"/>
              </a:spcBef>
              <a:spcAft>
                <a:spcPct val="10000"/>
              </a:spcAft>
            </a:pPr>
            <a:r>
              <a:rPr lang="en-US" dirty="0"/>
              <a:t>Strong evidence proves its  contribution to ASCVD</a:t>
            </a:r>
          </a:p>
        </p:txBody>
      </p:sp>
      <p:sp>
        <p:nvSpPr>
          <p:cNvPr id="14" name="Freeform: Shape 13">
            <a:extLst>
              <a:ext uri="{FF2B5EF4-FFF2-40B4-BE49-F238E27FC236}">
                <a16:creationId xmlns:a16="http://schemas.microsoft.com/office/drawing/2014/main" id="{E5E326B0-B4A8-413E-8BC4-FCECDCA84A8C}"/>
              </a:ext>
            </a:extLst>
          </p:cNvPr>
          <p:cNvSpPr/>
          <p:nvPr/>
        </p:nvSpPr>
        <p:spPr>
          <a:xfrm>
            <a:off x="4667511" y="2508892"/>
            <a:ext cx="4054373" cy="757237"/>
          </a:xfrm>
          <a:custGeom>
            <a:avLst/>
            <a:gdLst>
              <a:gd name="connsiteX0" fmla="*/ 0 w 5405830"/>
              <a:gd name="connsiteY0" fmla="*/ 0 h 1009649"/>
              <a:gd name="connsiteX1" fmla="*/ 5405830 w 5405830"/>
              <a:gd name="connsiteY1" fmla="*/ 0 h 1009649"/>
              <a:gd name="connsiteX2" fmla="*/ 5405830 w 5405830"/>
              <a:gd name="connsiteY2" fmla="*/ 1009649 h 1009649"/>
              <a:gd name="connsiteX3" fmla="*/ 0 w 5405830"/>
              <a:gd name="connsiteY3" fmla="*/ 1009649 h 1009649"/>
              <a:gd name="connsiteX4" fmla="*/ 0 w 5405830"/>
              <a:gd name="connsiteY4" fmla="*/ 0 h 1009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5830" h="1009649">
                <a:moveTo>
                  <a:pt x="0" y="0"/>
                </a:moveTo>
                <a:lnTo>
                  <a:pt x="5405830" y="0"/>
                </a:lnTo>
                <a:lnTo>
                  <a:pt x="5405830" y="1009649"/>
                </a:lnTo>
                <a:lnTo>
                  <a:pt x="0" y="100964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defTabSz="800100">
              <a:lnSpc>
                <a:spcPct val="90000"/>
              </a:lnSpc>
              <a:spcBef>
                <a:spcPct val="0"/>
              </a:spcBef>
              <a:spcAft>
                <a:spcPct val="10000"/>
              </a:spcAft>
            </a:pPr>
            <a:r>
              <a:rPr lang="en-US" dirty="0"/>
              <a:t>Dominant form of atherogenic cholesterol, the primary cause of ASCVD</a:t>
            </a:r>
          </a:p>
        </p:txBody>
      </p:sp>
      <p:sp>
        <p:nvSpPr>
          <p:cNvPr id="16" name="Freeform: Shape 15">
            <a:extLst>
              <a:ext uri="{FF2B5EF4-FFF2-40B4-BE49-F238E27FC236}">
                <a16:creationId xmlns:a16="http://schemas.microsoft.com/office/drawing/2014/main" id="{30C4149B-00D9-4D4B-83D2-88E83B5831A3}"/>
              </a:ext>
            </a:extLst>
          </p:cNvPr>
          <p:cNvSpPr/>
          <p:nvPr/>
        </p:nvSpPr>
        <p:spPr>
          <a:xfrm>
            <a:off x="4271468" y="3531308"/>
            <a:ext cx="3708365" cy="683192"/>
          </a:xfrm>
          <a:custGeom>
            <a:avLst/>
            <a:gdLst>
              <a:gd name="connsiteX0" fmla="*/ 0 w 4944487"/>
              <a:gd name="connsiteY0" fmla="*/ 0 h 910923"/>
              <a:gd name="connsiteX1" fmla="*/ 4944487 w 4944487"/>
              <a:gd name="connsiteY1" fmla="*/ 0 h 910923"/>
              <a:gd name="connsiteX2" fmla="*/ 4944487 w 4944487"/>
              <a:gd name="connsiteY2" fmla="*/ 910923 h 910923"/>
              <a:gd name="connsiteX3" fmla="*/ 0 w 4944487"/>
              <a:gd name="connsiteY3" fmla="*/ 910923 h 910923"/>
              <a:gd name="connsiteX4" fmla="*/ 0 w 4944487"/>
              <a:gd name="connsiteY4" fmla="*/ 0 h 910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4487" h="910923">
                <a:moveTo>
                  <a:pt x="0" y="0"/>
                </a:moveTo>
                <a:lnTo>
                  <a:pt x="4944487" y="0"/>
                </a:lnTo>
                <a:lnTo>
                  <a:pt x="4944487" y="910923"/>
                </a:lnTo>
                <a:lnTo>
                  <a:pt x="0" y="9109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defTabSz="800100">
              <a:lnSpc>
                <a:spcPct val="90000"/>
              </a:lnSpc>
              <a:spcBef>
                <a:spcPct val="0"/>
              </a:spcBef>
              <a:spcAft>
                <a:spcPct val="10000"/>
              </a:spcAft>
            </a:pPr>
            <a:r>
              <a:rPr lang="en-US" dirty="0"/>
              <a:t>LDL-C−lowering medication in high-risk patients is proven to reduce ASCVD </a:t>
            </a:r>
          </a:p>
        </p:txBody>
      </p:sp>
      <p:sp>
        <p:nvSpPr>
          <p:cNvPr id="3" name="Text Placeholder 2">
            <a:extLst>
              <a:ext uri="{FF2B5EF4-FFF2-40B4-BE49-F238E27FC236}">
                <a16:creationId xmlns:a16="http://schemas.microsoft.com/office/drawing/2014/main" id="{7B2F05C8-9F6E-49FB-AFC9-D7ED516693E1}"/>
              </a:ext>
            </a:extLst>
          </p:cNvPr>
          <p:cNvSpPr>
            <a:spLocks noGrp="1"/>
          </p:cNvSpPr>
          <p:nvPr>
            <p:ph type="body" sz="quarter" idx="12"/>
          </p:nvPr>
        </p:nvSpPr>
        <p:spPr>
          <a:xfrm>
            <a:off x="10312" y="4902237"/>
            <a:ext cx="8006715" cy="223838"/>
          </a:xfrm>
        </p:spPr>
        <p:txBody>
          <a:bodyPr/>
          <a:lstStyle/>
          <a:p>
            <a:r>
              <a:rPr lang="it-IT" dirty="0"/>
              <a:t>Grundy SM, et al. </a:t>
            </a:r>
            <a:r>
              <a:rPr lang="it-IT" i="1" dirty="0"/>
              <a:t>Circulation.</a:t>
            </a:r>
            <a:r>
              <a:rPr lang="it-IT" dirty="0"/>
              <a:t> 2019;139(25):e1082-e1143; </a:t>
            </a:r>
            <a:r>
              <a:rPr lang="en-US" dirty="0">
                <a:solidFill>
                  <a:prstClr val="black"/>
                </a:solidFill>
              </a:rPr>
              <a:t>Virani SS, et al. </a:t>
            </a:r>
            <a:r>
              <a:rPr lang="en-US" i="1" dirty="0">
                <a:solidFill>
                  <a:prstClr val="black"/>
                </a:solidFill>
              </a:rPr>
              <a:t>Circulation</a:t>
            </a:r>
            <a:r>
              <a:rPr lang="en-US" dirty="0">
                <a:solidFill>
                  <a:prstClr val="black"/>
                </a:solidFill>
              </a:rPr>
              <a:t>. 2020;141(9):e139-e596.</a:t>
            </a:r>
            <a:endParaRPr lang="en-US" sz="750" dirty="0">
              <a:solidFill>
                <a:prstClr val="black"/>
              </a:solidFill>
              <a:cs typeface="Arial" charset="0"/>
            </a:endParaRPr>
          </a:p>
        </p:txBody>
      </p:sp>
      <p:grpSp>
        <p:nvGrpSpPr>
          <p:cNvPr id="19" name="Group 18">
            <a:extLst>
              <a:ext uri="{FF2B5EF4-FFF2-40B4-BE49-F238E27FC236}">
                <a16:creationId xmlns:a16="http://schemas.microsoft.com/office/drawing/2014/main" id="{77C985DF-BE1F-4D43-8EAB-D12493A756C3}"/>
              </a:ext>
            </a:extLst>
          </p:cNvPr>
          <p:cNvGrpSpPr/>
          <p:nvPr/>
        </p:nvGrpSpPr>
        <p:grpSpPr>
          <a:xfrm>
            <a:off x="2754724" y="1671481"/>
            <a:ext cx="1257395" cy="705892"/>
            <a:chOff x="4404867" y="1909601"/>
            <a:chExt cx="1455951" cy="941189"/>
          </a:xfrm>
        </p:grpSpPr>
        <p:sp>
          <p:nvSpPr>
            <p:cNvPr id="11" name="Oval 10">
              <a:extLst>
                <a:ext uri="{FF2B5EF4-FFF2-40B4-BE49-F238E27FC236}">
                  <a16:creationId xmlns:a16="http://schemas.microsoft.com/office/drawing/2014/main" id="{EE6C17F1-F1C2-470C-8E39-F78BBD118752}"/>
                </a:ext>
              </a:extLst>
            </p:cNvPr>
            <p:cNvSpPr/>
            <p:nvPr/>
          </p:nvSpPr>
          <p:spPr>
            <a:xfrm>
              <a:off x="4404867" y="1909601"/>
              <a:ext cx="1455951" cy="941189"/>
            </a:xfrm>
            <a:prstGeom prst="ellipse">
              <a:avLst/>
            </a:prstGeom>
            <a:solidFill>
              <a:srgbClr val="32AFE4"/>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Rectangle 5"/>
            <p:cNvSpPr/>
            <p:nvPr/>
          </p:nvSpPr>
          <p:spPr>
            <a:xfrm>
              <a:off x="4501867" y="2168304"/>
              <a:ext cx="1261949" cy="430887"/>
            </a:xfrm>
            <a:prstGeom prst="rect">
              <a:avLst/>
            </a:prstGeom>
          </p:spPr>
          <p:txBody>
            <a:bodyPr wrap="none">
              <a:spAutoFit/>
            </a:bodyPr>
            <a:lstStyle/>
            <a:p>
              <a:pPr lvl="0" algn="ctr"/>
              <a:r>
                <a:rPr lang="en-US" sz="1500" b="1" dirty="0"/>
                <a:t>Cholesterol</a:t>
              </a:r>
            </a:p>
          </p:txBody>
        </p:sp>
      </p:grpSp>
      <p:grpSp>
        <p:nvGrpSpPr>
          <p:cNvPr id="18" name="Group 17">
            <a:extLst>
              <a:ext uri="{FF2B5EF4-FFF2-40B4-BE49-F238E27FC236}">
                <a16:creationId xmlns:a16="http://schemas.microsoft.com/office/drawing/2014/main" id="{F3A72DB1-BA74-4DFA-9F1D-F32DA847D100}"/>
              </a:ext>
            </a:extLst>
          </p:cNvPr>
          <p:cNvGrpSpPr/>
          <p:nvPr/>
        </p:nvGrpSpPr>
        <p:grpSpPr>
          <a:xfrm>
            <a:off x="3198214" y="2539465"/>
            <a:ext cx="1257395" cy="705892"/>
            <a:chOff x="4853067" y="3066913"/>
            <a:chExt cx="1455951" cy="941189"/>
          </a:xfrm>
        </p:grpSpPr>
        <p:sp>
          <p:nvSpPr>
            <p:cNvPr id="13" name="Oval 12">
              <a:extLst>
                <a:ext uri="{FF2B5EF4-FFF2-40B4-BE49-F238E27FC236}">
                  <a16:creationId xmlns:a16="http://schemas.microsoft.com/office/drawing/2014/main" id="{410F129D-5A61-4DE1-9441-3CEC3593EDBD}"/>
                </a:ext>
              </a:extLst>
            </p:cNvPr>
            <p:cNvSpPr/>
            <p:nvPr/>
          </p:nvSpPr>
          <p:spPr>
            <a:xfrm>
              <a:off x="4853067" y="3066913"/>
              <a:ext cx="1455951" cy="941189"/>
            </a:xfrm>
            <a:prstGeom prst="ellipse">
              <a:avLst/>
            </a:prstGeom>
            <a:solidFill>
              <a:srgbClr val="32AFE4"/>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6487"/>
                <a:satOff val="311"/>
                <a:lumOff val="-1059"/>
                <a:alphaOff val="0"/>
              </a:schemeClr>
            </a:effectRef>
            <a:fontRef idx="minor">
              <a:schemeClr val="lt1">
                <a:hueOff val="0"/>
                <a:satOff val="0"/>
                <a:lumOff val="0"/>
                <a:alphaOff val="0"/>
              </a:schemeClr>
            </a:fontRef>
          </p:style>
        </p:sp>
        <p:sp>
          <p:nvSpPr>
            <p:cNvPr id="7" name="Rectangle 6"/>
            <p:cNvSpPr/>
            <p:nvPr/>
          </p:nvSpPr>
          <p:spPr>
            <a:xfrm>
              <a:off x="5165082" y="3306676"/>
              <a:ext cx="831919" cy="492442"/>
            </a:xfrm>
            <a:prstGeom prst="rect">
              <a:avLst/>
            </a:prstGeom>
          </p:spPr>
          <p:txBody>
            <a:bodyPr wrap="none">
              <a:spAutoFit/>
            </a:bodyPr>
            <a:lstStyle/>
            <a:p>
              <a:pPr lvl="0" algn="ctr"/>
              <a:r>
                <a:rPr lang="en-US" b="1" dirty="0"/>
                <a:t>LDL-C</a:t>
              </a:r>
            </a:p>
          </p:txBody>
        </p:sp>
      </p:grpSp>
      <p:grpSp>
        <p:nvGrpSpPr>
          <p:cNvPr id="17" name="Group 16">
            <a:extLst>
              <a:ext uri="{FF2B5EF4-FFF2-40B4-BE49-F238E27FC236}">
                <a16:creationId xmlns:a16="http://schemas.microsoft.com/office/drawing/2014/main" id="{772DE6EC-F5AC-4D72-973B-0B4BCC7F0582}"/>
              </a:ext>
            </a:extLst>
          </p:cNvPr>
          <p:cNvGrpSpPr/>
          <p:nvPr/>
        </p:nvGrpSpPr>
        <p:grpSpPr>
          <a:xfrm>
            <a:off x="2741363" y="3484637"/>
            <a:ext cx="1257395" cy="705892"/>
            <a:chOff x="4243936" y="4327142"/>
            <a:chExt cx="1455951" cy="941189"/>
          </a:xfrm>
        </p:grpSpPr>
        <p:sp>
          <p:nvSpPr>
            <p:cNvPr id="15" name="Oval 14">
              <a:extLst>
                <a:ext uri="{FF2B5EF4-FFF2-40B4-BE49-F238E27FC236}">
                  <a16:creationId xmlns:a16="http://schemas.microsoft.com/office/drawing/2014/main" id="{013B5DC9-B7C9-474D-9625-18EA76969BBB}"/>
                </a:ext>
              </a:extLst>
            </p:cNvPr>
            <p:cNvSpPr/>
            <p:nvPr/>
          </p:nvSpPr>
          <p:spPr>
            <a:xfrm>
              <a:off x="4243936" y="4327142"/>
              <a:ext cx="1455951" cy="941189"/>
            </a:xfrm>
            <a:prstGeom prst="ellipse">
              <a:avLst/>
            </a:prstGeom>
            <a:solidFill>
              <a:srgbClr val="32AFE4"/>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tint val="50000"/>
                <a:hueOff val="-12975"/>
                <a:satOff val="622"/>
                <a:lumOff val="-2118"/>
                <a:alphaOff val="0"/>
              </a:schemeClr>
            </a:effectRef>
            <a:fontRef idx="minor">
              <a:schemeClr val="lt1">
                <a:hueOff val="0"/>
                <a:satOff val="0"/>
                <a:lumOff val="0"/>
                <a:alphaOff val="0"/>
              </a:schemeClr>
            </a:fontRef>
          </p:style>
        </p:sp>
        <p:sp>
          <p:nvSpPr>
            <p:cNvPr id="8" name="Rectangle 7"/>
            <p:cNvSpPr/>
            <p:nvPr/>
          </p:nvSpPr>
          <p:spPr>
            <a:xfrm>
              <a:off x="4336923" y="4403565"/>
              <a:ext cx="1269976" cy="861774"/>
            </a:xfrm>
            <a:prstGeom prst="rect">
              <a:avLst/>
            </a:prstGeom>
          </p:spPr>
          <p:txBody>
            <a:bodyPr wrap="square">
              <a:spAutoFit/>
            </a:bodyPr>
            <a:lstStyle/>
            <a:p>
              <a:pPr lvl="0" algn="ctr"/>
              <a:r>
                <a:rPr lang="en-US" b="1" dirty="0"/>
                <a:t>Clinical Trials</a:t>
              </a:r>
            </a:p>
          </p:txBody>
        </p:sp>
      </p:grpSp>
    </p:spTree>
    <p:extLst>
      <p:ext uri="{BB962C8B-B14F-4D97-AF65-F5344CB8AC3E}">
        <p14:creationId xmlns:p14="http://schemas.microsoft.com/office/powerpoint/2010/main" val="80861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BED9-D05C-4983-ACBD-85886A7D7B4B}"/>
              </a:ext>
            </a:extLst>
          </p:cNvPr>
          <p:cNvSpPr>
            <a:spLocks noGrp="1"/>
          </p:cNvSpPr>
          <p:nvPr>
            <p:ph type="title"/>
          </p:nvPr>
        </p:nvSpPr>
        <p:spPr/>
        <p:txBody>
          <a:bodyPr>
            <a:normAutofit fontScale="90000"/>
          </a:bodyPr>
          <a:lstStyle/>
          <a:p>
            <a:r>
              <a:rPr lang="en-US" dirty="0"/>
              <a:t>Importance of Lowering LDL-Cholesterol</a:t>
            </a:r>
          </a:p>
        </p:txBody>
      </p:sp>
      <p:sp>
        <p:nvSpPr>
          <p:cNvPr id="68" name="Content Placeholder 67">
            <a:extLst>
              <a:ext uri="{FF2B5EF4-FFF2-40B4-BE49-F238E27FC236}">
                <a16:creationId xmlns:a16="http://schemas.microsoft.com/office/drawing/2014/main" id="{58D97A9E-2D64-41CA-B7B6-E87A2110100A}"/>
              </a:ext>
            </a:extLst>
          </p:cNvPr>
          <p:cNvSpPr>
            <a:spLocks noGrp="1"/>
          </p:cNvSpPr>
          <p:nvPr>
            <p:ph sz="half" idx="4294967295"/>
          </p:nvPr>
        </p:nvSpPr>
        <p:spPr>
          <a:xfrm>
            <a:off x="6937156" y="2519842"/>
            <a:ext cx="1946077" cy="1214972"/>
          </a:xfrm>
          <a:solidFill>
            <a:schemeClr val="bg1">
              <a:lumMod val="85000"/>
            </a:schemeClr>
          </a:solidFill>
          <a:effectLst>
            <a:glow rad="63500">
              <a:schemeClr val="accent1">
                <a:satMod val="175000"/>
                <a:alpha val="40000"/>
              </a:schemeClr>
            </a:glow>
          </a:effectLst>
        </p:spPr>
        <p:txBody>
          <a:bodyPr anchor="ctr">
            <a:normAutofit/>
          </a:bodyPr>
          <a:lstStyle/>
          <a:p>
            <a:pPr marL="0" indent="0" algn="ctr">
              <a:buNone/>
            </a:pPr>
            <a:r>
              <a:rPr lang="en-US" sz="1800" dirty="0">
                <a:latin typeface="Arial" panose="020B0604020202020204" pitchFamily="34" charset="0"/>
                <a:cs typeface="Arial" panose="020B0604020202020204" pitchFamily="34" charset="0"/>
              </a:rPr>
              <a:t>22% risk reduction per mmol/L </a:t>
            </a:r>
          </a:p>
          <a:p>
            <a:pPr marL="0" indent="0" algn="ctr">
              <a:buNone/>
            </a:pPr>
            <a:r>
              <a:rPr lang="en-US" sz="1800" dirty="0">
                <a:latin typeface="Arial" panose="020B0604020202020204" pitchFamily="34" charset="0"/>
                <a:cs typeface="Arial" panose="020B0604020202020204" pitchFamily="34" charset="0"/>
              </a:rPr>
              <a:t>(38.67 mg/dL) </a:t>
            </a:r>
          </a:p>
          <a:p>
            <a:pPr marL="0" indent="0" algn="ctr">
              <a:buNone/>
            </a:pPr>
            <a:r>
              <a:rPr lang="en-US" sz="1800" dirty="0">
                <a:latin typeface="Arial" panose="020B0604020202020204" pitchFamily="34" charset="0"/>
                <a:cs typeface="Arial" panose="020B0604020202020204" pitchFamily="34" charset="0"/>
              </a:rPr>
              <a:t>of LDL-C lowering </a:t>
            </a:r>
          </a:p>
        </p:txBody>
      </p:sp>
      <p:sp>
        <p:nvSpPr>
          <p:cNvPr id="4" name="Text Placeholder 3">
            <a:extLst>
              <a:ext uri="{FF2B5EF4-FFF2-40B4-BE49-F238E27FC236}">
                <a16:creationId xmlns:a16="http://schemas.microsoft.com/office/drawing/2014/main" id="{2926B9C5-03E7-4E2D-9C81-B0EEB82A8335}"/>
              </a:ext>
            </a:extLst>
          </p:cNvPr>
          <p:cNvSpPr>
            <a:spLocks noGrp="1"/>
          </p:cNvSpPr>
          <p:nvPr>
            <p:ph type="body" sz="quarter" idx="4294967295"/>
          </p:nvPr>
        </p:nvSpPr>
        <p:spPr>
          <a:xfrm>
            <a:off x="36235" y="4890588"/>
            <a:ext cx="8005763" cy="223837"/>
          </a:xfrm>
        </p:spPr>
        <p:txBody>
          <a:bodyPr vert="horz" lIns="0" tIns="0" rIns="0" bIns="0" rtlCol="0" anchor="b">
            <a:noAutofit/>
          </a:bodyPr>
          <a:lstStyle/>
          <a:p>
            <a:pPr marL="0" indent="0">
              <a:spcBef>
                <a:spcPts val="450"/>
              </a:spcBef>
              <a:buNone/>
            </a:pPr>
            <a:r>
              <a:rPr lang="en-US" sz="900" dirty="0">
                <a:solidFill>
                  <a:schemeClr val="tx1"/>
                </a:solidFill>
                <a:latin typeface="+mn-lt"/>
              </a:rPr>
              <a:t>Baignet C, et al. Lancet. 2010;376(9753):1670-1681; Cholesterol Treatment Trialists’ Collaboration. www.cttcollaboration.org/efficacy-web-page</a:t>
            </a:r>
          </a:p>
        </p:txBody>
      </p:sp>
      <p:grpSp>
        <p:nvGrpSpPr>
          <p:cNvPr id="5" name="Group 4">
            <a:extLst>
              <a:ext uri="{FF2B5EF4-FFF2-40B4-BE49-F238E27FC236}">
                <a16:creationId xmlns:a16="http://schemas.microsoft.com/office/drawing/2014/main" id="{D60CBDE0-D4C1-4454-90B4-890A62085B99}"/>
              </a:ext>
            </a:extLst>
          </p:cNvPr>
          <p:cNvGrpSpPr/>
          <p:nvPr/>
        </p:nvGrpSpPr>
        <p:grpSpPr>
          <a:xfrm>
            <a:off x="1624314" y="1336216"/>
            <a:ext cx="5126573" cy="3485421"/>
            <a:chOff x="2419697" y="871533"/>
            <a:chExt cx="7236710" cy="5678175"/>
          </a:xfrm>
        </p:grpSpPr>
        <p:sp>
          <p:nvSpPr>
            <p:cNvPr id="6" name="Freeform 5">
              <a:extLst>
                <a:ext uri="{FF2B5EF4-FFF2-40B4-BE49-F238E27FC236}">
                  <a16:creationId xmlns:a16="http://schemas.microsoft.com/office/drawing/2014/main" id="{773AEDE8-0E21-4EA5-A283-1A4DE6BCF14F}"/>
                </a:ext>
              </a:extLst>
            </p:cNvPr>
            <p:cNvSpPr>
              <a:spLocks/>
            </p:cNvSpPr>
            <p:nvPr/>
          </p:nvSpPr>
          <p:spPr bwMode="auto">
            <a:xfrm>
              <a:off x="3593369" y="1125532"/>
              <a:ext cx="4126896" cy="4311625"/>
            </a:xfrm>
            <a:custGeom>
              <a:avLst/>
              <a:gdLst>
                <a:gd name="T0" fmla="*/ 0 w 295"/>
                <a:gd name="T1" fmla="*/ 0 h 306"/>
                <a:gd name="T2" fmla="*/ 0 w 295"/>
                <a:gd name="T3" fmla="*/ 2147483647 h 306"/>
                <a:gd name="T4" fmla="*/ 2147483647 w 295"/>
                <a:gd name="T5" fmla="*/ 2147483647 h 306"/>
                <a:gd name="T6" fmla="*/ 0 60000 65536"/>
                <a:gd name="T7" fmla="*/ 0 60000 65536"/>
                <a:gd name="T8" fmla="*/ 0 60000 65536"/>
                <a:gd name="T9" fmla="*/ 0 w 295"/>
                <a:gd name="T10" fmla="*/ 0 h 306"/>
                <a:gd name="T11" fmla="*/ 295 w 295"/>
                <a:gd name="T12" fmla="*/ 306 h 306"/>
              </a:gdLst>
              <a:ahLst/>
              <a:cxnLst>
                <a:cxn ang="T6">
                  <a:pos x="T0" y="T1"/>
                </a:cxn>
                <a:cxn ang="T7">
                  <a:pos x="T2" y="T3"/>
                </a:cxn>
                <a:cxn ang="T8">
                  <a:pos x="T4" y="T5"/>
                </a:cxn>
              </a:cxnLst>
              <a:rect l="T9" t="T10" r="T11" b="T12"/>
              <a:pathLst>
                <a:path w="295" h="306">
                  <a:moveTo>
                    <a:pt x="0" y="0"/>
                  </a:moveTo>
                  <a:lnTo>
                    <a:pt x="0" y="306"/>
                  </a:lnTo>
                  <a:lnTo>
                    <a:pt x="295" y="306"/>
                  </a:lnTo>
                </a:path>
              </a:pathLst>
            </a:custGeom>
            <a:noFill/>
            <a:ln w="9">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sz="1350" dirty="0"/>
            </a:p>
          </p:txBody>
        </p:sp>
        <p:sp>
          <p:nvSpPr>
            <p:cNvPr id="7" name="Line 6">
              <a:extLst>
                <a:ext uri="{FF2B5EF4-FFF2-40B4-BE49-F238E27FC236}">
                  <a16:creationId xmlns:a16="http://schemas.microsoft.com/office/drawing/2014/main" id="{5AE95F3C-68CB-4EFE-B505-02DB614F188D}"/>
                </a:ext>
              </a:extLst>
            </p:cNvPr>
            <p:cNvSpPr>
              <a:spLocks noChangeShapeType="1"/>
            </p:cNvSpPr>
            <p:nvPr/>
          </p:nvSpPr>
          <p:spPr bwMode="auto">
            <a:xfrm>
              <a:off x="3593369" y="5437158"/>
              <a:ext cx="4126896" cy="1587"/>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8" name="Line 7">
              <a:extLst>
                <a:ext uri="{FF2B5EF4-FFF2-40B4-BE49-F238E27FC236}">
                  <a16:creationId xmlns:a16="http://schemas.microsoft.com/office/drawing/2014/main" id="{83178517-71F9-4580-8116-6C235E8BCEF1}"/>
                </a:ext>
              </a:extLst>
            </p:cNvPr>
            <p:cNvSpPr>
              <a:spLocks noChangeShapeType="1"/>
            </p:cNvSpPr>
            <p:nvPr/>
          </p:nvSpPr>
          <p:spPr bwMode="auto">
            <a:xfrm>
              <a:off x="3593370" y="5437158"/>
              <a:ext cx="1587" cy="8413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9" name="Line 8">
              <a:extLst>
                <a:ext uri="{FF2B5EF4-FFF2-40B4-BE49-F238E27FC236}">
                  <a16:creationId xmlns:a16="http://schemas.microsoft.com/office/drawing/2014/main" id="{37FE310A-B306-4851-9540-1C08C47F14A6}"/>
                </a:ext>
              </a:extLst>
            </p:cNvPr>
            <p:cNvSpPr>
              <a:spLocks noChangeShapeType="1"/>
            </p:cNvSpPr>
            <p:nvPr/>
          </p:nvSpPr>
          <p:spPr bwMode="auto">
            <a:xfrm>
              <a:off x="4014156" y="5437158"/>
              <a:ext cx="1588" cy="8413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10" name="Line 9">
              <a:extLst>
                <a:ext uri="{FF2B5EF4-FFF2-40B4-BE49-F238E27FC236}">
                  <a16:creationId xmlns:a16="http://schemas.microsoft.com/office/drawing/2014/main" id="{8618EE95-1936-481F-80B3-D10801694E06}"/>
                </a:ext>
              </a:extLst>
            </p:cNvPr>
            <p:cNvSpPr>
              <a:spLocks noChangeShapeType="1"/>
            </p:cNvSpPr>
            <p:nvPr/>
          </p:nvSpPr>
          <p:spPr bwMode="auto">
            <a:xfrm>
              <a:off x="4419066" y="5437158"/>
              <a:ext cx="1587" cy="8413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11" name="Line 10">
              <a:extLst>
                <a:ext uri="{FF2B5EF4-FFF2-40B4-BE49-F238E27FC236}">
                  <a16:creationId xmlns:a16="http://schemas.microsoft.com/office/drawing/2014/main" id="{1A2E765F-7873-4CAA-9231-07BB3C52B9B3}"/>
                </a:ext>
              </a:extLst>
            </p:cNvPr>
            <p:cNvSpPr>
              <a:spLocks noChangeShapeType="1"/>
            </p:cNvSpPr>
            <p:nvPr/>
          </p:nvSpPr>
          <p:spPr bwMode="auto">
            <a:xfrm>
              <a:off x="4838266" y="5437158"/>
              <a:ext cx="1587" cy="8413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12" name="Line 12">
              <a:extLst>
                <a:ext uri="{FF2B5EF4-FFF2-40B4-BE49-F238E27FC236}">
                  <a16:creationId xmlns:a16="http://schemas.microsoft.com/office/drawing/2014/main" id="{EA429614-5FB8-4673-B69C-B02F2ABF3D43}"/>
                </a:ext>
              </a:extLst>
            </p:cNvPr>
            <p:cNvSpPr>
              <a:spLocks noChangeShapeType="1"/>
            </p:cNvSpPr>
            <p:nvPr/>
          </p:nvSpPr>
          <p:spPr bwMode="auto">
            <a:xfrm>
              <a:off x="5663964" y="5437158"/>
              <a:ext cx="1587" cy="8413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13" name="Line 13">
              <a:extLst>
                <a:ext uri="{FF2B5EF4-FFF2-40B4-BE49-F238E27FC236}">
                  <a16:creationId xmlns:a16="http://schemas.microsoft.com/office/drawing/2014/main" id="{8B73351C-633B-4692-A23F-81FC01F50DEA}"/>
                </a:ext>
              </a:extLst>
            </p:cNvPr>
            <p:cNvSpPr>
              <a:spLocks noChangeShapeType="1"/>
            </p:cNvSpPr>
            <p:nvPr/>
          </p:nvSpPr>
          <p:spPr bwMode="auto">
            <a:xfrm>
              <a:off x="6068871" y="5437158"/>
              <a:ext cx="1588" cy="8413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14" name="Line 14">
              <a:extLst>
                <a:ext uri="{FF2B5EF4-FFF2-40B4-BE49-F238E27FC236}">
                  <a16:creationId xmlns:a16="http://schemas.microsoft.com/office/drawing/2014/main" id="{4FFC5CDB-1658-4CD2-BB96-0E8EFBB44026}"/>
                </a:ext>
              </a:extLst>
            </p:cNvPr>
            <p:cNvSpPr>
              <a:spLocks noChangeShapeType="1"/>
            </p:cNvSpPr>
            <p:nvPr/>
          </p:nvSpPr>
          <p:spPr bwMode="auto">
            <a:xfrm>
              <a:off x="6489660" y="5437158"/>
              <a:ext cx="1587" cy="8413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15" name="Line 15">
              <a:extLst>
                <a:ext uri="{FF2B5EF4-FFF2-40B4-BE49-F238E27FC236}">
                  <a16:creationId xmlns:a16="http://schemas.microsoft.com/office/drawing/2014/main" id="{4891A95D-F178-4FB4-A9E3-92337C13AC1D}"/>
                </a:ext>
              </a:extLst>
            </p:cNvPr>
            <p:cNvSpPr>
              <a:spLocks noChangeShapeType="1"/>
            </p:cNvSpPr>
            <p:nvPr/>
          </p:nvSpPr>
          <p:spPr bwMode="auto">
            <a:xfrm>
              <a:off x="6894567" y="5437158"/>
              <a:ext cx="1588" cy="8413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16" name="Line 16">
              <a:extLst>
                <a:ext uri="{FF2B5EF4-FFF2-40B4-BE49-F238E27FC236}">
                  <a16:creationId xmlns:a16="http://schemas.microsoft.com/office/drawing/2014/main" id="{16AD7977-6ED8-4FE9-B6C5-BC3CE87690E2}"/>
                </a:ext>
              </a:extLst>
            </p:cNvPr>
            <p:cNvSpPr>
              <a:spLocks noChangeShapeType="1"/>
            </p:cNvSpPr>
            <p:nvPr/>
          </p:nvSpPr>
          <p:spPr bwMode="auto">
            <a:xfrm>
              <a:off x="7313767" y="5437158"/>
              <a:ext cx="1588" cy="8413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17" name="Line 17">
              <a:extLst>
                <a:ext uri="{FF2B5EF4-FFF2-40B4-BE49-F238E27FC236}">
                  <a16:creationId xmlns:a16="http://schemas.microsoft.com/office/drawing/2014/main" id="{6A8FDB38-D069-427A-AE2B-563D6D523ABB}"/>
                </a:ext>
              </a:extLst>
            </p:cNvPr>
            <p:cNvSpPr>
              <a:spLocks noChangeShapeType="1"/>
            </p:cNvSpPr>
            <p:nvPr/>
          </p:nvSpPr>
          <p:spPr bwMode="auto">
            <a:xfrm>
              <a:off x="7720265" y="5437158"/>
              <a:ext cx="1588" cy="8413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18" name="Line 19">
              <a:extLst>
                <a:ext uri="{FF2B5EF4-FFF2-40B4-BE49-F238E27FC236}">
                  <a16:creationId xmlns:a16="http://schemas.microsoft.com/office/drawing/2014/main" id="{0D4326A5-A356-4910-98C9-25C8167AFEE2}"/>
                </a:ext>
              </a:extLst>
            </p:cNvPr>
            <p:cNvSpPr>
              <a:spLocks noChangeShapeType="1"/>
            </p:cNvSpPr>
            <p:nvPr/>
          </p:nvSpPr>
          <p:spPr bwMode="auto">
            <a:xfrm>
              <a:off x="3593370" y="5437158"/>
              <a:ext cx="1587" cy="211135"/>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19" name="Line 22">
              <a:extLst>
                <a:ext uri="{FF2B5EF4-FFF2-40B4-BE49-F238E27FC236}">
                  <a16:creationId xmlns:a16="http://schemas.microsoft.com/office/drawing/2014/main" id="{17B3647B-FC84-4E77-BBBD-0FB9FB3FAEF5}"/>
                </a:ext>
              </a:extLst>
            </p:cNvPr>
            <p:cNvSpPr>
              <a:spLocks noChangeShapeType="1"/>
            </p:cNvSpPr>
            <p:nvPr/>
          </p:nvSpPr>
          <p:spPr bwMode="auto">
            <a:xfrm flipV="1">
              <a:off x="3593370" y="1125532"/>
              <a:ext cx="1587" cy="4311625"/>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20" name="Line 23">
              <a:extLst>
                <a:ext uri="{FF2B5EF4-FFF2-40B4-BE49-F238E27FC236}">
                  <a16:creationId xmlns:a16="http://schemas.microsoft.com/office/drawing/2014/main" id="{6037387F-E333-4038-B791-9B5D5544EC16}"/>
                </a:ext>
              </a:extLst>
            </p:cNvPr>
            <p:cNvSpPr>
              <a:spLocks noChangeShapeType="1"/>
            </p:cNvSpPr>
            <p:nvPr/>
          </p:nvSpPr>
          <p:spPr bwMode="auto">
            <a:xfrm flipH="1">
              <a:off x="3523502" y="5437158"/>
              <a:ext cx="69867" cy="1587"/>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21" name="Line 24">
              <a:extLst>
                <a:ext uri="{FF2B5EF4-FFF2-40B4-BE49-F238E27FC236}">
                  <a16:creationId xmlns:a16="http://schemas.microsoft.com/office/drawing/2014/main" id="{4612A590-4F50-4946-864D-5C186D61057E}"/>
                </a:ext>
              </a:extLst>
            </p:cNvPr>
            <p:cNvSpPr>
              <a:spLocks noChangeShapeType="1"/>
            </p:cNvSpPr>
            <p:nvPr/>
          </p:nvSpPr>
          <p:spPr bwMode="auto">
            <a:xfrm flipH="1">
              <a:off x="3523502" y="4718023"/>
              <a:ext cx="69867" cy="1588"/>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22" name="Line 25">
              <a:extLst>
                <a:ext uri="{FF2B5EF4-FFF2-40B4-BE49-F238E27FC236}">
                  <a16:creationId xmlns:a16="http://schemas.microsoft.com/office/drawing/2014/main" id="{76BBC2CD-467B-4111-894F-7A3C1535F2D2}"/>
                </a:ext>
              </a:extLst>
            </p:cNvPr>
            <p:cNvSpPr>
              <a:spLocks noChangeShapeType="1"/>
            </p:cNvSpPr>
            <p:nvPr/>
          </p:nvSpPr>
          <p:spPr bwMode="auto">
            <a:xfrm flipH="1">
              <a:off x="3523502" y="4000477"/>
              <a:ext cx="69867" cy="1588"/>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23" name="Line 26">
              <a:extLst>
                <a:ext uri="{FF2B5EF4-FFF2-40B4-BE49-F238E27FC236}">
                  <a16:creationId xmlns:a16="http://schemas.microsoft.com/office/drawing/2014/main" id="{D57018AA-6421-445D-873D-C97922C5DE2E}"/>
                </a:ext>
              </a:extLst>
            </p:cNvPr>
            <p:cNvSpPr>
              <a:spLocks noChangeShapeType="1"/>
            </p:cNvSpPr>
            <p:nvPr/>
          </p:nvSpPr>
          <p:spPr bwMode="auto">
            <a:xfrm flipH="1">
              <a:off x="3523502" y="3281346"/>
              <a:ext cx="69867" cy="1587"/>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24" name="Line 27">
              <a:extLst>
                <a:ext uri="{FF2B5EF4-FFF2-40B4-BE49-F238E27FC236}">
                  <a16:creationId xmlns:a16="http://schemas.microsoft.com/office/drawing/2014/main" id="{AC095D5F-225A-4F20-A498-525278E35534}"/>
                </a:ext>
              </a:extLst>
            </p:cNvPr>
            <p:cNvSpPr>
              <a:spLocks noChangeShapeType="1"/>
            </p:cNvSpPr>
            <p:nvPr/>
          </p:nvSpPr>
          <p:spPr bwMode="auto">
            <a:xfrm flipH="1">
              <a:off x="3523502" y="2562210"/>
              <a:ext cx="69867" cy="1588"/>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25" name="Line 28">
              <a:extLst>
                <a:ext uri="{FF2B5EF4-FFF2-40B4-BE49-F238E27FC236}">
                  <a16:creationId xmlns:a16="http://schemas.microsoft.com/office/drawing/2014/main" id="{396E9854-AE39-4EAB-9983-A985915C60E4}"/>
                </a:ext>
              </a:extLst>
            </p:cNvPr>
            <p:cNvSpPr>
              <a:spLocks noChangeShapeType="1"/>
            </p:cNvSpPr>
            <p:nvPr/>
          </p:nvSpPr>
          <p:spPr bwMode="auto">
            <a:xfrm flipH="1">
              <a:off x="3523502" y="1843079"/>
              <a:ext cx="69867" cy="1587"/>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26" name="Line 29">
              <a:extLst>
                <a:ext uri="{FF2B5EF4-FFF2-40B4-BE49-F238E27FC236}">
                  <a16:creationId xmlns:a16="http://schemas.microsoft.com/office/drawing/2014/main" id="{71333328-74BE-4A69-858B-FADAE27A00FD}"/>
                </a:ext>
              </a:extLst>
            </p:cNvPr>
            <p:cNvSpPr>
              <a:spLocks noChangeShapeType="1"/>
            </p:cNvSpPr>
            <p:nvPr/>
          </p:nvSpPr>
          <p:spPr bwMode="auto">
            <a:xfrm flipH="1">
              <a:off x="3523502" y="1125533"/>
              <a:ext cx="69867" cy="1587"/>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27" name="Rectangle 41">
              <a:extLst>
                <a:ext uri="{FF2B5EF4-FFF2-40B4-BE49-F238E27FC236}">
                  <a16:creationId xmlns:a16="http://schemas.microsoft.com/office/drawing/2014/main" id="{C188B56B-E0FD-4F84-9802-A949FA124DF8}"/>
                </a:ext>
              </a:extLst>
            </p:cNvPr>
            <p:cNvSpPr>
              <a:spLocks noChangeArrowheads="1"/>
            </p:cNvSpPr>
            <p:nvPr/>
          </p:nvSpPr>
          <p:spPr bwMode="auto">
            <a:xfrm>
              <a:off x="3142412" y="5364134"/>
              <a:ext cx="298691" cy="338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350" dirty="0">
                  <a:latin typeface="+mn-lt"/>
                </a:rPr>
                <a:t>0%</a:t>
              </a:r>
            </a:p>
          </p:txBody>
        </p:sp>
        <p:sp>
          <p:nvSpPr>
            <p:cNvPr id="28" name="Rectangle 42">
              <a:extLst>
                <a:ext uri="{FF2B5EF4-FFF2-40B4-BE49-F238E27FC236}">
                  <a16:creationId xmlns:a16="http://schemas.microsoft.com/office/drawing/2014/main" id="{150FD1B8-93E4-48CB-82F1-7929750B0331}"/>
                </a:ext>
              </a:extLst>
            </p:cNvPr>
            <p:cNvSpPr>
              <a:spLocks noChangeArrowheads="1"/>
            </p:cNvSpPr>
            <p:nvPr/>
          </p:nvSpPr>
          <p:spPr bwMode="auto">
            <a:xfrm>
              <a:off x="3142412" y="4646588"/>
              <a:ext cx="298691" cy="338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350" dirty="0">
                  <a:latin typeface="+mn-lt"/>
                </a:rPr>
                <a:t>5%</a:t>
              </a:r>
            </a:p>
          </p:txBody>
        </p:sp>
        <p:sp>
          <p:nvSpPr>
            <p:cNvPr id="29" name="Rectangle 43">
              <a:extLst>
                <a:ext uri="{FF2B5EF4-FFF2-40B4-BE49-F238E27FC236}">
                  <a16:creationId xmlns:a16="http://schemas.microsoft.com/office/drawing/2014/main" id="{05330BDF-6605-4A6F-9912-30071A3CA91D}"/>
                </a:ext>
              </a:extLst>
            </p:cNvPr>
            <p:cNvSpPr>
              <a:spLocks noChangeArrowheads="1"/>
            </p:cNvSpPr>
            <p:nvPr/>
          </p:nvSpPr>
          <p:spPr bwMode="auto">
            <a:xfrm>
              <a:off x="3072546" y="3927454"/>
              <a:ext cx="423146" cy="338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350" dirty="0">
                  <a:latin typeface="+mn-lt"/>
                </a:rPr>
                <a:t>10%</a:t>
              </a:r>
            </a:p>
          </p:txBody>
        </p:sp>
        <p:sp>
          <p:nvSpPr>
            <p:cNvPr id="30" name="Rectangle 44">
              <a:extLst>
                <a:ext uri="{FF2B5EF4-FFF2-40B4-BE49-F238E27FC236}">
                  <a16:creationId xmlns:a16="http://schemas.microsoft.com/office/drawing/2014/main" id="{49C3027A-1C13-4F1B-9D7E-2E4E5E5CFC9E}"/>
                </a:ext>
              </a:extLst>
            </p:cNvPr>
            <p:cNvSpPr>
              <a:spLocks noChangeArrowheads="1"/>
            </p:cNvSpPr>
            <p:nvPr/>
          </p:nvSpPr>
          <p:spPr bwMode="auto">
            <a:xfrm>
              <a:off x="3072546" y="3208321"/>
              <a:ext cx="423146" cy="338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350" dirty="0">
                  <a:latin typeface="+mn-lt"/>
                </a:rPr>
                <a:t>15%</a:t>
              </a:r>
            </a:p>
          </p:txBody>
        </p:sp>
        <p:sp>
          <p:nvSpPr>
            <p:cNvPr id="31" name="Rectangle 45">
              <a:extLst>
                <a:ext uri="{FF2B5EF4-FFF2-40B4-BE49-F238E27FC236}">
                  <a16:creationId xmlns:a16="http://schemas.microsoft.com/office/drawing/2014/main" id="{CE342B26-010F-49A3-A69A-7ED0E8F21E06}"/>
                </a:ext>
              </a:extLst>
            </p:cNvPr>
            <p:cNvSpPr>
              <a:spLocks noChangeArrowheads="1"/>
            </p:cNvSpPr>
            <p:nvPr/>
          </p:nvSpPr>
          <p:spPr bwMode="auto">
            <a:xfrm>
              <a:off x="3072546" y="2490774"/>
              <a:ext cx="423146" cy="338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350" dirty="0">
                  <a:latin typeface="+mn-lt"/>
                </a:rPr>
                <a:t>20%</a:t>
              </a:r>
            </a:p>
          </p:txBody>
        </p:sp>
        <p:sp>
          <p:nvSpPr>
            <p:cNvPr id="32" name="Rectangle 46">
              <a:extLst>
                <a:ext uri="{FF2B5EF4-FFF2-40B4-BE49-F238E27FC236}">
                  <a16:creationId xmlns:a16="http://schemas.microsoft.com/office/drawing/2014/main" id="{DCBB0862-E7F1-46B1-B4DC-7E46CB85DA85}"/>
                </a:ext>
              </a:extLst>
            </p:cNvPr>
            <p:cNvSpPr>
              <a:spLocks noChangeArrowheads="1"/>
            </p:cNvSpPr>
            <p:nvPr/>
          </p:nvSpPr>
          <p:spPr bwMode="auto">
            <a:xfrm>
              <a:off x="3072546" y="1771641"/>
              <a:ext cx="423146" cy="338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350" dirty="0">
                  <a:latin typeface="+mn-lt"/>
                </a:rPr>
                <a:t>25%</a:t>
              </a:r>
            </a:p>
          </p:txBody>
        </p:sp>
        <p:sp>
          <p:nvSpPr>
            <p:cNvPr id="33" name="Rectangle 47">
              <a:extLst>
                <a:ext uri="{FF2B5EF4-FFF2-40B4-BE49-F238E27FC236}">
                  <a16:creationId xmlns:a16="http://schemas.microsoft.com/office/drawing/2014/main" id="{F10EF12B-E76F-4713-99E7-73D70E9F468E}"/>
                </a:ext>
              </a:extLst>
            </p:cNvPr>
            <p:cNvSpPr>
              <a:spLocks noChangeArrowheads="1"/>
            </p:cNvSpPr>
            <p:nvPr/>
          </p:nvSpPr>
          <p:spPr bwMode="auto">
            <a:xfrm>
              <a:off x="3072546" y="1052507"/>
              <a:ext cx="423146" cy="338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350" dirty="0">
                  <a:latin typeface="+mn-lt"/>
                </a:rPr>
                <a:t>30%</a:t>
              </a:r>
            </a:p>
          </p:txBody>
        </p:sp>
        <p:sp>
          <p:nvSpPr>
            <p:cNvPr id="34" name="Rectangle 48">
              <a:extLst>
                <a:ext uri="{FF2B5EF4-FFF2-40B4-BE49-F238E27FC236}">
                  <a16:creationId xmlns:a16="http://schemas.microsoft.com/office/drawing/2014/main" id="{C0B61546-B1C7-41FE-BFD4-580C422A00D9}"/>
                </a:ext>
              </a:extLst>
            </p:cNvPr>
            <p:cNvSpPr>
              <a:spLocks noChangeArrowheads="1"/>
            </p:cNvSpPr>
            <p:nvPr/>
          </p:nvSpPr>
          <p:spPr bwMode="auto">
            <a:xfrm>
              <a:off x="3509211" y="5805457"/>
              <a:ext cx="310006" cy="338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350" dirty="0">
                  <a:latin typeface="+mn-lt"/>
                </a:rPr>
                <a:t>0.0</a:t>
              </a:r>
            </a:p>
          </p:txBody>
        </p:sp>
        <p:sp>
          <p:nvSpPr>
            <p:cNvPr id="35" name="Rectangle 49">
              <a:extLst>
                <a:ext uri="{FF2B5EF4-FFF2-40B4-BE49-F238E27FC236}">
                  <a16:creationId xmlns:a16="http://schemas.microsoft.com/office/drawing/2014/main" id="{76E7BC6A-AC1A-4A1F-A095-18AC4E8E453F}"/>
                </a:ext>
              </a:extLst>
            </p:cNvPr>
            <p:cNvSpPr>
              <a:spLocks noChangeArrowheads="1"/>
            </p:cNvSpPr>
            <p:nvPr/>
          </p:nvSpPr>
          <p:spPr bwMode="auto">
            <a:xfrm>
              <a:off x="5565513" y="5805457"/>
              <a:ext cx="310006" cy="338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350" dirty="0">
                  <a:latin typeface="+mn-lt"/>
                </a:rPr>
                <a:t>0.5</a:t>
              </a:r>
            </a:p>
          </p:txBody>
        </p:sp>
        <p:sp>
          <p:nvSpPr>
            <p:cNvPr id="36" name="Rectangle 50">
              <a:extLst>
                <a:ext uri="{FF2B5EF4-FFF2-40B4-BE49-F238E27FC236}">
                  <a16:creationId xmlns:a16="http://schemas.microsoft.com/office/drawing/2014/main" id="{0F576E1D-F3BC-4851-AF1F-BA349D772863}"/>
                </a:ext>
              </a:extLst>
            </p:cNvPr>
            <p:cNvSpPr>
              <a:spLocks noChangeArrowheads="1"/>
            </p:cNvSpPr>
            <p:nvPr/>
          </p:nvSpPr>
          <p:spPr bwMode="auto">
            <a:xfrm>
              <a:off x="7636107" y="5805457"/>
              <a:ext cx="310006" cy="3384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350" dirty="0">
                  <a:latin typeface="+mn-lt"/>
                </a:rPr>
                <a:t>1.0</a:t>
              </a:r>
            </a:p>
          </p:txBody>
        </p:sp>
        <p:sp>
          <p:nvSpPr>
            <p:cNvPr id="37" name="Freeform 51">
              <a:extLst>
                <a:ext uri="{FF2B5EF4-FFF2-40B4-BE49-F238E27FC236}">
                  <a16:creationId xmlns:a16="http://schemas.microsoft.com/office/drawing/2014/main" id="{3AAC2142-72F1-42C0-93B7-1026BB2D6BE0}"/>
                </a:ext>
              </a:extLst>
            </p:cNvPr>
            <p:cNvSpPr>
              <a:spLocks/>
            </p:cNvSpPr>
            <p:nvPr/>
          </p:nvSpPr>
          <p:spPr bwMode="auto">
            <a:xfrm>
              <a:off x="5621089" y="2816210"/>
              <a:ext cx="154025" cy="1057269"/>
            </a:xfrm>
            <a:custGeom>
              <a:avLst/>
              <a:gdLst>
                <a:gd name="T0" fmla="*/ 467 w 11"/>
                <a:gd name="T1" fmla="*/ 0 h 75"/>
                <a:gd name="T2" fmla="*/ 0 w 11"/>
                <a:gd name="T3" fmla="*/ 2922 h 75"/>
                <a:gd name="T4" fmla="*/ 467 w 11"/>
                <a:gd name="T5" fmla="*/ 5914 h 75"/>
                <a:gd name="T6" fmla="*/ 855 w 11"/>
                <a:gd name="T7" fmla="*/ 2922 h 75"/>
                <a:gd name="T8" fmla="*/ 467 w 11"/>
                <a:gd name="T9" fmla="*/ 0 h 75"/>
                <a:gd name="T10" fmla="*/ 0 60000 65536"/>
                <a:gd name="T11" fmla="*/ 0 60000 65536"/>
                <a:gd name="T12" fmla="*/ 0 60000 65536"/>
                <a:gd name="T13" fmla="*/ 0 60000 65536"/>
                <a:gd name="T14" fmla="*/ 0 60000 65536"/>
                <a:gd name="T15" fmla="*/ 0 w 11"/>
                <a:gd name="T16" fmla="*/ 0 h 75"/>
                <a:gd name="T17" fmla="*/ 11 w 11"/>
                <a:gd name="T18" fmla="*/ 75 h 75"/>
              </a:gdLst>
              <a:ahLst/>
              <a:cxnLst>
                <a:cxn ang="T10">
                  <a:pos x="T0" y="T1"/>
                </a:cxn>
                <a:cxn ang="T11">
                  <a:pos x="T2" y="T3"/>
                </a:cxn>
                <a:cxn ang="T12">
                  <a:pos x="T4" y="T5"/>
                </a:cxn>
                <a:cxn ang="T13">
                  <a:pos x="T6" y="T7"/>
                </a:cxn>
                <a:cxn ang="T14">
                  <a:pos x="T8" y="T9"/>
                </a:cxn>
              </a:cxnLst>
              <a:rect l="T15" t="T16" r="T17" b="T18"/>
              <a:pathLst>
                <a:path w="11" h="75">
                  <a:moveTo>
                    <a:pt x="6" y="0"/>
                  </a:moveTo>
                  <a:lnTo>
                    <a:pt x="0" y="37"/>
                  </a:lnTo>
                  <a:lnTo>
                    <a:pt x="6" y="75"/>
                  </a:lnTo>
                  <a:lnTo>
                    <a:pt x="11" y="37"/>
                  </a:lnTo>
                  <a:lnTo>
                    <a:pt x="6" y="0"/>
                  </a:lnTo>
                </a:path>
              </a:pathLst>
            </a:custGeom>
            <a:solidFill>
              <a:schemeClr val="bg2">
                <a:lumMod val="75000"/>
              </a:schemeClr>
            </a:solidFill>
            <a:ln w="20701">
              <a:solidFill>
                <a:schemeClr val="tx1"/>
              </a:solidFill>
              <a:prstDash val="solid"/>
              <a:round/>
              <a:headEnd/>
              <a:tailEnd/>
            </a:ln>
          </p:spPr>
          <p:txBody>
            <a:bodyPr/>
            <a:lstStyle/>
            <a:p>
              <a:pPr eaLnBrk="1" hangingPunct="1"/>
              <a:endParaRPr lang="en-GB" sz="1350" dirty="0"/>
            </a:p>
          </p:txBody>
        </p:sp>
        <p:sp>
          <p:nvSpPr>
            <p:cNvPr id="38" name="Rectangle 52">
              <a:extLst>
                <a:ext uri="{FF2B5EF4-FFF2-40B4-BE49-F238E27FC236}">
                  <a16:creationId xmlns:a16="http://schemas.microsoft.com/office/drawing/2014/main" id="{0DBAD656-EACF-41FE-BFB0-5AEDAF3A7BB4}"/>
                </a:ext>
              </a:extLst>
            </p:cNvPr>
            <p:cNvSpPr>
              <a:spLocks noChangeArrowheads="1"/>
            </p:cNvSpPr>
            <p:nvPr/>
          </p:nvSpPr>
          <p:spPr bwMode="auto">
            <a:xfrm>
              <a:off x="5016434" y="2348868"/>
              <a:ext cx="642639" cy="7333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975" b="1" dirty="0">
                  <a:latin typeface="+mn-lt"/>
                </a:rPr>
                <a:t>More vs.</a:t>
              </a:r>
            </a:p>
            <a:p>
              <a:pPr algn="ctr" eaLnBrk="1" hangingPunct="1"/>
              <a:r>
                <a:rPr lang="en-US" altLang="en-US" sz="975" b="1" dirty="0">
                  <a:latin typeface="+mn-lt"/>
                </a:rPr>
                <a:t> Less</a:t>
              </a:r>
            </a:p>
            <a:p>
              <a:pPr algn="ctr" eaLnBrk="1" hangingPunct="1"/>
              <a:r>
                <a:rPr lang="en-US" altLang="en-US" sz="975" b="1" dirty="0">
                  <a:latin typeface="+mn-lt"/>
                </a:rPr>
                <a:t>(5 trials)</a:t>
              </a:r>
            </a:p>
          </p:txBody>
        </p:sp>
        <p:sp>
          <p:nvSpPr>
            <p:cNvPr id="39" name="Freeform 56">
              <a:extLst>
                <a:ext uri="{FF2B5EF4-FFF2-40B4-BE49-F238E27FC236}">
                  <a16:creationId xmlns:a16="http://schemas.microsoft.com/office/drawing/2014/main" id="{B978C8F5-AD86-45A3-B0E6-EC465AAC58D9}"/>
                </a:ext>
              </a:extLst>
            </p:cNvPr>
            <p:cNvSpPr>
              <a:spLocks/>
            </p:cNvSpPr>
            <p:nvPr/>
          </p:nvSpPr>
          <p:spPr bwMode="auto">
            <a:xfrm>
              <a:off x="7944156" y="1957378"/>
              <a:ext cx="152437" cy="688971"/>
            </a:xfrm>
            <a:custGeom>
              <a:avLst/>
              <a:gdLst>
                <a:gd name="T0" fmla="*/ 959746027 w 11"/>
                <a:gd name="T1" fmla="*/ 0 h 49"/>
                <a:gd name="T2" fmla="*/ 0 w 11"/>
                <a:gd name="T3" fmla="*/ 2147483647 h 49"/>
                <a:gd name="T4" fmla="*/ 959746027 w 11"/>
                <a:gd name="T5" fmla="*/ 2147483647 h 49"/>
                <a:gd name="T6" fmla="*/ 2111432861 w 11"/>
                <a:gd name="T7" fmla="*/ 2147483647 h 49"/>
                <a:gd name="T8" fmla="*/ 959746027 w 11"/>
                <a:gd name="T9" fmla="*/ 0 h 49"/>
                <a:gd name="T10" fmla="*/ 0 60000 65536"/>
                <a:gd name="T11" fmla="*/ 0 60000 65536"/>
                <a:gd name="T12" fmla="*/ 0 60000 65536"/>
                <a:gd name="T13" fmla="*/ 0 60000 65536"/>
                <a:gd name="T14" fmla="*/ 0 60000 65536"/>
                <a:gd name="T15" fmla="*/ 0 w 11"/>
                <a:gd name="T16" fmla="*/ 0 h 49"/>
                <a:gd name="T17" fmla="*/ 11 w 11"/>
                <a:gd name="T18" fmla="*/ 49 h 49"/>
              </a:gdLst>
              <a:ahLst/>
              <a:cxnLst>
                <a:cxn ang="T10">
                  <a:pos x="T0" y="T1"/>
                </a:cxn>
                <a:cxn ang="T11">
                  <a:pos x="T2" y="T3"/>
                </a:cxn>
                <a:cxn ang="T12">
                  <a:pos x="T4" y="T5"/>
                </a:cxn>
                <a:cxn ang="T13">
                  <a:pos x="T6" y="T7"/>
                </a:cxn>
                <a:cxn ang="T14">
                  <a:pos x="T8" y="T9"/>
                </a:cxn>
              </a:cxnLst>
              <a:rect l="T15" t="T16" r="T17" b="T18"/>
              <a:pathLst>
                <a:path w="11" h="49">
                  <a:moveTo>
                    <a:pt x="5" y="0"/>
                  </a:moveTo>
                  <a:lnTo>
                    <a:pt x="0" y="24"/>
                  </a:lnTo>
                  <a:lnTo>
                    <a:pt x="5" y="49"/>
                  </a:lnTo>
                  <a:lnTo>
                    <a:pt x="11" y="24"/>
                  </a:lnTo>
                  <a:lnTo>
                    <a:pt x="5" y="0"/>
                  </a:lnTo>
                </a:path>
              </a:pathLst>
            </a:custGeom>
            <a:solidFill>
              <a:schemeClr val="bg2">
                <a:lumMod val="75000"/>
              </a:schemeClr>
            </a:solidFill>
            <a:ln w="20701">
              <a:solidFill>
                <a:schemeClr val="tx1"/>
              </a:solidFill>
              <a:prstDash val="solid"/>
              <a:round/>
              <a:headEnd/>
              <a:tailEnd/>
            </a:ln>
          </p:spPr>
          <p:txBody>
            <a:bodyPr/>
            <a:lstStyle/>
            <a:p>
              <a:pPr eaLnBrk="1" hangingPunct="1"/>
              <a:endParaRPr lang="en-GB" sz="1350" dirty="0"/>
            </a:p>
          </p:txBody>
        </p:sp>
        <p:sp>
          <p:nvSpPr>
            <p:cNvPr id="40" name="Rectangle 57">
              <a:extLst>
                <a:ext uri="{FF2B5EF4-FFF2-40B4-BE49-F238E27FC236}">
                  <a16:creationId xmlns:a16="http://schemas.microsoft.com/office/drawing/2014/main" id="{3248F520-AC6E-441F-A01C-3B750DB3A034}"/>
                </a:ext>
              </a:extLst>
            </p:cNvPr>
            <p:cNvSpPr>
              <a:spLocks noChangeArrowheads="1"/>
            </p:cNvSpPr>
            <p:nvPr/>
          </p:nvSpPr>
          <p:spPr bwMode="auto">
            <a:xfrm>
              <a:off x="8186181" y="1932945"/>
              <a:ext cx="1242284" cy="48887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975" b="1" dirty="0">
                  <a:latin typeface="+mn-lt"/>
                </a:rPr>
                <a:t>Statin vs. control</a:t>
              </a:r>
            </a:p>
            <a:p>
              <a:pPr eaLnBrk="1" hangingPunct="1"/>
              <a:r>
                <a:rPr lang="en-US" altLang="en-US" sz="975" b="1" dirty="0">
                  <a:latin typeface="+mn-lt"/>
                </a:rPr>
                <a:t>(21 trials)</a:t>
              </a:r>
            </a:p>
          </p:txBody>
        </p:sp>
        <p:sp>
          <p:nvSpPr>
            <p:cNvPr id="41" name="Line 61">
              <a:extLst>
                <a:ext uri="{FF2B5EF4-FFF2-40B4-BE49-F238E27FC236}">
                  <a16:creationId xmlns:a16="http://schemas.microsoft.com/office/drawing/2014/main" id="{59D60939-BD8F-421F-97E5-B71C4DC823FD}"/>
                </a:ext>
              </a:extLst>
            </p:cNvPr>
            <p:cNvSpPr>
              <a:spLocks noChangeShapeType="1"/>
            </p:cNvSpPr>
            <p:nvPr/>
          </p:nvSpPr>
          <p:spPr bwMode="auto">
            <a:xfrm flipV="1">
              <a:off x="3593370" y="1970077"/>
              <a:ext cx="4531805" cy="3467080"/>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42" name="Line 62">
              <a:extLst>
                <a:ext uri="{FF2B5EF4-FFF2-40B4-BE49-F238E27FC236}">
                  <a16:creationId xmlns:a16="http://schemas.microsoft.com/office/drawing/2014/main" id="{B8584043-F4AD-40FA-BA14-EF89B86AB0BF}"/>
                </a:ext>
              </a:extLst>
            </p:cNvPr>
            <p:cNvSpPr>
              <a:spLocks noChangeShapeType="1"/>
            </p:cNvSpPr>
            <p:nvPr/>
          </p:nvSpPr>
          <p:spPr bwMode="auto">
            <a:xfrm flipV="1">
              <a:off x="7720266" y="2281225"/>
              <a:ext cx="1588" cy="3155932"/>
            </a:xfrm>
            <a:prstGeom prst="line">
              <a:avLst/>
            </a:prstGeom>
            <a:noFill/>
            <a:ln w="20701">
              <a:solidFill>
                <a:schemeClr val="tx1"/>
              </a:solidFill>
              <a:prstDash val="sysDash"/>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43" name="Line 63">
              <a:extLst>
                <a:ext uri="{FF2B5EF4-FFF2-40B4-BE49-F238E27FC236}">
                  <a16:creationId xmlns:a16="http://schemas.microsoft.com/office/drawing/2014/main" id="{EB57A26F-484C-452E-9112-194F3C9BA5B7}"/>
                </a:ext>
              </a:extLst>
            </p:cNvPr>
            <p:cNvSpPr>
              <a:spLocks noChangeShapeType="1"/>
            </p:cNvSpPr>
            <p:nvPr/>
          </p:nvSpPr>
          <p:spPr bwMode="auto">
            <a:xfrm>
              <a:off x="3593370" y="2281225"/>
              <a:ext cx="4126897" cy="1588"/>
            </a:xfrm>
            <a:prstGeom prst="line">
              <a:avLst/>
            </a:prstGeom>
            <a:noFill/>
            <a:ln w="20701">
              <a:solidFill>
                <a:schemeClr val="tx1"/>
              </a:solidFill>
              <a:prstDash val="sysDash"/>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grpSp>
          <p:nvGrpSpPr>
            <p:cNvPr id="44" name="Group 65">
              <a:extLst>
                <a:ext uri="{FF2B5EF4-FFF2-40B4-BE49-F238E27FC236}">
                  <a16:creationId xmlns:a16="http://schemas.microsoft.com/office/drawing/2014/main" id="{0DEC8368-84D0-43B9-8F0F-3DAB2AF50F2F}"/>
                </a:ext>
              </a:extLst>
            </p:cNvPr>
            <p:cNvGrpSpPr>
              <a:grpSpLocks/>
            </p:cNvGrpSpPr>
            <p:nvPr/>
          </p:nvGrpSpPr>
          <p:grpSpPr bwMode="auto">
            <a:xfrm>
              <a:off x="6195901" y="1957377"/>
              <a:ext cx="139733" cy="3338493"/>
              <a:chOff x="2942" y="1233"/>
              <a:chExt cx="88" cy="2103"/>
            </a:xfrm>
            <a:solidFill>
              <a:schemeClr val="tx1">
                <a:lumMod val="75000"/>
                <a:lumOff val="25000"/>
              </a:schemeClr>
            </a:solidFill>
          </p:grpSpPr>
          <p:sp>
            <p:nvSpPr>
              <p:cNvPr id="62" name="Rectangle 67">
                <a:extLst>
                  <a:ext uri="{FF2B5EF4-FFF2-40B4-BE49-F238E27FC236}">
                    <a16:creationId xmlns:a16="http://schemas.microsoft.com/office/drawing/2014/main" id="{092C5E0C-F1E6-45B8-9AD0-2238480C7A44}"/>
                  </a:ext>
                </a:extLst>
              </p:cNvPr>
              <p:cNvSpPr>
                <a:spLocks noChangeArrowheads="1"/>
              </p:cNvSpPr>
              <p:nvPr/>
            </p:nvSpPr>
            <p:spPr bwMode="auto">
              <a:xfrm>
                <a:off x="2942" y="2173"/>
                <a:ext cx="88" cy="89"/>
              </a:xfrm>
              <a:prstGeom prst="rect">
                <a:avLst/>
              </a:prstGeom>
              <a:solidFill>
                <a:schemeClr val="bg1">
                  <a:lumMod val="65000"/>
                </a:schemeClr>
              </a:solidFill>
              <a:ln w="0">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sz="1350" dirty="0">
                  <a:latin typeface="+mn-lt"/>
                </a:endParaRPr>
              </a:p>
            </p:txBody>
          </p:sp>
          <p:sp>
            <p:nvSpPr>
              <p:cNvPr id="63" name="Line 68">
                <a:extLst>
                  <a:ext uri="{FF2B5EF4-FFF2-40B4-BE49-F238E27FC236}">
                    <a16:creationId xmlns:a16="http://schemas.microsoft.com/office/drawing/2014/main" id="{6DA0E28D-1532-487E-9174-2C218D650EB4}"/>
                  </a:ext>
                </a:extLst>
              </p:cNvPr>
              <p:cNvSpPr>
                <a:spLocks noChangeShapeType="1"/>
              </p:cNvSpPr>
              <p:nvPr/>
            </p:nvSpPr>
            <p:spPr bwMode="auto">
              <a:xfrm flipV="1">
                <a:off x="2986" y="1233"/>
                <a:ext cx="1" cy="2103"/>
              </a:xfrm>
              <a:prstGeom prst="line">
                <a:avLst/>
              </a:prstGeom>
              <a:grpFill/>
              <a:ln w="20701">
                <a:solidFill>
                  <a:schemeClr val="tx1"/>
                </a:solidFill>
                <a:round/>
                <a:headEnd/>
                <a:tailEnd/>
              </a:ln>
            </p:spPr>
            <p:txBody>
              <a:bodyPr/>
              <a:lstStyle/>
              <a:p>
                <a:pPr eaLnBrk="1" hangingPunct="1"/>
                <a:endParaRPr lang="en-GB" sz="1350" dirty="0"/>
              </a:p>
            </p:txBody>
          </p:sp>
        </p:grpSp>
        <p:sp>
          <p:nvSpPr>
            <p:cNvPr id="45" name="Rectangle 69">
              <a:extLst>
                <a:ext uri="{FF2B5EF4-FFF2-40B4-BE49-F238E27FC236}">
                  <a16:creationId xmlns:a16="http://schemas.microsoft.com/office/drawing/2014/main" id="{4749FBA3-3F34-4DF7-BEBF-9BD69AA43516}"/>
                </a:ext>
              </a:extLst>
            </p:cNvPr>
            <p:cNvSpPr>
              <a:spLocks noChangeArrowheads="1"/>
            </p:cNvSpPr>
            <p:nvPr/>
          </p:nvSpPr>
          <p:spPr bwMode="auto">
            <a:xfrm>
              <a:off x="6391211" y="3463907"/>
              <a:ext cx="755779" cy="2444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975" dirty="0">
                  <a:latin typeface="+mn-lt"/>
                </a:rPr>
                <a:t> PROVE-IT </a:t>
              </a:r>
            </a:p>
          </p:txBody>
        </p:sp>
        <p:sp>
          <p:nvSpPr>
            <p:cNvPr id="46" name="Rectangle 72">
              <a:extLst>
                <a:ext uri="{FF2B5EF4-FFF2-40B4-BE49-F238E27FC236}">
                  <a16:creationId xmlns:a16="http://schemas.microsoft.com/office/drawing/2014/main" id="{0B19F203-04A9-4395-917B-DC5FB0ADB625}"/>
                </a:ext>
              </a:extLst>
            </p:cNvPr>
            <p:cNvSpPr>
              <a:spLocks noChangeArrowheads="1"/>
            </p:cNvSpPr>
            <p:nvPr/>
          </p:nvSpPr>
          <p:spPr bwMode="auto">
            <a:xfrm>
              <a:off x="6041877" y="1646229"/>
              <a:ext cx="209600" cy="211135"/>
            </a:xfrm>
            <a:prstGeom prst="rect">
              <a:avLst/>
            </a:prstGeom>
            <a:solidFill>
              <a:schemeClr val="bg1">
                <a:lumMod val="65000"/>
              </a:schemeClr>
            </a:solidFill>
            <a:ln w="0">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sz="1350" dirty="0">
                <a:latin typeface="+mn-lt"/>
              </a:endParaRPr>
            </a:p>
          </p:txBody>
        </p:sp>
        <p:sp>
          <p:nvSpPr>
            <p:cNvPr id="47" name="Line 73">
              <a:extLst>
                <a:ext uri="{FF2B5EF4-FFF2-40B4-BE49-F238E27FC236}">
                  <a16:creationId xmlns:a16="http://schemas.microsoft.com/office/drawing/2014/main" id="{72C0DCD7-9C58-40D4-9AA4-0E7D5E432ACC}"/>
                </a:ext>
              </a:extLst>
            </p:cNvPr>
            <p:cNvSpPr>
              <a:spLocks noChangeShapeType="1"/>
            </p:cNvSpPr>
            <p:nvPr/>
          </p:nvSpPr>
          <p:spPr bwMode="auto">
            <a:xfrm flipV="1">
              <a:off x="6153029" y="871533"/>
              <a:ext cx="1588" cy="1846252"/>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48" name="Rectangle 74">
              <a:extLst>
                <a:ext uri="{FF2B5EF4-FFF2-40B4-BE49-F238E27FC236}">
                  <a16:creationId xmlns:a16="http://schemas.microsoft.com/office/drawing/2014/main" id="{52E61865-12B1-45C6-AE0A-69B025654594}"/>
                </a:ext>
              </a:extLst>
            </p:cNvPr>
            <p:cNvSpPr>
              <a:spLocks noChangeArrowheads="1"/>
            </p:cNvSpPr>
            <p:nvPr/>
          </p:nvSpPr>
          <p:spPr bwMode="auto">
            <a:xfrm>
              <a:off x="6278471" y="1689093"/>
              <a:ext cx="366575" cy="2444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975" dirty="0">
                  <a:latin typeface="+mn-lt"/>
                </a:rPr>
                <a:t> TNT </a:t>
              </a:r>
            </a:p>
          </p:txBody>
        </p:sp>
        <p:sp>
          <p:nvSpPr>
            <p:cNvPr id="49" name="Rectangle 75">
              <a:extLst>
                <a:ext uri="{FF2B5EF4-FFF2-40B4-BE49-F238E27FC236}">
                  <a16:creationId xmlns:a16="http://schemas.microsoft.com/office/drawing/2014/main" id="{05B96190-0805-48DB-876A-E61BF5D5F6A9}"/>
                </a:ext>
              </a:extLst>
            </p:cNvPr>
            <p:cNvSpPr>
              <a:spLocks noChangeArrowheads="1"/>
            </p:cNvSpPr>
            <p:nvPr/>
          </p:nvSpPr>
          <p:spPr bwMode="auto">
            <a:xfrm>
              <a:off x="5775114" y="2914635"/>
              <a:ext cx="209600" cy="211135"/>
            </a:xfrm>
            <a:prstGeom prst="rect">
              <a:avLst/>
            </a:prstGeom>
            <a:solidFill>
              <a:schemeClr val="bg1">
                <a:lumMod val="65000"/>
              </a:schemeClr>
            </a:solidFill>
            <a:ln w="0">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sz="1350" dirty="0">
                <a:latin typeface="+mn-lt"/>
              </a:endParaRPr>
            </a:p>
          </p:txBody>
        </p:sp>
        <p:sp>
          <p:nvSpPr>
            <p:cNvPr id="50" name="Line 76">
              <a:extLst>
                <a:ext uri="{FF2B5EF4-FFF2-40B4-BE49-F238E27FC236}">
                  <a16:creationId xmlns:a16="http://schemas.microsoft.com/office/drawing/2014/main" id="{61A5B50F-748D-456E-BE9D-008D5726BE5F}"/>
                </a:ext>
              </a:extLst>
            </p:cNvPr>
            <p:cNvSpPr>
              <a:spLocks noChangeShapeType="1"/>
            </p:cNvSpPr>
            <p:nvPr/>
          </p:nvSpPr>
          <p:spPr bwMode="auto">
            <a:xfrm flipV="1">
              <a:off x="5887853" y="2027228"/>
              <a:ext cx="1588" cy="2071675"/>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51" name="Rectangle 77">
              <a:extLst>
                <a:ext uri="{FF2B5EF4-FFF2-40B4-BE49-F238E27FC236}">
                  <a16:creationId xmlns:a16="http://schemas.microsoft.com/office/drawing/2014/main" id="{677CB512-84F7-4E1E-8469-DD2EA6DF5E22}"/>
                </a:ext>
              </a:extLst>
            </p:cNvPr>
            <p:cNvSpPr>
              <a:spLocks noChangeArrowheads="1"/>
            </p:cNvSpPr>
            <p:nvPr/>
          </p:nvSpPr>
          <p:spPr bwMode="auto">
            <a:xfrm>
              <a:off x="5999005" y="2957498"/>
              <a:ext cx="497819" cy="2444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975" dirty="0">
                  <a:latin typeface="+mn-lt"/>
                </a:rPr>
                <a:t> IDEAL </a:t>
              </a:r>
            </a:p>
          </p:txBody>
        </p:sp>
        <p:sp>
          <p:nvSpPr>
            <p:cNvPr id="52" name="Rectangle 78">
              <a:extLst>
                <a:ext uri="{FF2B5EF4-FFF2-40B4-BE49-F238E27FC236}">
                  <a16:creationId xmlns:a16="http://schemas.microsoft.com/office/drawing/2014/main" id="{0D9ABB7E-7CF5-44C4-BE58-91E40242F52E}"/>
                </a:ext>
              </a:extLst>
            </p:cNvPr>
            <p:cNvSpPr>
              <a:spLocks noChangeArrowheads="1"/>
            </p:cNvSpPr>
            <p:nvPr/>
          </p:nvSpPr>
          <p:spPr bwMode="auto">
            <a:xfrm>
              <a:off x="5090738" y="4633887"/>
              <a:ext cx="236594" cy="239712"/>
            </a:xfrm>
            <a:prstGeom prst="rect">
              <a:avLst/>
            </a:prstGeom>
            <a:solidFill>
              <a:schemeClr val="bg1">
                <a:lumMod val="65000"/>
              </a:schemeClr>
            </a:solidFill>
            <a:ln w="0">
              <a:solidFill>
                <a:schemeClr val="tx1"/>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sz="1350" dirty="0">
                <a:latin typeface="+mn-lt"/>
              </a:endParaRPr>
            </a:p>
          </p:txBody>
        </p:sp>
        <p:sp>
          <p:nvSpPr>
            <p:cNvPr id="53" name="Line 79">
              <a:extLst>
                <a:ext uri="{FF2B5EF4-FFF2-40B4-BE49-F238E27FC236}">
                  <a16:creationId xmlns:a16="http://schemas.microsoft.com/office/drawing/2014/main" id="{612F9273-11CB-4E9E-B538-763021E0B83C}"/>
                </a:ext>
              </a:extLst>
            </p:cNvPr>
            <p:cNvSpPr>
              <a:spLocks noChangeShapeType="1"/>
            </p:cNvSpPr>
            <p:nvPr/>
          </p:nvSpPr>
          <p:spPr bwMode="auto">
            <a:xfrm flipV="1">
              <a:off x="5201889" y="3775055"/>
              <a:ext cx="1588" cy="2043101"/>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sp>
          <p:nvSpPr>
            <p:cNvPr id="54" name="Rectangle 80">
              <a:extLst>
                <a:ext uri="{FF2B5EF4-FFF2-40B4-BE49-F238E27FC236}">
                  <a16:creationId xmlns:a16="http://schemas.microsoft.com/office/drawing/2014/main" id="{F528F8C5-FC9B-4F9C-8C56-BA5B08161D1C}"/>
                </a:ext>
              </a:extLst>
            </p:cNvPr>
            <p:cNvSpPr>
              <a:spLocks noChangeArrowheads="1"/>
            </p:cNvSpPr>
            <p:nvPr/>
          </p:nvSpPr>
          <p:spPr bwMode="auto">
            <a:xfrm>
              <a:off x="5327333" y="4703739"/>
              <a:ext cx="651690" cy="2444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975" dirty="0">
                  <a:latin typeface="+mn-lt"/>
                </a:rPr>
                <a:t> SEARCH </a:t>
              </a:r>
            </a:p>
          </p:txBody>
        </p:sp>
        <p:sp>
          <p:nvSpPr>
            <p:cNvPr id="55" name="Rectangle 64">
              <a:extLst>
                <a:ext uri="{FF2B5EF4-FFF2-40B4-BE49-F238E27FC236}">
                  <a16:creationId xmlns:a16="http://schemas.microsoft.com/office/drawing/2014/main" id="{2CFAD076-301C-4D66-9BE2-78C8DCE695F8}"/>
                </a:ext>
              </a:extLst>
            </p:cNvPr>
            <p:cNvSpPr>
              <a:spLocks noChangeArrowheads="1"/>
            </p:cNvSpPr>
            <p:nvPr/>
          </p:nvSpPr>
          <p:spPr bwMode="auto">
            <a:xfrm>
              <a:off x="4782690" y="3859192"/>
              <a:ext cx="111151" cy="112712"/>
            </a:xfrm>
            <a:prstGeom prst="rect">
              <a:avLst/>
            </a:prstGeom>
            <a:solidFill>
              <a:schemeClr val="bg1">
                <a:lumMod val="65000"/>
              </a:schemeClr>
            </a:solidFill>
            <a:ln w="0">
              <a:solidFill>
                <a:schemeClr val="tx1"/>
              </a:solidFill>
              <a:prstDash val="sysDash"/>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GB" altLang="en-US" sz="1350" dirty="0">
                <a:latin typeface="+mn-lt"/>
              </a:endParaRPr>
            </a:p>
          </p:txBody>
        </p:sp>
        <p:sp>
          <p:nvSpPr>
            <p:cNvPr id="56" name="Line 65">
              <a:extLst>
                <a:ext uri="{FF2B5EF4-FFF2-40B4-BE49-F238E27FC236}">
                  <a16:creationId xmlns:a16="http://schemas.microsoft.com/office/drawing/2014/main" id="{9EFF8DE2-4EFE-4214-B430-866EDC19CE93}"/>
                </a:ext>
              </a:extLst>
            </p:cNvPr>
            <p:cNvSpPr>
              <a:spLocks noChangeShapeType="1"/>
            </p:cNvSpPr>
            <p:nvPr/>
          </p:nvSpPr>
          <p:spPr bwMode="auto">
            <a:xfrm flipV="1">
              <a:off x="4839854" y="1914514"/>
              <a:ext cx="1587" cy="424177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r>
                <a:rPr lang="en-GB" sz="1350" dirty="0"/>
                <a:t>					</a:t>
              </a:r>
            </a:p>
          </p:txBody>
        </p:sp>
        <p:sp>
          <p:nvSpPr>
            <p:cNvPr id="57" name="Rectangle 66">
              <a:extLst>
                <a:ext uri="{FF2B5EF4-FFF2-40B4-BE49-F238E27FC236}">
                  <a16:creationId xmlns:a16="http://schemas.microsoft.com/office/drawing/2014/main" id="{B94ECD7D-29EC-4C53-949B-D2A158A1E581}"/>
                </a:ext>
              </a:extLst>
            </p:cNvPr>
            <p:cNvSpPr>
              <a:spLocks noChangeArrowheads="1"/>
            </p:cNvSpPr>
            <p:nvPr/>
          </p:nvSpPr>
          <p:spPr bwMode="auto">
            <a:xfrm>
              <a:off x="4152771" y="3860781"/>
              <a:ext cx="500082" cy="24443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975" dirty="0">
                  <a:latin typeface="+mn-lt"/>
                </a:rPr>
                <a:t> A to Z </a:t>
              </a:r>
            </a:p>
          </p:txBody>
        </p:sp>
        <p:sp>
          <p:nvSpPr>
            <p:cNvPr id="58" name="Freeform 82">
              <a:extLst>
                <a:ext uri="{FF2B5EF4-FFF2-40B4-BE49-F238E27FC236}">
                  <a16:creationId xmlns:a16="http://schemas.microsoft.com/office/drawing/2014/main" id="{A98D78AE-B517-4E0B-BF42-0F6FA8382216}"/>
                </a:ext>
              </a:extLst>
            </p:cNvPr>
            <p:cNvSpPr>
              <a:spLocks/>
            </p:cNvSpPr>
            <p:nvPr/>
          </p:nvSpPr>
          <p:spPr bwMode="auto">
            <a:xfrm>
              <a:off x="4782690" y="6070567"/>
              <a:ext cx="111151" cy="85724"/>
            </a:xfrm>
            <a:custGeom>
              <a:avLst/>
              <a:gdLst>
                <a:gd name="T0" fmla="*/ 0 w 8"/>
                <a:gd name="T1" fmla="*/ 0 h 6"/>
                <a:gd name="T2" fmla="*/ 306 w 8"/>
                <a:gd name="T3" fmla="*/ 486 h 6"/>
                <a:gd name="T4" fmla="*/ 612 w 8"/>
                <a:gd name="T5" fmla="*/ 0 h 6"/>
                <a:gd name="T6" fmla="*/ 0 60000 65536"/>
                <a:gd name="T7" fmla="*/ 0 60000 65536"/>
                <a:gd name="T8" fmla="*/ 0 60000 65536"/>
                <a:gd name="T9" fmla="*/ 0 w 8"/>
                <a:gd name="T10" fmla="*/ 0 h 6"/>
                <a:gd name="T11" fmla="*/ 8 w 8"/>
                <a:gd name="T12" fmla="*/ 6 h 6"/>
              </a:gdLst>
              <a:ahLst/>
              <a:cxnLst>
                <a:cxn ang="T6">
                  <a:pos x="T0" y="T1"/>
                </a:cxn>
                <a:cxn ang="T7">
                  <a:pos x="T2" y="T3"/>
                </a:cxn>
                <a:cxn ang="T8">
                  <a:pos x="T4" y="T5"/>
                </a:cxn>
              </a:cxnLst>
              <a:rect l="T9" t="T10" r="T11" b="T12"/>
              <a:pathLst>
                <a:path w="8" h="6">
                  <a:moveTo>
                    <a:pt x="0" y="0"/>
                  </a:moveTo>
                  <a:lnTo>
                    <a:pt x="4" y="6"/>
                  </a:lnTo>
                  <a:lnTo>
                    <a:pt x="8" y="0"/>
                  </a:lnTo>
                </a:path>
              </a:pathLst>
            </a:custGeom>
            <a:noFill/>
            <a:ln w="20701">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GB" sz="1350" dirty="0"/>
            </a:p>
          </p:txBody>
        </p:sp>
        <p:sp>
          <p:nvSpPr>
            <p:cNvPr id="59" name="Rectangle 305">
              <a:extLst>
                <a:ext uri="{FF2B5EF4-FFF2-40B4-BE49-F238E27FC236}">
                  <a16:creationId xmlns:a16="http://schemas.microsoft.com/office/drawing/2014/main" id="{A200EE70-46CE-40D6-A3B8-C624833F9B40}"/>
                </a:ext>
              </a:extLst>
            </p:cNvPr>
            <p:cNvSpPr>
              <a:spLocks noChangeArrowheads="1"/>
            </p:cNvSpPr>
            <p:nvPr/>
          </p:nvSpPr>
          <p:spPr bwMode="auto">
            <a:xfrm rot="16200000">
              <a:off x="545519" y="2780233"/>
              <a:ext cx="4204538" cy="4561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050" b="1" dirty="0">
                  <a:latin typeface="+mn-lt"/>
                </a:rPr>
                <a:t>Proportional reduction in</a:t>
              </a:r>
            </a:p>
            <a:p>
              <a:pPr algn="ctr" eaLnBrk="1" hangingPunct="1"/>
              <a:r>
                <a:rPr lang="en-US" altLang="en-US" sz="1050" b="1" dirty="0">
                  <a:latin typeface="+mn-lt"/>
                </a:rPr>
                <a:t>MVE rate (95% CI)</a:t>
              </a:r>
            </a:p>
          </p:txBody>
        </p:sp>
        <p:sp>
          <p:nvSpPr>
            <p:cNvPr id="60" name="Rectangle 301">
              <a:extLst>
                <a:ext uri="{FF2B5EF4-FFF2-40B4-BE49-F238E27FC236}">
                  <a16:creationId xmlns:a16="http://schemas.microsoft.com/office/drawing/2014/main" id="{044EBF8B-1341-4405-800F-C42B3FFE7801}"/>
                </a:ext>
              </a:extLst>
            </p:cNvPr>
            <p:cNvSpPr>
              <a:spLocks noChangeArrowheads="1"/>
            </p:cNvSpPr>
            <p:nvPr/>
          </p:nvSpPr>
          <p:spPr bwMode="auto">
            <a:xfrm>
              <a:off x="3000370" y="6286470"/>
              <a:ext cx="6656037" cy="263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1050" b="1" dirty="0">
                  <a:latin typeface="+mn-lt"/>
                </a:rPr>
                <a:t>Mean LDL cholesterol difference between treatment groups (mmol/L)</a:t>
              </a:r>
            </a:p>
          </p:txBody>
        </p:sp>
        <p:sp>
          <p:nvSpPr>
            <p:cNvPr id="61" name="Line 9">
              <a:extLst>
                <a:ext uri="{FF2B5EF4-FFF2-40B4-BE49-F238E27FC236}">
                  <a16:creationId xmlns:a16="http://schemas.microsoft.com/office/drawing/2014/main" id="{A5778381-8AB3-4432-AB97-7944447415C0}"/>
                </a:ext>
              </a:extLst>
            </p:cNvPr>
            <p:cNvSpPr>
              <a:spLocks noChangeShapeType="1"/>
            </p:cNvSpPr>
            <p:nvPr/>
          </p:nvSpPr>
          <p:spPr bwMode="auto">
            <a:xfrm>
              <a:off x="5302326" y="5445225"/>
              <a:ext cx="1587" cy="84136"/>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endParaRPr lang="en-GB" sz="1350" dirty="0"/>
            </a:p>
          </p:txBody>
        </p:sp>
      </p:grpSp>
      <p:sp>
        <p:nvSpPr>
          <p:cNvPr id="65" name="TextBox 64">
            <a:extLst>
              <a:ext uri="{FF2B5EF4-FFF2-40B4-BE49-F238E27FC236}">
                <a16:creationId xmlns:a16="http://schemas.microsoft.com/office/drawing/2014/main" id="{9625ED7A-D9BB-43AA-A1F3-72088945AF1E}"/>
              </a:ext>
            </a:extLst>
          </p:cNvPr>
          <p:cNvSpPr txBox="1"/>
          <p:nvPr/>
        </p:nvSpPr>
        <p:spPr>
          <a:xfrm>
            <a:off x="1947480" y="939065"/>
            <a:ext cx="4691574" cy="369332"/>
          </a:xfrm>
          <a:prstGeom prst="rect">
            <a:avLst/>
          </a:prstGeom>
          <a:noFill/>
        </p:spPr>
        <p:txBody>
          <a:bodyPr wrap="square">
            <a:spAutoFit/>
          </a:bodyPr>
          <a:lstStyle/>
          <a:p>
            <a:pPr marL="0" indent="0">
              <a:buNone/>
            </a:pPr>
            <a:r>
              <a:rPr lang="en-US" b="1" dirty="0"/>
              <a:t>Cholesterol Treatment Trialists Meta-Analysis</a:t>
            </a:r>
          </a:p>
        </p:txBody>
      </p:sp>
    </p:spTree>
    <p:extLst>
      <p:ext uri="{BB962C8B-B14F-4D97-AF65-F5344CB8AC3E}">
        <p14:creationId xmlns:p14="http://schemas.microsoft.com/office/powerpoint/2010/main" val="242657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4120-1B83-416E-B539-E38941206C3E}"/>
              </a:ext>
            </a:extLst>
          </p:cNvPr>
          <p:cNvSpPr>
            <a:spLocks noGrp="1"/>
          </p:cNvSpPr>
          <p:nvPr>
            <p:ph type="title"/>
          </p:nvPr>
        </p:nvSpPr>
        <p:spPr>
          <a:xfrm>
            <a:off x="448502" y="562707"/>
            <a:ext cx="8229600" cy="711491"/>
          </a:xfrm>
        </p:spPr>
        <p:txBody>
          <a:bodyPr>
            <a:normAutofit fontScale="90000"/>
          </a:bodyPr>
          <a:lstStyle/>
          <a:p>
            <a:r>
              <a:rPr lang="en-US" dirty="0"/>
              <a:t>Residual Cardiovascular Risk in Statin-Treated Patients in Secondary Prevention</a:t>
            </a:r>
          </a:p>
        </p:txBody>
      </p:sp>
      <p:graphicFrame>
        <p:nvGraphicFramePr>
          <p:cNvPr id="18" name="Content Placeholder 16">
            <a:extLst>
              <a:ext uri="{FF2B5EF4-FFF2-40B4-BE49-F238E27FC236}">
                <a16:creationId xmlns:a16="http://schemas.microsoft.com/office/drawing/2014/main" id="{44B6C2C3-19C5-4C81-A9E1-1D59B9E74A3A}"/>
              </a:ext>
            </a:extLst>
          </p:cNvPr>
          <p:cNvGraphicFramePr>
            <a:graphicFrameLocks noGrp="1"/>
          </p:cNvGraphicFramePr>
          <p:nvPr>
            <p:ph sz="half" idx="1"/>
            <p:extLst>
              <p:ext uri="{D42A27DB-BD31-4B8C-83A1-F6EECF244321}">
                <p14:modId xmlns:p14="http://schemas.microsoft.com/office/powerpoint/2010/main" val="1926866023"/>
              </p:ext>
            </p:extLst>
          </p:nvPr>
        </p:nvGraphicFramePr>
        <p:xfrm>
          <a:off x="479425" y="1533601"/>
          <a:ext cx="4035425" cy="3134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6">
            <a:extLst>
              <a:ext uri="{FF2B5EF4-FFF2-40B4-BE49-F238E27FC236}">
                <a16:creationId xmlns:a16="http://schemas.microsoft.com/office/drawing/2014/main" id="{628A1E19-F4D1-4894-A76E-60553EB77597}"/>
              </a:ext>
            </a:extLst>
          </p:cNvPr>
          <p:cNvGraphicFramePr>
            <a:graphicFrameLocks noGrp="1"/>
          </p:cNvGraphicFramePr>
          <p:nvPr>
            <p:ph sz="half" idx="2"/>
            <p:extLst>
              <p:ext uri="{D42A27DB-BD31-4B8C-83A1-F6EECF244321}">
                <p14:modId xmlns:p14="http://schemas.microsoft.com/office/powerpoint/2010/main" val="1866881875"/>
              </p:ext>
            </p:extLst>
          </p:nvPr>
        </p:nvGraphicFramePr>
        <p:xfrm>
          <a:off x="4629150" y="1503828"/>
          <a:ext cx="4310868" cy="316409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2">
            <a:extLst>
              <a:ext uri="{FF2B5EF4-FFF2-40B4-BE49-F238E27FC236}">
                <a16:creationId xmlns:a16="http://schemas.microsoft.com/office/drawing/2014/main" id="{E809C51B-0B66-43AE-A93C-BAFEDD38CFB1}"/>
              </a:ext>
            </a:extLst>
          </p:cNvPr>
          <p:cNvSpPr>
            <a:spLocks noGrp="1"/>
          </p:cNvSpPr>
          <p:nvPr>
            <p:ph type="body" sz="quarter" idx="12"/>
          </p:nvPr>
        </p:nvSpPr>
        <p:spPr>
          <a:xfrm>
            <a:off x="97825" y="4896988"/>
            <a:ext cx="8007350" cy="223837"/>
          </a:xfrm>
        </p:spPr>
        <p:txBody>
          <a:bodyPr>
            <a:noAutofit/>
          </a:bodyPr>
          <a:lstStyle/>
          <a:p>
            <a:r>
              <a:rPr lang="en-US" dirty="0"/>
              <a:t>Scandinavian Simvastatin Survival Study Group. Lancet. 1994;344:1383-1389.  LIPID Study Group. N Engl J Med. 1998;339:1349-1357. Schwartz GC, et al. JAMA. 2001;285:1711-1718; Cannon CP, et al. N Engl J Med. 2015;372(25):2387-2397; Sabatine MS, et al. N Engl J Med. 2017;376(18):1713-1722; Schwartz GG, et al. N Engl J Med. 2018;379(22):2097-2107.</a:t>
            </a:r>
          </a:p>
        </p:txBody>
      </p:sp>
    </p:spTree>
    <p:extLst>
      <p:ext uri="{BB962C8B-B14F-4D97-AF65-F5344CB8AC3E}">
        <p14:creationId xmlns:p14="http://schemas.microsoft.com/office/powerpoint/2010/main" val="67892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700" dirty="0"/>
              <a:t>AHA/ACC/AACVPR/AAPA/ABC/ACPM/ADA/AGS/APhA/ASPC/ NLA/PCNA Guideline on the Management of Blood Cholesterol</a:t>
            </a:r>
          </a:p>
        </p:txBody>
      </p:sp>
      <p:sp>
        <p:nvSpPr>
          <p:cNvPr id="5" name="Text Placeholder 4"/>
          <p:cNvSpPr>
            <a:spLocks noGrp="1"/>
          </p:cNvSpPr>
          <p:nvPr>
            <p:ph type="body" idx="4294967295"/>
          </p:nvPr>
        </p:nvSpPr>
        <p:spPr>
          <a:xfrm>
            <a:off x="527538" y="1366855"/>
            <a:ext cx="8229600" cy="708422"/>
          </a:xfrm>
        </p:spPr>
        <p:txBody>
          <a:bodyPr>
            <a:normAutofit fontScale="92500" lnSpcReduction="20000"/>
          </a:bodyPr>
          <a:lstStyle/>
          <a:p>
            <a:pPr marL="0" indent="0" algn="ctr">
              <a:buNone/>
            </a:pPr>
            <a:endParaRPr lang="en-US" dirty="0"/>
          </a:p>
          <a:p>
            <a:pPr marL="0" indent="0" algn="ctr">
              <a:buNone/>
            </a:pPr>
            <a:r>
              <a:rPr lang="en-US" dirty="0"/>
              <a:t>2018 Cholesterol Guideline Writing Committee</a:t>
            </a:r>
            <a:endParaRPr lang="en-US" sz="1050" dirty="0"/>
          </a:p>
        </p:txBody>
      </p:sp>
      <p:sp>
        <p:nvSpPr>
          <p:cNvPr id="6" name="Content Placeholder 5"/>
          <p:cNvSpPr>
            <a:spLocks noGrp="1"/>
          </p:cNvSpPr>
          <p:nvPr>
            <p:ph sz="half" idx="4294967295"/>
          </p:nvPr>
        </p:nvSpPr>
        <p:spPr>
          <a:xfrm>
            <a:off x="0" y="1877617"/>
            <a:ext cx="4238625" cy="2963465"/>
          </a:xfrm>
        </p:spPr>
        <p:txBody>
          <a:bodyPr>
            <a:normAutofit/>
          </a:bodyPr>
          <a:lstStyle/>
          <a:p>
            <a:pPr marL="400040" lvl="1" indent="0">
              <a:buNone/>
            </a:pPr>
            <a:endParaRPr lang="en-US" sz="1200" dirty="0"/>
          </a:p>
          <a:p>
            <a:pPr marL="400040" lvl="1" indent="0">
              <a:buNone/>
            </a:pPr>
            <a:r>
              <a:rPr lang="en-US" sz="1200" dirty="0"/>
              <a:t>Alison L. Bailey, MD, FACC, FAACVPR†</a:t>
            </a:r>
          </a:p>
          <a:p>
            <a:pPr marL="400040" lvl="1" indent="0">
              <a:buNone/>
            </a:pPr>
            <a:r>
              <a:rPr lang="en-US" sz="1200" dirty="0"/>
              <a:t>Craig Beam, CRE*</a:t>
            </a:r>
          </a:p>
          <a:p>
            <a:pPr marL="400040" lvl="1" indent="0">
              <a:buNone/>
            </a:pPr>
            <a:r>
              <a:rPr lang="en-US" sz="1200" dirty="0"/>
              <a:t>Kim K. Birtcher, MS, PharmD, AACC, FNLA‡</a:t>
            </a:r>
          </a:p>
          <a:p>
            <a:pPr marL="400040" lvl="1" indent="0">
              <a:buNone/>
            </a:pPr>
            <a:r>
              <a:rPr lang="en-US" sz="1200" dirty="0"/>
              <a:t>Roger S. Blumenthal, MD, FACC, FAHA, FNLA§</a:t>
            </a:r>
          </a:p>
          <a:p>
            <a:pPr marL="400040" lvl="1" indent="0">
              <a:buNone/>
            </a:pPr>
            <a:r>
              <a:rPr lang="en-US" sz="1200" dirty="0"/>
              <a:t>Lynne T. Braun, PhD, CNP, FAHA, FPCNA, FNLA║</a:t>
            </a:r>
          </a:p>
          <a:p>
            <a:pPr marL="400040" lvl="1" indent="0">
              <a:buNone/>
            </a:pPr>
            <a:r>
              <a:rPr lang="en-US" sz="1200" dirty="0"/>
              <a:t>Sarah de Ferranti, MD, MPH*</a:t>
            </a:r>
          </a:p>
          <a:p>
            <a:pPr marL="400040" lvl="1" indent="0">
              <a:buNone/>
            </a:pPr>
            <a:r>
              <a:rPr lang="en-US" sz="1200" dirty="0"/>
              <a:t>Joseph Faiella-Tommasino, PhD, PA-C¶</a:t>
            </a:r>
          </a:p>
          <a:p>
            <a:pPr marL="400040" lvl="1" indent="0">
              <a:buNone/>
            </a:pPr>
            <a:r>
              <a:rPr lang="de-DE" sz="1200" dirty="0"/>
              <a:t>Daniel E. Forman, MD, FAHA**</a:t>
            </a:r>
            <a:endParaRPr lang="en-US" sz="1200" dirty="0"/>
          </a:p>
          <a:p>
            <a:pPr marL="400040" lvl="1" indent="0">
              <a:buNone/>
            </a:pPr>
            <a:r>
              <a:rPr lang="en-US" sz="1200" dirty="0"/>
              <a:t>Ronald Goldberg, MD</a:t>
            </a:r>
            <a:r>
              <a:rPr lang="de-DE" sz="1200" dirty="0"/>
              <a:t>††</a:t>
            </a:r>
            <a:endParaRPr lang="en-US" sz="1200" dirty="0"/>
          </a:p>
          <a:p>
            <a:pPr marL="400040" lvl="1" indent="0">
              <a:buNone/>
            </a:pPr>
            <a:r>
              <a:rPr lang="de-DE" sz="1200" dirty="0"/>
              <a:t>Paul A. Heidenreich, MD, MS, FACC, FAHA</a:t>
            </a:r>
            <a:r>
              <a:rPr lang="en-US" sz="1200" dirty="0"/>
              <a:t>‡‡</a:t>
            </a:r>
          </a:p>
          <a:p>
            <a:pPr marL="400040" lvl="1" indent="0">
              <a:buNone/>
            </a:pPr>
            <a:r>
              <a:rPr lang="de-DE" sz="1200" dirty="0"/>
              <a:t>Mark A. Hlatky, MD, FACC, FAHA*</a:t>
            </a:r>
            <a:endParaRPr lang="en-US" sz="1200" dirty="0"/>
          </a:p>
        </p:txBody>
      </p:sp>
      <p:sp>
        <p:nvSpPr>
          <p:cNvPr id="8" name="Content Placeholder 7"/>
          <p:cNvSpPr>
            <a:spLocks noGrp="1"/>
          </p:cNvSpPr>
          <p:nvPr>
            <p:ph sz="quarter" idx="4294967295"/>
          </p:nvPr>
        </p:nvSpPr>
        <p:spPr>
          <a:xfrm>
            <a:off x="4904185" y="1877617"/>
            <a:ext cx="4239815" cy="2963465"/>
          </a:xfrm>
        </p:spPr>
        <p:txBody>
          <a:bodyPr>
            <a:normAutofit/>
          </a:bodyPr>
          <a:lstStyle/>
          <a:p>
            <a:pPr marL="400040" lvl="1" indent="0">
              <a:buNone/>
            </a:pPr>
            <a:endParaRPr lang="de-DE" sz="1200" dirty="0"/>
          </a:p>
          <a:p>
            <a:pPr marL="400040" lvl="1" indent="0">
              <a:buNone/>
            </a:pPr>
            <a:r>
              <a:rPr lang="de-DE" sz="1200" dirty="0"/>
              <a:t>Daniel W. Jones, MD, FAHA§</a:t>
            </a:r>
            <a:endParaRPr lang="en-US" sz="1200" dirty="0"/>
          </a:p>
          <a:p>
            <a:pPr marL="400040" lvl="1" indent="0">
              <a:buNone/>
            </a:pPr>
            <a:r>
              <a:rPr lang="en-US" sz="1200" dirty="0"/>
              <a:t>Donald Lloyd-Jones, MD, SCM, FACC, FAHA*</a:t>
            </a:r>
          </a:p>
          <a:p>
            <a:pPr marL="400040" lvl="1" indent="0">
              <a:buNone/>
            </a:pPr>
            <a:r>
              <a:rPr lang="en-US" sz="1200" dirty="0"/>
              <a:t>Nuria Lopez-Pajares, MD, MPH</a:t>
            </a:r>
            <a:r>
              <a:rPr lang="de-DE" sz="1200" dirty="0"/>
              <a:t>§§</a:t>
            </a:r>
            <a:endParaRPr lang="en-US" sz="1200" dirty="0"/>
          </a:p>
          <a:p>
            <a:pPr marL="400040" lvl="1" indent="0">
              <a:buNone/>
            </a:pPr>
            <a:r>
              <a:rPr lang="en-US" sz="1200" dirty="0"/>
              <a:t>Chiadi E. Ndumele, MD, PhD, FAHA*</a:t>
            </a:r>
          </a:p>
          <a:p>
            <a:pPr marL="400040" lvl="1" indent="0">
              <a:buNone/>
            </a:pPr>
            <a:r>
              <a:rPr lang="en-US" sz="1200" dirty="0"/>
              <a:t>Carl E. Orringer, MD, FACC, FNLA║║</a:t>
            </a:r>
          </a:p>
          <a:p>
            <a:pPr marL="400040" lvl="1" indent="0">
              <a:buNone/>
            </a:pPr>
            <a:r>
              <a:rPr lang="en-US" sz="1200" dirty="0"/>
              <a:t>Carmen A. Peralta, MD, MAS*</a:t>
            </a:r>
          </a:p>
          <a:p>
            <a:pPr marL="400040" lvl="1" indent="0">
              <a:buNone/>
            </a:pPr>
            <a:r>
              <a:rPr lang="en-US" sz="1200" dirty="0"/>
              <a:t>Joseph J. Saseen, PharmD, FNLA, FAHA¶¶</a:t>
            </a:r>
          </a:p>
          <a:p>
            <a:pPr marL="400040" lvl="1" indent="0">
              <a:buNone/>
            </a:pPr>
            <a:r>
              <a:rPr lang="en-US" sz="1200" dirty="0"/>
              <a:t>Sidney C. Smith, Jr, MD, MACC, FAHA*</a:t>
            </a:r>
          </a:p>
          <a:p>
            <a:pPr marL="400040" lvl="1" indent="0">
              <a:buNone/>
            </a:pPr>
            <a:r>
              <a:rPr lang="en-US" sz="1200" dirty="0"/>
              <a:t>Laurence Sperling, MD, FACC, FAHA, FASPC***</a:t>
            </a:r>
          </a:p>
          <a:p>
            <a:pPr marL="400040" lvl="1" indent="0">
              <a:buNone/>
            </a:pPr>
            <a:r>
              <a:rPr lang="de-DE" sz="1200" dirty="0"/>
              <a:t>Salim S. Virani, MD, PhD, FACC, FAHA*</a:t>
            </a:r>
            <a:endParaRPr lang="en-US" sz="1200" dirty="0"/>
          </a:p>
          <a:p>
            <a:pPr marL="400040" lvl="1" indent="0">
              <a:buNone/>
            </a:pPr>
            <a:r>
              <a:rPr lang="en-US" sz="1200" dirty="0"/>
              <a:t>Joseph Yeboah, MD, MS, FACC, FAHA</a:t>
            </a:r>
            <a:r>
              <a:rPr lang="de-DE" sz="1200" dirty="0"/>
              <a:t>†††</a:t>
            </a:r>
            <a:endParaRPr lang="en-US" sz="1200" dirty="0"/>
          </a:p>
          <a:p>
            <a:pPr marL="0" indent="0">
              <a:buNone/>
            </a:pPr>
            <a:endParaRPr lang="en-US" sz="1200" dirty="0"/>
          </a:p>
        </p:txBody>
      </p:sp>
      <p:sp>
        <p:nvSpPr>
          <p:cNvPr id="9" name="Text Box 5"/>
          <p:cNvSpPr txBox="1">
            <a:spLocks noChangeArrowheads="1"/>
          </p:cNvSpPr>
          <p:nvPr/>
        </p:nvSpPr>
        <p:spPr bwMode="auto">
          <a:xfrm>
            <a:off x="2476273" y="4352143"/>
            <a:ext cx="65379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800" dirty="0">
                <a:ea typeface="Calibri" panose="020F0502020204030204" pitchFamily="34" charset="0"/>
              </a:rPr>
              <a:t>*ACC/AHA Representative. †AACVPR Representative. ‡ACC/AHA Task Force on Clinical Practice Guidelines Liaison. §Prevention Subcommittee Liaison. ║PCNA Representative. ¶AAPA Representative. **AGS Representative. ††ADA Representative. ‡‡PM Representative. §§ACPM Representative. ║║NLA Representative. ¶¶APhA Representative. ***ASPC Representative. †††ABC Representative</a:t>
            </a:r>
            <a:endParaRPr lang="en-US" altLang="en-US" sz="500" dirty="0">
              <a:ea typeface="Calibri" panose="020F0502020204030204" pitchFamily="34" charset="0"/>
            </a:endParaRPr>
          </a:p>
        </p:txBody>
      </p:sp>
      <p:sp>
        <p:nvSpPr>
          <p:cNvPr id="10" name="Rectangle 9">
            <a:extLst>
              <a:ext uri="{FF2B5EF4-FFF2-40B4-BE49-F238E27FC236}">
                <a16:creationId xmlns:a16="http://schemas.microsoft.com/office/drawing/2014/main" id="{D47E9042-F177-499B-B9B9-0AB26028C871}"/>
              </a:ext>
            </a:extLst>
          </p:cNvPr>
          <p:cNvSpPr/>
          <p:nvPr/>
        </p:nvSpPr>
        <p:spPr>
          <a:xfrm>
            <a:off x="0" y="4912668"/>
            <a:ext cx="2876108" cy="230832"/>
          </a:xfrm>
          <a:prstGeom prst="rect">
            <a:avLst/>
          </a:prstGeom>
        </p:spPr>
        <p:txBody>
          <a:bodyPr wrap="none">
            <a:spAutoFit/>
          </a:bodyPr>
          <a:lstStyle/>
          <a:p>
            <a:r>
              <a:rPr lang="it-IT" sz="900" dirty="0"/>
              <a:t>Grundy SM, et al. </a:t>
            </a:r>
            <a:r>
              <a:rPr lang="it-IT" sz="900" i="1" dirty="0"/>
              <a:t>Circulation.</a:t>
            </a:r>
            <a:r>
              <a:rPr lang="it-IT" sz="900" dirty="0"/>
              <a:t> 2019;139(25):e1082-e1143.</a:t>
            </a:r>
          </a:p>
        </p:txBody>
      </p:sp>
    </p:spTree>
    <p:extLst>
      <p:ext uri="{BB962C8B-B14F-4D97-AF65-F5344CB8AC3E}">
        <p14:creationId xmlns:p14="http://schemas.microsoft.com/office/powerpoint/2010/main" val="573721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ardrop 15">
            <a:extLst>
              <a:ext uri="{FF2B5EF4-FFF2-40B4-BE49-F238E27FC236}">
                <a16:creationId xmlns:a16="http://schemas.microsoft.com/office/drawing/2014/main" id="{64D9C488-6076-412E-82BA-4B21942C4005}"/>
              </a:ext>
            </a:extLst>
          </p:cNvPr>
          <p:cNvSpPr/>
          <p:nvPr/>
        </p:nvSpPr>
        <p:spPr>
          <a:xfrm rot="2700000">
            <a:off x="565914" y="2199694"/>
            <a:ext cx="1752313" cy="1726676"/>
          </a:xfrm>
          <a:prstGeom prst="teardrop">
            <a:avLst>
              <a:gd name="adj" fmla="val 100000"/>
            </a:avLst>
          </a:prstGeom>
          <a:solidFill>
            <a:srgbClr val="17496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 name="Title 1"/>
          <p:cNvSpPr>
            <a:spLocks noGrp="1"/>
          </p:cNvSpPr>
          <p:nvPr>
            <p:ph type="title"/>
          </p:nvPr>
        </p:nvSpPr>
        <p:spPr/>
        <p:txBody>
          <a:bodyPr/>
          <a:lstStyle/>
          <a:p>
            <a:r>
              <a:rPr lang="en-US" dirty="0"/>
              <a:t>Four Statin Benefit Groups</a:t>
            </a:r>
          </a:p>
        </p:txBody>
      </p:sp>
      <p:sp>
        <p:nvSpPr>
          <p:cNvPr id="13" name="TextBox 12"/>
          <p:cNvSpPr txBox="1"/>
          <p:nvPr/>
        </p:nvSpPr>
        <p:spPr>
          <a:xfrm>
            <a:off x="651374" y="1202158"/>
            <a:ext cx="1581395" cy="830997"/>
          </a:xfrm>
          <a:prstGeom prst="rect">
            <a:avLst/>
          </a:prstGeom>
          <a:noFill/>
        </p:spPr>
        <p:txBody>
          <a:bodyPr wrap="none" rtlCol="0">
            <a:spAutoFit/>
          </a:bodyPr>
          <a:lstStyle/>
          <a:p>
            <a:pPr algn="ctr"/>
            <a:r>
              <a:rPr lang="en-US" sz="2400" b="1" dirty="0">
                <a:cs typeface="Arial" panose="020B0604020202020204" pitchFamily="34" charset="0"/>
              </a:rPr>
              <a:t>Secondary</a:t>
            </a:r>
          </a:p>
          <a:p>
            <a:pPr algn="ctr"/>
            <a:r>
              <a:rPr lang="en-US" sz="2400" b="1" dirty="0">
                <a:cs typeface="Arial" panose="020B0604020202020204" pitchFamily="34" charset="0"/>
              </a:rPr>
              <a:t>Prevention</a:t>
            </a:r>
          </a:p>
        </p:txBody>
      </p:sp>
      <p:sp>
        <p:nvSpPr>
          <p:cNvPr id="14" name="TextBox 13"/>
          <p:cNvSpPr txBox="1"/>
          <p:nvPr/>
        </p:nvSpPr>
        <p:spPr>
          <a:xfrm>
            <a:off x="4913973" y="1200078"/>
            <a:ext cx="1581395" cy="830997"/>
          </a:xfrm>
          <a:prstGeom prst="rect">
            <a:avLst/>
          </a:prstGeom>
          <a:noFill/>
        </p:spPr>
        <p:txBody>
          <a:bodyPr wrap="none" rtlCol="0">
            <a:spAutoFit/>
          </a:bodyPr>
          <a:lstStyle/>
          <a:p>
            <a:pPr algn="ctr"/>
            <a:r>
              <a:rPr lang="en-US" sz="2400" b="1" dirty="0">
                <a:cs typeface="Arial" panose="020B0604020202020204" pitchFamily="34" charset="0"/>
              </a:rPr>
              <a:t>Primary</a:t>
            </a:r>
          </a:p>
          <a:p>
            <a:pPr algn="ctr"/>
            <a:r>
              <a:rPr lang="en-US" sz="2400" b="1" dirty="0">
                <a:cs typeface="Arial" panose="020B0604020202020204" pitchFamily="34" charset="0"/>
              </a:rPr>
              <a:t>Prevention</a:t>
            </a:r>
          </a:p>
        </p:txBody>
      </p:sp>
      <p:sp>
        <p:nvSpPr>
          <p:cNvPr id="27" name="Freeform: Shape 26">
            <a:extLst>
              <a:ext uri="{FF2B5EF4-FFF2-40B4-BE49-F238E27FC236}">
                <a16:creationId xmlns:a16="http://schemas.microsoft.com/office/drawing/2014/main" id="{F4A9A13D-59E3-4B13-9F20-2ADCCDACA812}"/>
              </a:ext>
            </a:extLst>
          </p:cNvPr>
          <p:cNvSpPr/>
          <p:nvPr/>
        </p:nvSpPr>
        <p:spPr>
          <a:xfrm>
            <a:off x="614211" y="2245418"/>
            <a:ext cx="1611883" cy="1635528"/>
          </a:xfrm>
          <a:custGeom>
            <a:avLst/>
            <a:gdLst>
              <a:gd name="connsiteX0" fmla="*/ 0 w 2526132"/>
              <a:gd name="connsiteY0" fmla="*/ 1262844 h 2525688"/>
              <a:gd name="connsiteX1" fmla="*/ 1263066 w 2526132"/>
              <a:gd name="connsiteY1" fmla="*/ 0 h 2525688"/>
              <a:gd name="connsiteX2" fmla="*/ 2526132 w 2526132"/>
              <a:gd name="connsiteY2" fmla="*/ 1262844 h 2525688"/>
              <a:gd name="connsiteX3" fmla="*/ 1263066 w 2526132"/>
              <a:gd name="connsiteY3" fmla="*/ 2525688 h 2525688"/>
              <a:gd name="connsiteX4" fmla="*/ 0 w 2526132"/>
              <a:gd name="connsiteY4" fmla="*/ 1262844 h 252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132" h="2525688">
                <a:moveTo>
                  <a:pt x="0" y="1262844"/>
                </a:moveTo>
                <a:cubicBezTo>
                  <a:pt x="0" y="565395"/>
                  <a:pt x="565494" y="0"/>
                  <a:pt x="1263066" y="0"/>
                </a:cubicBezTo>
                <a:cubicBezTo>
                  <a:pt x="1960638" y="0"/>
                  <a:pt x="2526132" y="565395"/>
                  <a:pt x="2526132" y="1262844"/>
                </a:cubicBezTo>
                <a:cubicBezTo>
                  <a:pt x="2526132" y="1960293"/>
                  <a:pt x="1960638" y="2525688"/>
                  <a:pt x="1263066" y="2525688"/>
                </a:cubicBezTo>
                <a:cubicBezTo>
                  <a:pt x="565494" y="2525688"/>
                  <a:pt x="0" y="1960293"/>
                  <a:pt x="0" y="1262844"/>
                </a:cubicBezTo>
                <a:close/>
              </a:path>
            </a:pathLst>
          </a:custGeom>
          <a:solidFill>
            <a:srgbClr val="17496B"/>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5422" tIns="295426" rIns="295422" bIns="295425" numCol="1" spcCol="1270" anchor="ctr" anchorCtr="0">
            <a:noAutofit/>
          </a:bodyPr>
          <a:lstStyle/>
          <a:p>
            <a:pPr algn="ctr" defTabSz="866775">
              <a:lnSpc>
                <a:spcPct val="90000"/>
              </a:lnSpc>
              <a:spcBef>
                <a:spcPct val="0"/>
              </a:spcBef>
              <a:spcAft>
                <a:spcPct val="35000"/>
              </a:spcAft>
            </a:pPr>
            <a:r>
              <a:rPr lang="en-US" sz="1500" b="1" dirty="0">
                <a:solidFill>
                  <a:schemeClr val="bg1"/>
                </a:solidFill>
                <a:cs typeface="Arial" panose="020B0604020202020204" pitchFamily="34" charset="0"/>
              </a:rPr>
              <a:t>Clinical ASCVD </a:t>
            </a:r>
            <a:endParaRPr lang="en-US" sz="1500" dirty="0">
              <a:solidFill>
                <a:schemeClr val="bg1"/>
              </a:solidFill>
            </a:endParaRPr>
          </a:p>
        </p:txBody>
      </p:sp>
      <p:grpSp>
        <p:nvGrpSpPr>
          <p:cNvPr id="34" name="Group 33">
            <a:extLst>
              <a:ext uri="{FF2B5EF4-FFF2-40B4-BE49-F238E27FC236}">
                <a16:creationId xmlns:a16="http://schemas.microsoft.com/office/drawing/2014/main" id="{49081DE6-5E2E-4FDD-AEF7-227804C1A70C}"/>
              </a:ext>
            </a:extLst>
          </p:cNvPr>
          <p:cNvGrpSpPr/>
          <p:nvPr/>
        </p:nvGrpSpPr>
        <p:grpSpPr>
          <a:xfrm>
            <a:off x="6884580" y="2186876"/>
            <a:ext cx="1726674" cy="1752313"/>
            <a:chOff x="8756996" y="2386088"/>
            <a:chExt cx="2706035" cy="2706034"/>
          </a:xfrm>
        </p:grpSpPr>
        <p:sp>
          <p:nvSpPr>
            <p:cNvPr id="32" name="Teardrop 31">
              <a:extLst>
                <a:ext uri="{FF2B5EF4-FFF2-40B4-BE49-F238E27FC236}">
                  <a16:creationId xmlns:a16="http://schemas.microsoft.com/office/drawing/2014/main" id="{BC83418C-2175-4D53-BD8A-0C71C9E2F137}"/>
                </a:ext>
              </a:extLst>
            </p:cNvPr>
            <p:cNvSpPr/>
            <p:nvPr/>
          </p:nvSpPr>
          <p:spPr>
            <a:xfrm rot="2700000">
              <a:off x="8756997" y="2386087"/>
              <a:ext cx="2706034" cy="2706035"/>
            </a:xfrm>
            <a:prstGeom prst="teardrop">
              <a:avLst>
                <a:gd name="adj" fmla="val 100000"/>
              </a:avLst>
            </a:prstGeom>
            <a:solidFill>
              <a:srgbClr val="17496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Freeform: Shape 32">
              <a:extLst>
                <a:ext uri="{FF2B5EF4-FFF2-40B4-BE49-F238E27FC236}">
                  <a16:creationId xmlns:a16="http://schemas.microsoft.com/office/drawing/2014/main" id="{B8BCA2B6-96C9-409A-9537-C2BDF9479D76}"/>
                </a:ext>
              </a:extLst>
            </p:cNvPr>
            <p:cNvSpPr/>
            <p:nvPr/>
          </p:nvSpPr>
          <p:spPr>
            <a:xfrm>
              <a:off x="8840432" y="2476493"/>
              <a:ext cx="2526132" cy="2525687"/>
            </a:xfrm>
            <a:custGeom>
              <a:avLst/>
              <a:gdLst>
                <a:gd name="connsiteX0" fmla="*/ 0 w 2526132"/>
                <a:gd name="connsiteY0" fmla="*/ 1262844 h 2525688"/>
                <a:gd name="connsiteX1" fmla="*/ 1263066 w 2526132"/>
                <a:gd name="connsiteY1" fmla="*/ 0 h 2525688"/>
                <a:gd name="connsiteX2" fmla="*/ 2526132 w 2526132"/>
                <a:gd name="connsiteY2" fmla="*/ 1262844 h 2525688"/>
                <a:gd name="connsiteX3" fmla="*/ 1263066 w 2526132"/>
                <a:gd name="connsiteY3" fmla="*/ 2525688 h 2525688"/>
                <a:gd name="connsiteX4" fmla="*/ 0 w 2526132"/>
                <a:gd name="connsiteY4" fmla="*/ 1262844 h 252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132" h="2525688">
                  <a:moveTo>
                    <a:pt x="0" y="1262844"/>
                  </a:moveTo>
                  <a:cubicBezTo>
                    <a:pt x="0" y="565395"/>
                    <a:pt x="565494" y="0"/>
                    <a:pt x="1263066" y="0"/>
                  </a:cubicBezTo>
                  <a:cubicBezTo>
                    <a:pt x="1960638" y="0"/>
                    <a:pt x="2526132" y="565395"/>
                    <a:pt x="2526132" y="1262844"/>
                  </a:cubicBezTo>
                  <a:cubicBezTo>
                    <a:pt x="2526132" y="1960293"/>
                    <a:pt x="1960638" y="2525688"/>
                    <a:pt x="1263066" y="2525688"/>
                  </a:cubicBezTo>
                  <a:cubicBezTo>
                    <a:pt x="565494" y="2525688"/>
                    <a:pt x="0" y="1960293"/>
                    <a:pt x="0" y="1262844"/>
                  </a:cubicBez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5422" tIns="295426" rIns="295422" bIns="295425" numCol="1" spcCol="1270" anchor="ctr" anchorCtr="0">
              <a:noAutofit/>
            </a:bodyPr>
            <a:lstStyle/>
            <a:p>
              <a:pPr algn="ctr" defTabSz="866775">
                <a:lnSpc>
                  <a:spcPct val="90000"/>
                </a:lnSpc>
                <a:spcBef>
                  <a:spcPct val="0"/>
                </a:spcBef>
                <a:spcAft>
                  <a:spcPct val="35000"/>
                </a:spcAft>
              </a:pPr>
              <a:r>
                <a:rPr lang="en-US" sz="1500" b="1" dirty="0">
                  <a:cs typeface="Arial" panose="020B0604020202020204" pitchFamily="34" charset="0"/>
                </a:rPr>
                <a:t>Increased ASCVD risk, age 40-75 years</a:t>
              </a:r>
              <a:endParaRPr lang="en-US" sz="1500" dirty="0"/>
            </a:p>
          </p:txBody>
        </p:sp>
      </p:grpSp>
      <p:grpSp>
        <p:nvGrpSpPr>
          <p:cNvPr id="40" name="Group 39">
            <a:extLst>
              <a:ext uri="{FF2B5EF4-FFF2-40B4-BE49-F238E27FC236}">
                <a16:creationId xmlns:a16="http://schemas.microsoft.com/office/drawing/2014/main" id="{B90AA591-6A57-4401-AC2F-6DB3A698341C}"/>
              </a:ext>
            </a:extLst>
          </p:cNvPr>
          <p:cNvGrpSpPr/>
          <p:nvPr/>
        </p:nvGrpSpPr>
        <p:grpSpPr>
          <a:xfrm>
            <a:off x="4972177" y="2186872"/>
            <a:ext cx="1726676" cy="1752313"/>
            <a:chOff x="6233605" y="2216116"/>
            <a:chExt cx="2698198" cy="2741539"/>
          </a:xfrm>
        </p:grpSpPr>
        <p:sp>
          <p:nvSpPr>
            <p:cNvPr id="35" name="Teardrop 34">
              <a:extLst>
                <a:ext uri="{FF2B5EF4-FFF2-40B4-BE49-F238E27FC236}">
                  <a16:creationId xmlns:a16="http://schemas.microsoft.com/office/drawing/2014/main" id="{23E15255-A23D-46C9-BF52-8E43227BA4F6}"/>
                </a:ext>
              </a:extLst>
            </p:cNvPr>
            <p:cNvSpPr/>
            <p:nvPr/>
          </p:nvSpPr>
          <p:spPr>
            <a:xfrm rot="2700000">
              <a:off x="6211934" y="2237787"/>
              <a:ext cx="2741539" cy="2698198"/>
            </a:xfrm>
            <a:prstGeom prst="teardrop">
              <a:avLst>
                <a:gd name="adj" fmla="val 100000"/>
              </a:avLst>
            </a:prstGeom>
            <a:solidFill>
              <a:srgbClr val="17496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Freeform: Shape 35">
              <a:extLst>
                <a:ext uri="{FF2B5EF4-FFF2-40B4-BE49-F238E27FC236}">
                  <a16:creationId xmlns:a16="http://schemas.microsoft.com/office/drawing/2014/main" id="{3A23A3CE-E59A-4DA4-9695-3F610AE422FD}"/>
                </a:ext>
              </a:extLst>
            </p:cNvPr>
            <p:cNvSpPr/>
            <p:nvPr/>
          </p:nvSpPr>
          <p:spPr>
            <a:xfrm>
              <a:off x="6335443" y="2307712"/>
              <a:ext cx="2518817" cy="2558827"/>
            </a:xfrm>
            <a:custGeom>
              <a:avLst/>
              <a:gdLst>
                <a:gd name="connsiteX0" fmla="*/ 0 w 2526132"/>
                <a:gd name="connsiteY0" fmla="*/ 1262844 h 2525688"/>
                <a:gd name="connsiteX1" fmla="*/ 1263066 w 2526132"/>
                <a:gd name="connsiteY1" fmla="*/ 0 h 2525688"/>
                <a:gd name="connsiteX2" fmla="*/ 2526132 w 2526132"/>
                <a:gd name="connsiteY2" fmla="*/ 1262844 h 2525688"/>
                <a:gd name="connsiteX3" fmla="*/ 1263066 w 2526132"/>
                <a:gd name="connsiteY3" fmla="*/ 2525688 h 2525688"/>
                <a:gd name="connsiteX4" fmla="*/ 0 w 2526132"/>
                <a:gd name="connsiteY4" fmla="*/ 1262844 h 252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132" h="2525688">
                  <a:moveTo>
                    <a:pt x="0" y="1262844"/>
                  </a:moveTo>
                  <a:cubicBezTo>
                    <a:pt x="0" y="565395"/>
                    <a:pt x="565494" y="0"/>
                    <a:pt x="1263066" y="0"/>
                  </a:cubicBezTo>
                  <a:cubicBezTo>
                    <a:pt x="1960638" y="0"/>
                    <a:pt x="2526132" y="565395"/>
                    <a:pt x="2526132" y="1262844"/>
                  </a:cubicBezTo>
                  <a:cubicBezTo>
                    <a:pt x="2526132" y="1960293"/>
                    <a:pt x="1960638" y="2525688"/>
                    <a:pt x="1263066" y="2525688"/>
                  </a:cubicBezTo>
                  <a:cubicBezTo>
                    <a:pt x="565494" y="2525688"/>
                    <a:pt x="0" y="1960293"/>
                    <a:pt x="0" y="1262844"/>
                  </a:cubicBez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5422" tIns="295426" rIns="295422" bIns="295425" numCol="1" spcCol="1270" anchor="ctr" anchorCtr="0">
              <a:noAutofit/>
            </a:bodyPr>
            <a:lstStyle/>
            <a:p>
              <a:pPr algn="ctr" defTabSz="866775">
                <a:lnSpc>
                  <a:spcPct val="90000"/>
                </a:lnSpc>
                <a:spcBef>
                  <a:spcPct val="0"/>
                </a:spcBef>
                <a:spcAft>
                  <a:spcPct val="35000"/>
                </a:spcAft>
              </a:pPr>
              <a:r>
                <a:rPr lang="en-US" sz="1500" b="1" dirty="0">
                  <a:cs typeface="Arial" panose="020B0604020202020204" pitchFamily="34" charset="0"/>
                </a:rPr>
                <a:t>Diabetes type 1 or 2, age 40-75 years</a:t>
              </a:r>
              <a:endParaRPr lang="en-US" sz="1500" dirty="0"/>
            </a:p>
          </p:txBody>
        </p:sp>
      </p:grpSp>
      <p:grpSp>
        <p:nvGrpSpPr>
          <p:cNvPr id="39" name="Group 38">
            <a:extLst>
              <a:ext uri="{FF2B5EF4-FFF2-40B4-BE49-F238E27FC236}">
                <a16:creationId xmlns:a16="http://schemas.microsoft.com/office/drawing/2014/main" id="{7CDD772B-685C-49CF-8329-F1F0764794E1}"/>
              </a:ext>
            </a:extLst>
          </p:cNvPr>
          <p:cNvGrpSpPr/>
          <p:nvPr/>
        </p:nvGrpSpPr>
        <p:grpSpPr>
          <a:xfrm>
            <a:off x="3062411" y="2186872"/>
            <a:ext cx="1726676" cy="1752313"/>
            <a:chOff x="3728271" y="2216116"/>
            <a:chExt cx="2698197" cy="2741539"/>
          </a:xfrm>
        </p:grpSpPr>
        <p:sp>
          <p:nvSpPr>
            <p:cNvPr id="37" name="Teardrop 36">
              <a:extLst>
                <a:ext uri="{FF2B5EF4-FFF2-40B4-BE49-F238E27FC236}">
                  <a16:creationId xmlns:a16="http://schemas.microsoft.com/office/drawing/2014/main" id="{F09609BC-8D1A-4FB0-BA67-FA153EF41FB3}"/>
                </a:ext>
              </a:extLst>
            </p:cNvPr>
            <p:cNvSpPr/>
            <p:nvPr/>
          </p:nvSpPr>
          <p:spPr>
            <a:xfrm rot="2700000">
              <a:off x="3706600" y="2237787"/>
              <a:ext cx="2741539" cy="2698197"/>
            </a:xfrm>
            <a:prstGeom prst="teardrop">
              <a:avLst>
                <a:gd name="adj" fmla="val 100000"/>
              </a:avLst>
            </a:prstGeom>
            <a:solidFill>
              <a:srgbClr val="17496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8" name="Freeform: Shape 37">
              <a:extLst>
                <a:ext uri="{FF2B5EF4-FFF2-40B4-BE49-F238E27FC236}">
                  <a16:creationId xmlns:a16="http://schemas.microsoft.com/office/drawing/2014/main" id="{77EEF84C-2563-48B3-986D-9E9E1CEDC4B7}"/>
                </a:ext>
              </a:extLst>
            </p:cNvPr>
            <p:cNvSpPr/>
            <p:nvPr/>
          </p:nvSpPr>
          <p:spPr>
            <a:xfrm>
              <a:off x="3829351" y="2307712"/>
              <a:ext cx="2518817" cy="2558827"/>
            </a:xfrm>
            <a:custGeom>
              <a:avLst/>
              <a:gdLst>
                <a:gd name="connsiteX0" fmla="*/ 0 w 2526132"/>
                <a:gd name="connsiteY0" fmla="*/ 1262844 h 2525688"/>
                <a:gd name="connsiteX1" fmla="*/ 1263066 w 2526132"/>
                <a:gd name="connsiteY1" fmla="*/ 0 h 2525688"/>
                <a:gd name="connsiteX2" fmla="*/ 2526132 w 2526132"/>
                <a:gd name="connsiteY2" fmla="*/ 1262844 h 2525688"/>
                <a:gd name="connsiteX3" fmla="*/ 1263066 w 2526132"/>
                <a:gd name="connsiteY3" fmla="*/ 2525688 h 2525688"/>
                <a:gd name="connsiteX4" fmla="*/ 0 w 2526132"/>
                <a:gd name="connsiteY4" fmla="*/ 1262844 h 252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6132" h="2525688">
                  <a:moveTo>
                    <a:pt x="0" y="1262844"/>
                  </a:moveTo>
                  <a:cubicBezTo>
                    <a:pt x="0" y="565395"/>
                    <a:pt x="565494" y="0"/>
                    <a:pt x="1263066" y="0"/>
                  </a:cubicBezTo>
                  <a:cubicBezTo>
                    <a:pt x="1960638" y="0"/>
                    <a:pt x="2526132" y="565395"/>
                    <a:pt x="2526132" y="1262844"/>
                  </a:cubicBezTo>
                  <a:cubicBezTo>
                    <a:pt x="2526132" y="1960293"/>
                    <a:pt x="1960638" y="2525688"/>
                    <a:pt x="1263066" y="2525688"/>
                  </a:cubicBezTo>
                  <a:cubicBezTo>
                    <a:pt x="565494" y="2525688"/>
                    <a:pt x="0" y="1960293"/>
                    <a:pt x="0" y="1262844"/>
                  </a:cubicBez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5422" tIns="295426" rIns="295422" bIns="295425" numCol="1" spcCol="1270" anchor="ctr" anchorCtr="0">
              <a:noAutofit/>
            </a:bodyPr>
            <a:lstStyle/>
            <a:p>
              <a:pPr algn="ctr" defTabSz="866775">
                <a:lnSpc>
                  <a:spcPct val="90000"/>
                </a:lnSpc>
                <a:spcBef>
                  <a:spcPct val="0"/>
                </a:spcBef>
                <a:spcAft>
                  <a:spcPct val="35000"/>
                </a:spcAft>
              </a:pPr>
              <a:r>
                <a:rPr lang="en-US" sz="1500" b="1" dirty="0">
                  <a:cs typeface="Arial" panose="020B0604020202020204" pitchFamily="34" charset="0"/>
                </a:rPr>
                <a:t>LDL-C </a:t>
              </a:r>
            </a:p>
            <a:p>
              <a:pPr algn="ctr" defTabSz="866775">
                <a:lnSpc>
                  <a:spcPct val="90000"/>
                </a:lnSpc>
                <a:spcBef>
                  <a:spcPct val="0"/>
                </a:spcBef>
                <a:spcAft>
                  <a:spcPct val="35000"/>
                </a:spcAft>
              </a:pPr>
              <a:r>
                <a:rPr lang="en-US" sz="1500" b="1" dirty="0">
                  <a:cs typeface="Arial" panose="020B0604020202020204" pitchFamily="34" charset="0"/>
                </a:rPr>
                <a:t>≥190 mg/dL</a:t>
              </a:r>
              <a:endParaRPr lang="en-US" sz="1500" dirty="0"/>
            </a:p>
          </p:txBody>
        </p:sp>
      </p:grpSp>
      <p:sp>
        <p:nvSpPr>
          <p:cNvPr id="3" name="TextBox 2">
            <a:extLst>
              <a:ext uri="{FF2B5EF4-FFF2-40B4-BE49-F238E27FC236}">
                <a16:creationId xmlns:a16="http://schemas.microsoft.com/office/drawing/2014/main" id="{C62CFC4A-CC5B-4139-91F3-AC503C253B8C}"/>
              </a:ext>
            </a:extLst>
          </p:cNvPr>
          <p:cNvSpPr txBox="1"/>
          <p:nvPr/>
        </p:nvSpPr>
        <p:spPr>
          <a:xfrm>
            <a:off x="2274841" y="2926612"/>
            <a:ext cx="272832" cy="300082"/>
          </a:xfrm>
          <a:prstGeom prst="rect">
            <a:avLst/>
          </a:prstGeom>
          <a:noFill/>
        </p:spPr>
        <p:txBody>
          <a:bodyPr wrap="none" rtlCol="0">
            <a:spAutoFit/>
          </a:bodyPr>
          <a:lstStyle/>
          <a:p>
            <a:r>
              <a:rPr lang="en-US" sz="1350" dirty="0">
                <a:solidFill>
                  <a:schemeClr val="accent4"/>
                </a:solidFill>
              </a:rPr>
              <a:t>1</a:t>
            </a:r>
          </a:p>
        </p:txBody>
      </p:sp>
      <p:sp>
        <p:nvSpPr>
          <p:cNvPr id="18" name="TextBox 17">
            <a:extLst>
              <a:ext uri="{FF2B5EF4-FFF2-40B4-BE49-F238E27FC236}">
                <a16:creationId xmlns:a16="http://schemas.microsoft.com/office/drawing/2014/main" id="{9D7FA19D-9AB8-49FC-8E57-994DE42374CE}"/>
              </a:ext>
            </a:extLst>
          </p:cNvPr>
          <p:cNvSpPr txBox="1"/>
          <p:nvPr/>
        </p:nvSpPr>
        <p:spPr>
          <a:xfrm>
            <a:off x="4775030" y="2926612"/>
            <a:ext cx="272832" cy="300082"/>
          </a:xfrm>
          <a:prstGeom prst="rect">
            <a:avLst/>
          </a:prstGeom>
          <a:noFill/>
        </p:spPr>
        <p:txBody>
          <a:bodyPr wrap="none" rtlCol="0">
            <a:spAutoFit/>
          </a:bodyPr>
          <a:lstStyle/>
          <a:p>
            <a:r>
              <a:rPr lang="en-US" sz="1350" dirty="0">
                <a:solidFill>
                  <a:schemeClr val="accent4"/>
                </a:solidFill>
              </a:rPr>
              <a:t>2</a:t>
            </a:r>
          </a:p>
        </p:txBody>
      </p:sp>
      <p:sp>
        <p:nvSpPr>
          <p:cNvPr id="19" name="TextBox 18">
            <a:extLst>
              <a:ext uri="{FF2B5EF4-FFF2-40B4-BE49-F238E27FC236}">
                <a16:creationId xmlns:a16="http://schemas.microsoft.com/office/drawing/2014/main" id="{04C3F083-0633-4488-B4E4-8CB19241F57B}"/>
              </a:ext>
            </a:extLst>
          </p:cNvPr>
          <p:cNvSpPr txBox="1"/>
          <p:nvPr/>
        </p:nvSpPr>
        <p:spPr>
          <a:xfrm>
            <a:off x="6711554" y="2926612"/>
            <a:ext cx="272832" cy="300082"/>
          </a:xfrm>
          <a:prstGeom prst="rect">
            <a:avLst/>
          </a:prstGeom>
          <a:noFill/>
        </p:spPr>
        <p:txBody>
          <a:bodyPr wrap="none" rtlCol="0">
            <a:spAutoFit/>
          </a:bodyPr>
          <a:lstStyle/>
          <a:p>
            <a:r>
              <a:rPr lang="en-US" sz="1350" dirty="0">
                <a:solidFill>
                  <a:schemeClr val="accent4"/>
                </a:solidFill>
              </a:rPr>
              <a:t>3</a:t>
            </a:r>
          </a:p>
        </p:txBody>
      </p:sp>
      <p:sp>
        <p:nvSpPr>
          <p:cNvPr id="20" name="TextBox 19">
            <a:extLst>
              <a:ext uri="{FF2B5EF4-FFF2-40B4-BE49-F238E27FC236}">
                <a16:creationId xmlns:a16="http://schemas.microsoft.com/office/drawing/2014/main" id="{B38208EF-6F77-4C6F-A1CA-0DCE20A9ACE3}"/>
              </a:ext>
            </a:extLst>
          </p:cNvPr>
          <p:cNvSpPr txBox="1"/>
          <p:nvPr/>
        </p:nvSpPr>
        <p:spPr>
          <a:xfrm>
            <a:off x="8565946" y="2926612"/>
            <a:ext cx="272832" cy="300082"/>
          </a:xfrm>
          <a:prstGeom prst="rect">
            <a:avLst/>
          </a:prstGeom>
          <a:noFill/>
        </p:spPr>
        <p:txBody>
          <a:bodyPr wrap="none" rtlCol="0">
            <a:spAutoFit/>
          </a:bodyPr>
          <a:lstStyle/>
          <a:p>
            <a:r>
              <a:rPr lang="en-US" sz="1350" dirty="0">
                <a:solidFill>
                  <a:schemeClr val="accent4"/>
                </a:solidFill>
              </a:rPr>
              <a:t>4</a:t>
            </a:r>
          </a:p>
        </p:txBody>
      </p:sp>
      <p:sp>
        <p:nvSpPr>
          <p:cNvPr id="23" name="Rectangle 22">
            <a:extLst>
              <a:ext uri="{FF2B5EF4-FFF2-40B4-BE49-F238E27FC236}">
                <a16:creationId xmlns:a16="http://schemas.microsoft.com/office/drawing/2014/main" id="{D5D5EA44-E918-4A8C-B084-3F4B1525A97E}"/>
              </a:ext>
            </a:extLst>
          </p:cNvPr>
          <p:cNvSpPr/>
          <p:nvPr/>
        </p:nvSpPr>
        <p:spPr>
          <a:xfrm>
            <a:off x="0" y="4912668"/>
            <a:ext cx="2876108" cy="230832"/>
          </a:xfrm>
          <a:prstGeom prst="rect">
            <a:avLst/>
          </a:prstGeom>
        </p:spPr>
        <p:txBody>
          <a:bodyPr wrap="none">
            <a:spAutoFit/>
          </a:bodyPr>
          <a:lstStyle/>
          <a:p>
            <a:r>
              <a:rPr lang="it-IT" sz="900" dirty="0"/>
              <a:t>Grundy SM, et al. </a:t>
            </a:r>
            <a:r>
              <a:rPr lang="it-IT" sz="900" i="1" dirty="0"/>
              <a:t>Circulation.</a:t>
            </a:r>
            <a:r>
              <a:rPr lang="it-IT" sz="900" dirty="0"/>
              <a:t> 2019;139(25):e1082-e1143.</a:t>
            </a:r>
          </a:p>
        </p:txBody>
      </p:sp>
    </p:spTree>
    <p:custDataLst>
      <p:tags r:id="rId1"/>
    </p:custDataLst>
    <p:extLst>
      <p:ext uri="{BB962C8B-B14F-4D97-AF65-F5344CB8AC3E}">
        <p14:creationId xmlns:p14="http://schemas.microsoft.com/office/powerpoint/2010/main" val="178172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5.2"/>
</p:tagLst>
</file>

<file path=ppt/tags/tag2.xml><?xml version="1.0" encoding="utf-8"?>
<p:tagLst xmlns:a="http://schemas.openxmlformats.org/drawingml/2006/main" xmlns:r="http://schemas.openxmlformats.org/officeDocument/2006/relationships" xmlns:p="http://schemas.openxmlformats.org/presentationml/2006/main">
  <p:tag name="TIMING" val="|16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2017_Template" id="{7AF00BB5-2924-4CB2-962C-97E8F25C2228}" vid="{7A45FF41-6E51-4EC1-879C-BA547F4B6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NM2017_Template</Template>
  <TotalTime>2472</TotalTime>
  <Words>4533</Words>
  <Application>Microsoft Office PowerPoint</Application>
  <PresentationFormat>On-screen Show (16:9)</PresentationFormat>
  <Paragraphs>610</Paragraphs>
  <Slides>46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Arial Unicode MS</vt:lpstr>
      <vt:lpstr>ArialMT</vt:lpstr>
      <vt:lpstr>Calibri</vt:lpstr>
      <vt:lpstr>Franklin Gothic Book</vt:lpstr>
      <vt:lpstr>Roboto</vt:lpstr>
      <vt:lpstr>Roboto Slab</vt:lpstr>
      <vt:lpstr>Symbol</vt:lpstr>
      <vt:lpstr>Wingdings</vt:lpstr>
      <vt:lpstr>Office Theme</vt:lpstr>
      <vt:lpstr>New Medications for LDL-C Lowering </vt:lpstr>
      <vt:lpstr>DISCLOSURES</vt:lpstr>
      <vt:lpstr>Objectives</vt:lpstr>
      <vt:lpstr>Burden of CVD in the United States (US)</vt:lpstr>
      <vt:lpstr>Hypercholesterolemia in the US</vt:lpstr>
      <vt:lpstr>Importance of Lowering LDL-Cholesterol</vt:lpstr>
      <vt:lpstr>Residual Cardiovascular Risk in Statin-Treated Patients in Secondary Prevention</vt:lpstr>
      <vt:lpstr>AHA/ACC/AACVPR/AAPA/ABC/ACPM/ADA/AGS/APhA/ASPC/ NLA/PCNA Guideline on the Management of Blood Cholesterol</vt:lpstr>
      <vt:lpstr>Four Statin Benefit Groups</vt:lpstr>
      <vt:lpstr>Polling Question #1</vt:lpstr>
      <vt:lpstr>Secondary Prevention of ASCVD</vt:lpstr>
      <vt:lpstr>Very High-Risk ASCVD</vt:lpstr>
      <vt:lpstr>Most Secondary Prevention Patients are Categorized as Very High-Risk</vt:lpstr>
      <vt:lpstr>Primary Prevention</vt:lpstr>
      <vt:lpstr>Risk Enhancing Factors that Favor Treatment</vt:lpstr>
      <vt:lpstr>Clarifying LDL-C Terminology</vt:lpstr>
      <vt:lpstr>Statin Intensity</vt:lpstr>
      <vt:lpstr>Limitations of Statin Therapy</vt:lpstr>
      <vt:lpstr>What Is Statin Intolerance?</vt:lpstr>
      <vt:lpstr>Polling Question #2</vt:lpstr>
      <vt:lpstr>Statin-Associated Muscle Symptoms (SAMS)</vt:lpstr>
      <vt:lpstr>Managing SAMS and Statin Intolerance</vt:lpstr>
      <vt:lpstr>Statin Rechallenge Worthwhile in Patients With Reports of Statin Associated Side Effects</vt:lpstr>
      <vt:lpstr>The Nocebo Effect</vt:lpstr>
      <vt:lpstr>N-of-1 Trial of a Statin, Placebo, or No Treatment to Assess Side Effects</vt:lpstr>
      <vt:lpstr> 2018 AHA/ACC/Multisociety Cholesterol Guideline Recommends Assessing Adherence and Response to Therapy</vt:lpstr>
      <vt:lpstr>Interpatient Variability in Statin Response</vt:lpstr>
      <vt:lpstr>Polling Question #3</vt:lpstr>
      <vt:lpstr>Drugs Affecting Lipoprotein Metabolism</vt:lpstr>
      <vt:lpstr>PCSK9 Inhibitors (PCSK9i) </vt:lpstr>
      <vt:lpstr>Other Insights From ODYSSEY OUTCOMES: Background Statin Therapy</vt:lpstr>
      <vt:lpstr>Bempedoic Acid</vt:lpstr>
      <vt:lpstr>Bempedoic Acid</vt:lpstr>
      <vt:lpstr>Bempedoic Acid: Clinical Efficacy</vt:lpstr>
      <vt:lpstr>Bempedoic Acid: Clinical Efficacy</vt:lpstr>
      <vt:lpstr>Bempedoic Acid</vt:lpstr>
      <vt:lpstr>Evinacumab-dgnb </vt:lpstr>
      <vt:lpstr>Evinacumab-dgnb: Clinical Efficacy </vt:lpstr>
      <vt:lpstr>Evinacumab-dgnb</vt:lpstr>
      <vt:lpstr>Just around the corner… Inclisiran</vt:lpstr>
      <vt:lpstr>Inclisiran: Clinical Efficacy on Maximally Tolerated Statin</vt:lpstr>
      <vt:lpstr>Inclisiran</vt:lpstr>
      <vt:lpstr>Oral PCSK9 Inhibitor Slashed Cholesterol</vt:lpstr>
      <vt:lpstr>Patients Needing Further LDL-C Lowering</vt:lpstr>
      <vt:lpstr>2018 AHA/ACC/Multisociety Cholesterol Guideline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jennygirlie fisher</dc:creator>
  <cp:lastModifiedBy>Davydov, Liya</cp:lastModifiedBy>
  <cp:revision>28</cp:revision>
  <dcterms:created xsi:type="dcterms:W3CDTF">2018-08-09T03:42:31Z</dcterms:created>
  <dcterms:modified xsi:type="dcterms:W3CDTF">2021-11-22T21:00:18Z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MSIP_Label_d706494a-bfc2-4f46-ab17-24d8fac696a6_Enabled">
    <vt:lpwstr>true</vt:lpwstr>
  </property>
  <property fmtid="{D5CDD505-2E9C-101B-9397-08002B2CF9AE}" pid="4" name="MSIP_Label_d706494a-bfc2-4f46-ab17-24d8fac696a6_SetDate">
    <vt:lpwstr>2021-10-21T19:56:44Z</vt:lpwstr>
  </property>
  <property fmtid="{D5CDD505-2E9C-101B-9397-08002B2CF9AE}" pid="5" name="MSIP_Label_d706494a-bfc2-4f46-ab17-24d8fac696a6_Method">
    <vt:lpwstr>Standard</vt:lpwstr>
  </property>
  <property fmtid="{D5CDD505-2E9C-101B-9397-08002B2CF9AE}" pid="6" name="MSIP_Label_d706494a-bfc2-4f46-ab17-24d8fac696a6_Name">
    <vt:lpwstr>Public2</vt:lpwstr>
  </property>
  <property fmtid="{D5CDD505-2E9C-101B-9397-08002B2CF9AE}" pid="7" name="MSIP_Label_d706494a-bfc2-4f46-ab17-24d8fac696a6_SiteId">
    <vt:lpwstr>b110eddf-23ae-457c-a6f3-734d592b2847</vt:lpwstr>
  </property>
  <property fmtid="{D5CDD505-2E9C-101B-9397-08002B2CF9AE}" pid="8" name="MSIP_Label_d706494a-bfc2-4f46-ab17-24d8fac696a6_ActionId">
    <vt:lpwstr>2f148d28-e952-4735-b0e0-60e632134c06</vt:lpwstr>
  </property>
  <property fmtid="{D5CDD505-2E9C-101B-9397-08002B2CF9AE}" pid="9" name="MSIP_Label_d706494a-bfc2-4f46-ab17-24d8fac696a6_ContentBits">
    <vt:lpwstr>0</vt:lpwstr>
  </property>
</Properties>
</file>