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455" r:id="rId4"/>
    <p:sldMasterId id="2147493467" r:id="rId5"/>
    <p:sldMasterId id="2147493471" r:id="rId6"/>
  </p:sldMasterIdLst>
  <p:notesMasterIdLst>
    <p:notesMasterId r:id="rId37"/>
  </p:notesMasterIdLst>
  <p:handoutMasterIdLst>
    <p:handoutMasterId r:id="rId38"/>
  </p:handoutMasterIdLst>
  <p:sldIdLst>
    <p:sldId id="258" r:id="rId7"/>
    <p:sldId id="288" r:id="rId8"/>
    <p:sldId id="268" r:id="rId9"/>
    <p:sldId id="259" r:id="rId10"/>
    <p:sldId id="286" r:id="rId11"/>
    <p:sldId id="282" r:id="rId12"/>
    <p:sldId id="283" r:id="rId13"/>
    <p:sldId id="284" r:id="rId14"/>
    <p:sldId id="285" r:id="rId15"/>
    <p:sldId id="287" r:id="rId16"/>
    <p:sldId id="260" r:id="rId17"/>
    <p:sldId id="261" r:id="rId18"/>
    <p:sldId id="271" r:id="rId19"/>
    <p:sldId id="262" r:id="rId20"/>
    <p:sldId id="279" r:id="rId21"/>
    <p:sldId id="277" r:id="rId22"/>
    <p:sldId id="272" r:id="rId23"/>
    <p:sldId id="263" r:id="rId24"/>
    <p:sldId id="264" r:id="rId25"/>
    <p:sldId id="281" r:id="rId26"/>
    <p:sldId id="265" r:id="rId27"/>
    <p:sldId id="275" r:id="rId28"/>
    <p:sldId id="273" r:id="rId29"/>
    <p:sldId id="274" r:id="rId30"/>
    <p:sldId id="266" r:id="rId31"/>
    <p:sldId id="276" r:id="rId32"/>
    <p:sldId id="280" r:id="rId33"/>
    <p:sldId id="289" r:id="rId34"/>
    <p:sldId id="278" r:id="rId35"/>
    <p:sldId id="267"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0DA"/>
    <a:srgbClr val="0091B3"/>
    <a:srgbClr val="D9E9F8"/>
    <a:srgbClr val="FFFFFF"/>
    <a:srgbClr val="0099FF"/>
    <a:srgbClr val="9E9E9E"/>
    <a:srgbClr val="818181"/>
    <a:srgbClr val="6A6A6A"/>
    <a:srgbClr val="413887"/>
    <a:srgbClr val="D2D1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700" autoAdjust="0"/>
  </p:normalViewPr>
  <p:slideViewPr>
    <p:cSldViewPr snapToGrid="0" snapToObjects="1">
      <p:cViewPr varScale="1">
        <p:scale>
          <a:sx n="65" d="100"/>
          <a:sy n="65" d="100"/>
        </p:scale>
        <p:origin x="1272" y="4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66" d="100"/>
          <a:sy n="66" d="100"/>
        </p:scale>
        <p:origin x="3134" y="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2B4CE0-3D5D-42EC-BAE4-4E6C8D5E08D8}"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41FF415-14D7-47AD-9C22-D9985BA5AAB7}">
      <dgm:prSet phldrT="[Text]"/>
      <dgm:spPr>
        <a:ln w="57150">
          <a:solidFill>
            <a:schemeClr val="accent3"/>
          </a:solidFill>
        </a:ln>
      </dgm:spPr>
      <dgm:t>
        <a:bodyPr anchor="t" anchorCtr="0"/>
        <a:lstStyle/>
        <a:p>
          <a:r>
            <a:rPr lang="en-US" dirty="0"/>
            <a:t>Bipartisan Infrastructure - $1.2T</a:t>
          </a:r>
        </a:p>
        <a:p>
          <a:endParaRPr lang="en-US" dirty="0"/>
        </a:p>
        <a:p>
          <a:endParaRPr lang="en-US" dirty="0"/>
        </a:p>
      </dgm:t>
    </dgm:pt>
    <dgm:pt modelId="{CFF38712-09FF-410F-880E-FB5064993075}" type="parTrans" cxnId="{4D2BA4DD-47C6-430D-BAC1-9D37BAD485F6}">
      <dgm:prSet/>
      <dgm:spPr/>
      <dgm:t>
        <a:bodyPr/>
        <a:lstStyle/>
        <a:p>
          <a:endParaRPr lang="en-US"/>
        </a:p>
      </dgm:t>
    </dgm:pt>
    <dgm:pt modelId="{2088906A-0C16-460D-A7CA-14B129557404}" type="sibTrans" cxnId="{4D2BA4DD-47C6-430D-BAC1-9D37BAD485F6}">
      <dgm:prSet/>
      <dgm:spPr/>
      <dgm:t>
        <a:bodyPr/>
        <a:lstStyle/>
        <a:p>
          <a:endParaRPr lang="en-US"/>
        </a:p>
      </dgm:t>
    </dgm:pt>
    <dgm:pt modelId="{0F959845-089D-444F-94A2-756216319ABF}">
      <dgm:prSet phldrT="[Text]"/>
      <dgm:spPr>
        <a:ln w="38100">
          <a:solidFill>
            <a:schemeClr val="accent3"/>
          </a:solidFill>
        </a:ln>
      </dgm:spPr>
      <dgm:t>
        <a:bodyPr/>
        <a:lstStyle/>
        <a:p>
          <a:r>
            <a:rPr lang="en-US" dirty="0"/>
            <a:t>Reconciliation – &lt;$2T</a:t>
          </a:r>
        </a:p>
      </dgm:t>
    </dgm:pt>
    <dgm:pt modelId="{AF06D3B7-2273-4623-BBDB-FC9415AC4E6B}" type="parTrans" cxnId="{C2FC0D92-75EA-45C5-8F1B-D7EBDE5B660A}">
      <dgm:prSet/>
      <dgm:spPr/>
      <dgm:t>
        <a:bodyPr/>
        <a:lstStyle/>
        <a:p>
          <a:endParaRPr lang="en-US"/>
        </a:p>
      </dgm:t>
    </dgm:pt>
    <dgm:pt modelId="{26D822DD-62A7-4BC8-BA78-3F17C9F75174}" type="sibTrans" cxnId="{C2FC0D92-75EA-45C5-8F1B-D7EBDE5B660A}">
      <dgm:prSet/>
      <dgm:spPr/>
      <dgm:t>
        <a:bodyPr/>
        <a:lstStyle/>
        <a:p>
          <a:endParaRPr lang="en-US"/>
        </a:p>
      </dgm:t>
    </dgm:pt>
    <dgm:pt modelId="{8EB3E9A4-CF20-4010-975D-44977C52B248}">
      <dgm:prSet phldrT="[Text]"/>
      <dgm:spPr>
        <a:ln w="38100">
          <a:solidFill>
            <a:schemeClr val="accent3"/>
          </a:solidFill>
        </a:ln>
      </dgm:spPr>
      <dgm:t>
        <a:bodyPr/>
        <a:lstStyle/>
        <a:p>
          <a:r>
            <a:rPr lang="en-US" dirty="0"/>
            <a:t>Initial $3.5T price tag  reduced to $1.75T facing pressure from moderate Dems</a:t>
          </a:r>
        </a:p>
      </dgm:t>
    </dgm:pt>
    <dgm:pt modelId="{B1B075E5-C808-4A09-AEFB-D15B9B95FCEF}" type="parTrans" cxnId="{FB66E1BA-57BC-4CCE-B1E7-F9495CEF371F}">
      <dgm:prSet/>
      <dgm:spPr/>
      <dgm:t>
        <a:bodyPr/>
        <a:lstStyle/>
        <a:p>
          <a:endParaRPr lang="en-US"/>
        </a:p>
      </dgm:t>
    </dgm:pt>
    <dgm:pt modelId="{60663BF3-9F22-45AE-948E-9D6E64921AF3}" type="sibTrans" cxnId="{FB66E1BA-57BC-4CCE-B1E7-F9495CEF371F}">
      <dgm:prSet/>
      <dgm:spPr/>
      <dgm:t>
        <a:bodyPr/>
        <a:lstStyle/>
        <a:p>
          <a:endParaRPr lang="en-US"/>
        </a:p>
      </dgm:t>
    </dgm:pt>
    <dgm:pt modelId="{EB4E5B2B-3947-4385-9872-8B2B6365D3F7}">
      <dgm:prSet phldrT="[Text]"/>
      <dgm:spPr>
        <a:ln w="38100">
          <a:solidFill>
            <a:schemeClr val="accent3"/>
          </a:solidFill>
        </a:ln>
      </dgm:spPr>
      <dgm:t>
        <a:bodyPr/>
        <a:lstStyle/>
        <a:p>
          <a:r>
            <a:rPr lang="en-US" dirty="0"/>
            <a:t>FY2022 Budget</a:t>
          </a:r>
        </a:p>
      </dgm:t>
    </dgm:pt>
    <dgm:pt modelId="{1AF190C8-BA61-4D59-B6DA-DA2DBE9B2A32}" type="parTrans" cxnId="{8722DD83-80EC-4FFC-8E9A-963BDCB64525}">
      <dgm:prSet/>
      <dgm:spPr/>
      <dgm:t>
        <a:bodyPr/>
        <a:lstStyle/>
        <a:p>
          <a:endParaRPr lang="en-US"/>
        </a:p>
      </dgm:t>
    </dgm:pt>
    <dgm:pt modelId="{59F8B807-FC99-4DFF-9684-FA71E61D5097}" type="sibTrans" cxnId="{8722DD83-80EC-4FFC-8E9A-963BDCB64525}">
      <dgm:prSet/>
      <dgm:spPr/>
      <dgm:t>
        <a:bodyPr/>
        <a:lstStyle/>
        <a:p>
          <a:endParaRPr lang="en-US"/>
        </a:p>
      </dgm:t>
    </dgm:pt>
    <dgm:pt modelId="{FFF7AA25-1328-4182-B258-AD50A9FACF86}">
      <dgm:prSet phldrT="[Text]"/>
      <dgm:spPr>
        <a:ln w="38100">
          <a:solidFill>
            <a:schemeClr val="accent3"/>
          </a:solidFill>
        </a:ln>
      </dgm:spPr>
      <dgm:t>
        <a:bodyPr/>
        <a:lstStyle/>
        <a:p>
          <a:r>
            <a:rPr lang="en-US" dirty="0"/>
            <a:t>Continuing resolution funds government through Dec 3, 2021</a:t>
          </a:r>
        </a:p>
      </dgm:t>
    </dgm:pt>
    <dgm:pt modelId="{E7A0E91E-467F-4544-B0DC-97D547511526}" type="parTrans" cxnId="{10BBD18A-A8D2-4C83-BEE7-765911676551}">
      <dgm:prSet/>
      <dgm:spPr/>
      <dgm:t>
        <a:bodyPr/>
        <a:lstStyle/>
        <a:p>
          <a:endParaRPr lang="en-US"/>
        </a:p>
      </dgm:t>
    </dgm:pt>
    <dgm:pt modelId="{15F2B987-A271-4FD5-A355-29D916D2D725}" type="sibTrans" cxnId="{10BBD18A-A8D2-4C83-BEE7-765911676551}">
      <dgm:prSet/>
      <dgm:spPr/>
      <dgm:t>
        <a:bodyPr/>
        <a:lstStyle/>
        <a:p>
          <a:endParaRPr lang="en-US"/>
        </a:p>
      </dgm:t>
    </dgm:pt>
    <dgm:pt modelId="{7060B5B1-7044-4BBF-AAA0-269B2A54D514}">
      <dgm:prSet phldrT="[Text]"/>
      <dgm:spPr>
        <a:ln w="38100">
          <a:solidFill>
            <a:schemeClr val="accent3"/>
          </a:solidFill>
        </a:ln>
      </dgm:spPr>
      <dgm:t>
        <a:bodyPr/>
        <a:lstStyle/>
        <a:p>
          <a:r>
            <a:rPr lang="en-US" dirty="0"/>
            <a:t>Debt Ceiling</a:t>
          </a:r>
        </a:p>
      </dgm:t>
    </dgm:pt>
    <dgm:pt modelId="{75CD4856-CED9-48B7-8332-1037DDCC898D}" type="parTrans" cxnId="{EC321E4A-32F6-4E7C-922D-1ABA3B6F8E7D}">
      <dgm:prSet/>
      <dgm:spPr/>
      <dgm:t>
        <a:bodyPr/>
        <a:lstStyle/>
        <a:p>
          <a:endParaRPr lang="en-US"/>
        </a:p>
      </dgm:t>
    </dgm:pt>
    <dgm:pt modelId="{920129D3-82C8-4D10-8821-F10934CFA0B9}" type="sibTrans" cxnId="{EC321E4A-32F6-4E7C-922D-1ABA3B6F8E7D}">
      <dgm:prSet/>
      <dgm:spPr/>
      <dgm:t>
        <a:bodyPr/>
        <a:lstStyle/>
        <a:p>
          <a:endParaRPr lang="en-US"/>
        </a:p>
      </dgm:t>
    </dgm:pt>
    <dgm:pt modelId="{7261518E-CFF1-49A4-B929-C338B3E53276}">
      <dgm:prSet phldrT="[Text]"/>
      <dgm:spPr>
        <a:ln w="38100">
          <a:solidFill>
            <a:schemeClr val="accent3"/>
          </a:solidFill>
        </a:ln>
      </dgm:spPr>
      <dgm:t>
        <a:bodyPr/>
        <a:lstStyle/>
        <a:p>
          <a:r>
            <a:rPr lang="en-US" dirty="0"/>
            <a:t>Temporary fix until Dec 3, 2021</a:t>
          </a:r>
        </a:p>
      </dgm:t>
    </dgm:pt>
    <dgm:pt modelId="{E885B8ED-1E93-4E09-B861-EFD4F3804928}" type="parTrans" cxnId="{49C93E98-05D2-42BF-8953-97BC76C6811F}">
      <dgm:prSet/>
      <dgm:spPr/>
      <dgm:t>
        <a:bodyPr/>
        <a:lstStyle/>
        <a:p>
          <a:endParaRPr lang="en-US"/>
        </a:p>
      </dgm:t>
    </dgm:pt>
    <dgm:pt modelId="{F3579CD9-899D-4B40-8EA5-1E25BEC3D808}" type="sibTrans" cxnId="{49C93E98-05D2-42BF-8953-97BC76C6811F}">
      <dgm:prSet/>
      <dgm:spPr/>
      <dgm:t>
        <a:bodyPr/>
        <a:lstStyle/>
        <a:p>
          <a:endParaRPr lang="en-US"/>
        </a:p>
      </dgm:t>
    </dgm:pt>
    <dgm:pt modelId="{A86AEB41-DA91-47CD-8415-911ABF7EF590}">
      <dgm:prSet phldrT="[Text]"/>
      <dgm:spPr>
        <a:ln w="38100">
          <a:solidFill>
            <a:schemeClr val="accent3"/>
          </a:solidFill>
        </a:ln>
      </dgm:spPr>
      <dgm:t>
        <a:bodyPr/>
        <a:lstStyle/>
        <a:p>
          <a:r>
            <a:rPr lang="en-US" dirty="0"/>
            <a:t>Provider Cuts</a:t>
          </a:r>
        </a:p>
      </dgm:t>
    </dgm:pt>
    <dgm:pt modelId="{BA9CEA8E-8082-4144-AD3C-9DBB0C731B0B}" type="parTrans" cxnId="{5CB1E17D-C1D5-4E3B-A11C-4A2AAF65CFDC}">
      <dgm:prSet/>
      <dgm:spPr/>
      <dgm:t>
        <a:bodyPr/>
        <a:lstStyle/>
        <a:p>
          <a:endParaRPr lang="en-US"/>
        </a:p>
      </dgm:t>
    </dgm:pt>
    <dgm:pt modelId="{5BFE1042-3208-454A-ACE2-BCB8586AA0C2}" type="sibTrans" cxnId="{5CB1E17D-C1D5-4E3B-A11C-4A2AAF65CFDC}">
      <dgm:prSet/>
      <dgm:spPr/>
      <dgm:t>
        <a:bodyPr/>
        <a:lstStyle/>
        <a:p>
          <a:endParaRPr lang="en-US"/>
        </a:p>
      </dgm:t>
    </dgm:pt>
    <dgm:pt modelId="{C9DD1B4B-6852-49A9-BA1B-B516A73F15A2}">
      <dgm:prSet phldrT="[Text]"/>
      <dgm:spPr>
        <a:ln w="38100">
          <a:solidFill>
            <a:schemeClr val="accent3"/>
          </a:solidFill>
        </a:ln>
      </dgm:spPr>
      <dgm:t>
        <a:bodyPr/>
        <a:lstStyle/>
        <a:p>
          <a:r>
            <a:rPr lang="en-US" dirty="0"/>
            <a:t>End of the 2% Medicare sequestration moratorium</a:t>
          </a:r>
        </a:p>
      </dgm:t>
    </dgm:pt>
    <dgm:pt modelId="{F5507FCA-1263-4B1B-9528-E3720F67B0F2}" type="parTrans" cxnId="{5A577B7C-DA60-4F93-A528-C510255C6F6B}">
      <dgm:prSet/>
      <dgm:spPr/>
      <dgm:t>
        <a:bodyPr/>
        <a:lstStyle/>
        <a:p>
          <a:endParaRPr lang="en-US"/>
        </a:p>
      </dgm:t>
    </dgm:pt>
    <dgm:pt modelId="{9796C592-CA2A-4529-992A-F46167772891}" type="sibTrans" cxnId="{5A577B7C-DA60-4F93-A528-C510255C6F6B}">
      <dgm:prSet/>
      <dgm:spPr/>
      <dgm:t>
        <a:bodyPr/>
        <a:lstStyle/>
        <a:p>
          <a:endParaRPr lang="en-US"/>
        </a:p>
      </dgm:t>
    </dgm:pt>
    <dgm:pt modelId="{3D4FCEA5-C61F-436B-8472-9782C2C9BA84}">
      <dgm:prSet phldrT="[Text]"/>
      <dgm:spPr>
        <a:ln w="38100">
          <a:solidFill>
            <a:schemeClr val="accent3"/>
          </a:solidFill>
        </a:ln>
      </dgm:spPr>
      <dgm:t>
        <a:bodyPr/>
        <a:lstStyle/>
        <a:p>
          <a:r>
            <a:rPr lang="en-US" dirty="0"/>
            <a:t>A 4% “PAYGO” Medicare sequestration cut</a:t>
          </a:r>
        </a:p>
      </dgm:t>
    </dgm:pt>
    <dgm:pt modelId="{029ACE43-99BB-482E-9D66-5117C74F1E1F}" type="parTrans" cxnId="{6F0A8AD9-5E16-4AAB-87CE-82709BB908E8}">
      <dgm:prSet/>
      <dgm:spPr/>
      <dgm:t>
        <a:bodyPr/>
        <a:lstStyle/>
        <a:p>
          <a:endParaRPr lang="en-US"/>
        </a:p>
      </dgm:t>
    </dgm:pt>
    <dgm:pt modelId="{98C33A80-7BB3-4BEF-AECF-98578BD3C89D}" type="sibTrans" cxnId="{6F0A8AD9-5E16-4AAB-87CE-82709BB908E8}">
      <dgm:prSet/>
      <dgm:spPr/>
      <dgm:t>
        <a:bodyPr/>
        <a:lstStyle/>
        <a:p>
          <a:endParaRPr lang="en-US"/>
        </a:p>
      </dgm:t>
    </dgm:pt>
    <dgm:pt modelId="{25A9C69E-A267-4041-94EE-B8C2E1B1DCC1}">
      <dgm:prSet phldrT="[Text]"/>
      <dgm:spPr>
        <a:ln w="38100">
          <a:solidFill>
            <a:schemeClr val="accent3"/>
          </a:solidFill>
        </a:ln>
      </dgm:spPr>
      <dgm:t>
        <a:bodyPr/>
        <a:lstStyle/>
        <a:p>
          <a:r>
            <a:rPr lang="en-US" dirty="0"/>
            <a:t>End of the 1-year 3.75% physician payment increase</a:t>
          </a:r>
        </a:p>
      </dgm:t>
    </dgm:pt>
    <dgm:pt modelId="{0015BE8C-0AB3-4DF9-9722-1683E70C0BAA}" type="parTrans" cxnId="{73969301-C4D7-40A8-84D6-971BFE813BD4}">
      <dgm:prSet/>
      <dgm:spPr/>
      <dgm:t>
        <a:bodyPr/>
        <a:lstStyle/>
        <a:p>
          <a:endParaRPr lang="en-US"/>
        </a:p>
      </dgm:t>
    </dgm:pt>
    <dgm:pt modelId="{5D4D82FF-D842-4A2D-9593-BC5896864443}" type="sibTrans" cxnId="{73969301-C4D7-40A8-84D6-971BFE813BD4}">
      <dgm:prSet/>
      <dgm:spPr/>
      <dgm:t>
        <a:bodyPr/>
        <a:lstStyle/>
        <a:p>
          <a:endParaRPr lang="en-US"/>
        </a:p>
      </dgm:t>
    </dgm:pt>
    <dgm:pt modelId="{DF285FF6-DB87-41C5-B6BD-C3D84A73CCAF}" type="pres">
      <dgm:prSet presAssocID="{E02B4CE0-3D5D-42EC-BAE4-4E6C8D5E08D8}" presName="diagram" presStyleCnt="0">
        <dgm:presLayoutVars>
          <dgm:dir/>
          <dgm:resizeHandles val="exact"/>
        </dgm:presLayoutVars>
      </dgm:prSet>
      <dgm:spPr/>
    </dgm:pt>
    <dgm:pt modelId="{5B63B924-8349-42D4-A4FE-993D51CA868A}" type="pres">
      <dgm:prSet presAssocID="{B41FF415-14D7-47AD-9C22-D9985BA5AAB7}" presName="node" presStyleLbl="node1" presStyleIdx="0" presStyleCnt="5" custLinFactNeighborX="7670" custLinFactNeighborY="-286">
        <dgm:presLayoutVars>
          <dgm:bulletEnabled val="1"/>
        </dgm:presLayoutVars>
      </dgm:prSet>
      <dgm:spPr/>
    </dgm:pt>
    <dgm:pt modelId="{184032AA-5793-4FC9-8C50-719DCE1470CD}" type="pres">
      <dgm:prSet presAssocID="{2088906A-0C16-460D-A7CA-14B129557404}" presName="sibTrans" presStyleCnt="0"/>
      <dgm:spPr/>
    </dgm:pt>
    <dgm:pt modelId="{F2DCC67E-91F1-4091-8D97-15E98D2A7E20}" type="pres">
      <dgm:prSet presAssocID="{0F959845-089D-444F-94A2-756216319ABF}" presName="node" presStyleLbl="node1" presStyleIdx="1" presStyleCnt="5">
        <dgm:presLayoutVars>
          <dgm:bulletEnabled val="1"/>
        </dgm:presLayoutVars>
      </dgm:prSet>
      <dgm:spPr/>
    </dgm:pt>
    <dgm:pt modelId="{F6CD2EBF-4748-44A9-B3C4-060BB38139EB}" type="pres">
      <dgm:prSet presAssocID="{26D822DD-62A7-4BC8-BA78-3F17C9F75174}" presName="sibTrans" presStyleCnt="0"/>
      <dgm:spPr/>
    </dgm:pt>
    <dgm:pt modelId="{8A684791-A5A4-4DD5-B802-1E55778560A2}" type="pres">
      <dgm:prSet presAssocID="{EB4E5B2B-3947-4385-9872-8B2B6365D3F7}" presName="node" presStyleLbl="node1" presStyleIdx="2" presStyleCnt="5" custLinFactNeighborX="-3240">
        <dgm:presLayoutVars>
          <dgm:bulletEnabled val="1"/>
        </dgm:presLayoutVars>
      </dgm:prSet>
      <dgm:spPr/>
    </dgm:pt>
    <dgm:pt modelId="{D0E032A2-2287-4037-B4DC-EA485FE37E04}" type="pres">
      <dgm:prSet presAssocID="{59F8B807-FC99-4DFF-9684-FA71E61D5097}" presName="sibTrans" presStyleCnt="0"/>
      <dgm:spPr/>
    </dgm:pt>
    <dgm:pt modelId="{C15A9500-7693-4149-B870-804D5AE6E046}" type="pres">
      <dgm:prSet presAssocID="{7060B5B1-7044-4BBF-AAA0-269B2A54D514}" presName="node" presStyleLbl="node1" presStyleIdx="3" presStyleCnt="5" custLinFactNeighborX="-50977" custLinFactNeighborY="552">
        <dgm:presLayoutVars>
          <dgm:bulletEnabled val="1"/>
        </dgm:presLayoutVars>
      </dgm:prSet>
      <dgm:spPr/>
    </dgm:pt>
    <dgm:pt modelId="{01E24537-B621-49E2-A42F-3C5E6479FD71}" type="pres">
      <dgm:prSet presAssocID="{920129D3-82C8-4D10-8821-F10934CFA0B9}" presName="sibTrans" presStyleCnt="0"/>
      <dgm:spPr/>
    </dgm:pt>
    <dgm:pt modelId="{D2B4B822-D4A2-4A79-83A8-8E5BF1B9DEE3}" type="pres">
      <dgm:prSet presAssocID="{A86AEB41-DA91-47CD-8415-911ABF7EF590}" presName="node" presStyleLbl="node1" presStyleIdx="4" presStyleCnt="5" custLinFactNeighborX="-50977" custLinFactNeighborY="552">
        <dgm:presLayoutVars>
          <dgm:bulletEnabled val="1"/>
        </dgm:presLayoutVars>
      </dgm:prSet>
      <dgm:spPr/>
    </dgm:pt>
  </dgm:ptLst>
  <dgm:cxnLst>
    <dgm:cxn modelId="{B8308B00-4BBF-47B6-99D7-AB875533DCCB}" type="presOf" srcId="{A86AEB41-DA91-47CD-8415-911ABF7EF590}" destId="{D2B4B822-D4A2-4A79-83A8-8E5BF1B9DEE3}" srcOrd="0" destOrd="0" presId="urn:microsoft.com/office/officeart/2005/8/layout/default"/>
    <dgm:cxn modelId="{73969301-C4D7-40A8-84D6-971BFE813BD4}" srcId="{A86AEB41-DA91-47CD-8415-911ABF7EF590}" destId="{25A9C69E-A267-4041-94EE-B8C2E1B1DCC1}" srcOrd="2" destOrd="0" parTransId="{0015BE8C-0AB3-4DF9-9722-1683E70C0BAA}" sibTransId="{5D4D82FF-D842-4A2D-9593-BC5896864443}"/>
    <dgm:cxn modelId="{A577E403-E861-4B83-BF45-9FB266AF34E9}" type="presOf" srcId="{E02B4CE0-3D5D-42EC-BAE4-4E6C8D5E08D8}" destId="{DF285FF6-DB87-41C5-B6BD-C3D84A73CCAF}" srcOrd="0" destOrd="0" presId="urn:microsoft.com/office/officeart/2005/8/layout/default"/>
    <dgm:cxn modelId="{6AB71A04-F6F5-4F40-B68A-C3DA8F89837B}" type="presOf" srcId="{C9DD1B4B-6852-49A9-BA1B-B516A73F15A2}" destId="{D2B4B822-D4A2-4A79-83A8-8E5BF1B9DEE3}" srcOrd="0" destOrd="1" presId="urn:microsoft.com/office/officeart/2005/8/layout/default"/>
    <dgm:cxn modelId="{2E189F3D-5322-48BE-BBBB-73E19EF1FB24}" type="presOf" srcId="{25A9C69E-A267-4041-94EE-B8C2E1B1DCC1}" destId="{D2B4B822-D4A2-4A79-83A8-8E5BF1B9DEE3}" srcOrd="0" destOrd="3" presId="urn:microsoft.com/office/officeart/2005/8/layout/default"/>
    <dgm:cxn modelId="{6F77C942-04A1-48B3-AE92-61095A7D46AD}" type="presOf" srcId="{0F959845-089D-444F-94A2-756216319ABF}" destId="{F2DCC67E-91F1-4091-8D97-15E98D2A7E20}" srcOrd="0" destOrd="0" presId="urn:microsoft.com/office/officeart/2005/8/layout/default"/>
    <dgm:cxn modelId="{EC321E4A-32F6-4E7C-922D-1ABA3B6F8E7D}" srcId="{E02B4CE0-3D5D-42EC-BAE4-4E6C8D5E08D8}" destId="{7060B5B1-7044-4BBF-AAA0-269B2A54D514}" srcOrd="3" destOrd="0" parTransId="{75CD4856-CED9-48B7-8332-1037DDCC898D}" sibTransId="{920129D3-82C8-4D10-8821-F10934CFA0B9}"/>
    <dgm:cxn modelId="{5A577B7C-DA60-4F93-A528-C510255C6F6B}" srcId="{A86AEB41-DA91-47CD-8415-911ABF7EF590}" destId="{C9DD1B4B-6852-49A9-BA1B-B516A73F15A2}" srcOrd="0" destOrd="0" parTransId="{F5507FCA-1263-4B1B-9528-E3720F67B0F2}" sibTransId="{9796C592-CA2A-4529-992A-F46167772891}"/>
    <dgm:cxn modelId="{9C75D87D-ADC1-432F-992F-B37D831475FD}" type="presOf" srcId="{3D4FCEA5-C61F-436B-8472-9782C2C9BA84}" destId="{D2B4B822-D4A2-4A79-83A8-8E5BF1B9DEE3}" srcOrd="0" destOrd="2" presId="urn:microsoft.com/office/officeart/2005/8/layout/default"/>
    <dgm:cxn modelId="{5CB1E17D-C1D5-4E3B-A11C-4A2AAF65CFDC}" srcId="{E02B4CE0-3D5D-42EC-BAE4-4E6C8D5E08D8}" destId="{A86AEB41-DA91-47CD-8415-911ABF7EF590}" srcOrd="4" destOrd="0" parTransId="{BA9CEA8E-8082-4144-AD3C-9DBB0C731B0B}" sibTransId="{5BFE1042-3208-454A-ACE2-BCB8586AA0C2}"/>
    <dgm:cxn modelId="{CEF92080-BBBE-4F4E-A9CB-304E09EC409E}" type="presOf" srcId="{7060B5B1-7044-4BBF-AAA0-269B2A54D514}" destId="{C15A9500-7693-4149-B870-804D5AE6E046}" srcOrd="0" destOrd="0" presId="urn:microsoft.com/office/officeart/2005/8/layout/default"/>
    <dgm:cxn modelId="{8722DD83-80EC-4FFC-8E9A-963BDCB64525}" srcId="{E02B4CE0-3D5D-42EC-BAE4-4E6C8D5E08D8}" destId="{EB4E5B2B-3947-4385-9872-8B2B6365D3F7}" srcOrd="2" destOrd="0" parTransId="{1AF190C8-BA61-4D59-B6DA-DA2DBE9B2A32}" sibTransId="{59F8B807-FC99-4DFF-9684-FA71E61D5097}"/>
    <dgm:cxn modelId="{6A0B8585-9D4F-4B6D-B4E5-9C6FE03C61A5}" type="presOf" srcId="{7261518E-CFF1-49A4-B929-C338B3E53276}" destId="{C15A9500-7693-4149-B870-804D5AE6E046}" srcOrd="0" destOrd="1" presId="urn:microsoft.com/office/officeart/2005/8/layout/default"/>
    <dgm:cxn modelId="{10BBD18A-A8D2-4C83-BEE7-765911676551}" srcId="{EB4E5B2B-3947-4385-9872-8B2B6365D3F7}" destId="{FFF7AA25-1328-4182-B258-AD50A9FACF86}" srcOrd="0" destOrd="0" parTransId="{E7A0E91E-467F-4544-B0DC-97D547511526}" sibTransId="{15F2B987-A271-4FD5-A355-29D916D2D725}"/>
    <dgm:cxn modelId="{BDB0328E-BEA3-4778-89B4-C3AE7AD0CB1F}" type="presOf" srcId="{FFF7AA25-1328-4182-B258-AD50A9FACF86}" destId="{8A684791-A5A4-4DD5-B802-1E55778560A2}" srcOrd="0" destOrd="1" presId="urn:microsoft.com/office/officeart/2005/8/layout/default"/>
    <dgm:cxn modelId="{C2FC0D92-75EA-45C5-8F1B-D7EBDE5B660A}" srcId="{E02B4CE0-3D5D-42EC-BAE4-4E6C8D5E08D8}" destId="{0F959845-089D-444F-94A2-756216319ABF}" srcOrd="1" destOrd="0" parTransId="{AF06D3B7-2273-4623-BBDB-FC9415AC4E6B}" sibTransId="{26D822DD-62A7-4BC8-BA78-3F17C9F75174}"/>
    <dgm:cxn modelId="{49C93E98-05D2-42BF-8953-97BC76C6811F}" srcId="{7060B5B1-7044-4BBF-AAA0-269B2A54D514}" destId="{7261518E-CFF1-49A4-B929-C338B3E53276}" srcOrd="0" destOrd="0" parTransId="{E885B8ED-1E93-4E09-B861-EFD4F3804928}" sibTransId="{F3579CD9-899D-4B40-8EA5-1E25BEC3D808}"/>
    <dgm:cxn modelId="{DC612099-EB7E-485B-859C-ABB9DD9FB583}" type="presOf" srcId="{EB4E5B2B-3947-4385-9872-8B2B6365D3F7}" destId="{8A684791-A5A4-4DD5-B802-1E55778560A2}" srcOrd="0" destOrd="0" presId="urn:microsoft.com/office/officeart/2005/8/layout/default"/>
    <dgm:cxn modelId="{2964F39F-2908-4A71-8B4A-B72319BEC404}" type="presOf" srcId="{8EB3E9A4-CF20-4010-975D-44977C52B248}" destId="{F2DCC67E-91F1-4091-8D97-15E98D2A7E20}" srcOrd="0" destOrd="1" presId="urn:microsoft.com/office/officeart/2005/8/layout/default"/>
    <dgm:cxn modelId="{450A19A0-B34C-495F-A021-EC51DC934667}" type="presOf" srcId="{B41FF415-14D7-47AD-9C22-D9985BA5AAB7}" destId="{5B63B924-8349-42D4-A4FE-993D51CA868A}" srcOrd="0" destOrd="0" presId="urn:microsoft.com/office/officeart/2005/8/layout/default"/>
    <dgm:cxn modelId="{FB66E1BA-57BC-4CCE-B1E7-F9495CEF371F}" srcId="{0F959845-089D-444F-94A2-756216319ABF}" destId="{8EB3E9A4-CF20-4010-975D-44977C52B248}" srcOrd="0" destOrd="0" parTransId="{B1B075E5-C808-4A09-AEFB-D15B9B95FCEF}" sibTransId="{60663BF3-9F22-45AE-948E-9D6E64921AF3}"/>
    <dgm:cxn modelId="{6F0A8AD9-5E16-4AAB-87CE-82709BB908E8}" srcId="{A86AEB41-DA91-47CD-8415-911ABF7EF590}" destId="{3D4FCEA5-C61F-436B-8472-9782C2C9BA84}" srcOrd="1" destOrd="0" parTransId="{029ACE43-99BB-482E-9D66-5117C74F1E1F}" sibTransId="{98C33A80-7BB3-4BEF-AECF-98578BD3C89D}"/>
    <dgm:cxn modelId="{4D2BA4DD-47C6-430D-BAC1-9D37BAD485F6}" srcId="{E02B4CE0-3D5D-42EC-BAE4-4E6C8D5E08D8}" destId="{B41FF415-14D7-47AD-9C22-D9985BA5AAB7}" srcOrd="0" destOrd="0" parTransId="{CFF38712-09FF-410F-880E-FB5064993075}" sibTransId="{2088906A-0C16-460D-A7CA-14B129557404}"/>
    <dgm:cxn modelId="{BFFDD5B1-24F9-4EDA-BE8E-1769734D521F}" type="presParOf" srcId="{DF285FF6-DB87-41C5-B6BD-C3D84A73CCAF}" destId="{5B63B924-8349-42D4-A4FE-993D51CA868A}" srcOrd="0" destOrd="0" presId="urn:microsoft.com/office/officeart/2005/8/layout/default"/>
    <dgm:cxn modelId="{B9B8640A-E90B-4278-ACEC-30B347EA3064}" type="presParOf" srcId="{DF285FF6-DB87-41C5-B6BD-C3D84A73CCAF}" destId="{184032AA-5793-4FC9-8C50-719DCE1470CD}" srcOrd="1" destOrd="0" presId="urn:microsoft.com/office/officeart/2005/8/layout/default"/>
    <dgm:cxn modelId="{F7E38F58-C2F7-41E1-812A-CA1C7F63A349}" type="presParOf" srcId="{DF285FF6-DB87-41C5-B6BD-C3D84A73CCAF}" destId="{F2DCC67E-91F1-4091-8D97-15E98D2A7E20}" srcOrd="2" destOrd="0" presId="urn:microsoft.com/office/officeart/2005/8/layout/default"/>
    <dgm:cxn modelId="{89E51E85-B67F-49C3-8FE9-0BBDF0948723}" type="presParOf" srcId="{DF285FF6-DB87-41C5-B6BD-C3D84A73CCAF}" destId="{F6CD2EBF-4748-44A9-B3C4-060BB38139EB}" srcOrd="3" destOrd="0" presId="urn:microsoft.com/office/officeart/2005/8/layout/default"/>
    <dgm:cxn modelId="{C3099828-FD0B-45F2-985A-4C73E43AB34E}" type="presParOf" srcId="{DF285FF6-DB87-41C5-B6BD-C3D84A73CCAF}" destId="{8A684791-A5A4-4DD5-B802-1E55778560A2}" srcOrd="4" destOrd="0" presId="urn:microsoft.com/office/officeart/2005/8/layout/default"/>
    <dgm:cxn modelId="{976B10E3-F939-4805-9E90-84EEF9C6A64B}" type="presParOf" srcId="{DF285FF6-DB87-41C5-B6BD-C3D84A73CCAF}" destId="{D0E032A2-2287-4037-B4DC-EA485FE37E04}" srcOrd="5" destOrd="0" presId="urn:microsoft.com/office/officeart/2005/8/layout/default"/>
    <dgm:cxn modelId="{A9723DC1-02F8-4E10-9200-718062B1A86D}" type="presParOf" srcId="{DF285FF6-DB87-41C5-B6BD-C3D84A73CCAF}" destId="{C15A9500-7693-4149-B870-804D5AE6E046}" srcOrd="6" destOrd="0" presId="urn:microsoft.com/office/officeart/2005/8/layout/default"/>
    <dgm:cxn modelId="{B2292EBD-6FC5-4EC0-A361-4558E1B1956D}" type="presParOf" srcId="{DF285FF6-DB87-41C5-B6BD-C3D84A73CCAF}" destId="{01E24537-B621-49E2-A42F-3C5E6479FD71}" srcOrd="7" destOrd="0" presId="urn:microsoft.com/office/officeart/2005/8/layout/default"/>
    <dgm:cxn modelId="{39C5897C-3866-4C50-B91D-1E5C7CC83680}" type="presParOf" srcId="{DF285FF6-DB87-41C5-B6BD-C3D84A73CCAF}" destId="{D2B4B822-D4A2-4A79-83A8-8E5BF1B9DEE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2B4CE0-3D5D-42EC-BAE4-4E6C8D5E08D8}"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41FF415-14D7-47AD-9C22-D9985BA5AAB7}">
      <dgm:prSet phldrT="[Text]"/>
      <dgm:spPr>
        <a:ln w="57150">
          <a:solidFill>
            <a:schemeClr val="accent3"/>
          </a:solidFill>
        </a:ln>
      </dgm:spPr>
      <dgm:t>
        <a:bodyPr/>
        <a:lstStyle/>
        <a:p>
          <a:r>
            <a:rPr lang="en-US" dirty="0"/>
            <a:t>Bipartisan Infrastructure - $1.2T</a:t>
          </a:r>
        </a:p>
      </dgm:t>
    </dgm:pt>
    <dgm:pt modelId="{CFF38712-09FF-410F-880E-FB5064993075}" type="parTrans" cxnId="{4D2BA4DD-47C6-430D-BAC1-9D37BAD485F6}">
      <dgm:prSet/>
      <dgm:spPr/>
      <dgm:t>
        <a:bodyPr/>
        <a:lstStyle/>
        <a:p>
          <a:endParaRPr lang="en-US"/>
        </a:p>
      </dgm:t>
    </dgm:pt>
    <dgm:pt modelId="{2088906A-0C16-460D-A7CA-14B129557404}" type="sibTrans" cxnId="{4D2BA4DD-47C6-430D-BAC1-9D37BAD485F6}">
      <dgm:prSet/>
      <dgm:spPr/>
      <dgm:t>
        <a:bodyPr/>
        <a:lstStyle/>
        <a:p>
          <a:endParaRPr lang="en-US"/>
        </a:p>
      </dgm:t>
    </dgm:pt>
    <dgm:pt modelId="{513EC037-92A4-45B2-B2E6-3B804DFB4E42}">
      <dgm:prSet phldrT="[Text]"/>
      <dgm:spPr>
        <a:ln w="57150">
          <a:solidFill>
            <a:schemeClr val="accent3"/>
          </a:solidFill>
        </a:ln>
      </dgm:spPr>
      <dgm:t>
        <a:bodyPr/>
        <a:lstStyle/>
        <a:p>
          <a:r>
            <a:rPr lang="en-US" dirty="0"/>
            <a:t>Voting on hold</a:t>
          </a:r>
        </a:p>
      </dgm:t>
    </dgm:pt>
    <dgm:pt modelId="{35BEE596-3ECC-4135-805C-0CC747B904BE}" type="parTrans" cxnId="{279390D1-3648-4838-BDB1-56BE93C0C72A}">
      <dgm:prSet/>
      <dgm:spPr/>
      <dgm:t>
        <a:bodyPr/>
        <a:lstStyle/>
        <a:p>
          <a:endParaRPr lang="en-US"/>
        </a:p>
      </dgm:t>
    </dgm:pt>
    <dgm:pt modelId="{7E9DAEBC-DE3E-4BBE-A498-92A3780E16C0}" type="sibTrans" cxnId="{279390D1-3648-4838-BDB1-56BE93C0C72A}">
      <dgm:prSet/>
      <dgm:spPr/>
      <dgm:t>
        <a:bodyPr/>
        <a:lstStyle/>
        <a:p>
          <a:endParaRPr lang="en-US"/>
        </a:p>
      </dgm:t>
    </dgm:pt>
    <dgm:pt modelId="{0F959845-089D-444F-94A2-756216319ABF}">
      <dgm:prSet phldrT="[Text]"/>
      <dgm:spPr>
        <a:ln w="38100">
          <a:solidFill>
            <a:schemeClr val="accent3"/>
          </a:solidFill>
        </a:ln>
      </dgm:spPr>
      <dgm:t>
        <a:bodyPr/>
        <a:lstStyle/>
        <a:p>
          <a:r>
            <a:rPr lang="en-US" dirty="0"/>
            <a:t>Reconciliation – &lt;$2T</a:t>
          </a:r>
        </a:p>
      </dgm:t>
    </dgm:pt>
    <dgm:pt modelId="{AF06D3B7-2273-4623-BBDB-FC9415AC4E6B}" type="parTrans" cxnId="{C2FC0D92-75EA-45C5-8F1B-D7EBDE5B660A}">
      <dgm:prSet/>
      <dgm:spPr/>
      <dgm:t>
        <a:bodyPr/>
        <a:lstStyle/>
        <a:p>
          <a:endParaRPr lang="en-US"/>
        </a:p>
      </dgm:t>
    </dgm:pt>
    <dgm:pt modelId="{26D822DD-62A7-4BC8-BA78-3F17C9F75174}" type="sibTrans" cxnId="{C2FC0D92-75EA-45C5-8F1B-D7EBDE5B660A}">
      <dgm:prSet/>
      <dgm:spPr/>
      <dgm:t>
        <a:bodyPr/>
        <a:lstStyle/>
        <a:p>
          <a:endParaRPr lang="en-US"/>
        </a:p>
      </dgm:t>
    </dgm:pt>
    <dgm:pt modelId="{8EB3E9A4-CF20-4010-975D-44977C52B248}">
      <dgm:prSet phldrT="[Text]"/>
      <dgm:spPr>
        <a:ln w="38100">
          <a:solidFill>
            <a:schemeClr val="accent3"/>
          </a:solidFill>
        </a:ln>
      </dgm:spPr>
      <dgm:t>
        <a:bodyPr/>
        <a:lstStyle/>
        <a:p>
          <a:r>
            <a:rPr lang="en-US" dirty="0"/>
            <a:t>Moderate Democrats want to reduce initial $3.5T price tag down to $1.5T - $2T</a:t>
          </a:r>
        </a:p>
      </dgm:t>
    </dgm:pt>
    <dgm:pt modelId="{B1B075E5-C808-4A09-AEFB-D15B9B95FCEF}" type="parTrans" cxnId="{FB66E1BA-57BC-4CCE-B1E7-F9495CEF371F}">
      <dgm:prSet/>
      <dgm:spPr/>
      <dgm:t>
        <a:bodyPr/>
        <a:lstStyle/>
        <a:p>
          <a:endParaRPr lang="en-US"/>
        </a:p>
      </dgm:t>
    </dgm:pt>
    <dgm:pt modelId="{60663BF3-9F22-45AE-948E-9D6E64921AF3}" type="sibTrans" cxnId="{FB66E1BA-57BC-4CCE-B1E7-F9495CEF371F}">
      <dgm:prSet/>
      <dgm:spPr/>
      <dgm:t>
        <a:bodyPr/>
        <a:lstStyle/>
        <a:p>
          <a:endParaRPr lang="en-US"/>
        </a:p>
      </dgm:t>
    </dgm:pt>
    <dgm:pt modelId="{EB4E5B2B-3947-4385-9872-8B2B6365D3F7}">
      <dgm:prSet phldrT="[Text]"/>
      <dgm:spPr>
        <a:ln w="38100">
          <a:solidFill>
            <a:schemeClr val="accent3"/>
          </a:solidFill>
        </a:ln>
      </dgm:spPr>
      <dgm:t>
        <a:bodyPr/>
        <a:lstStyle/>
        <a:p>
          <a:r>
            <a:rPr lang="en-US" dirty="0"/>
            <a:t>FY2022 Budget</a:t>
          </a:r>
        </a:p>
      </dgm:t>
    </dgm:pt>
    <dgm:pt modelId="{1AF190C8-BA61-4D59-B6DA-DA2DBE9B2A32}" type="parTrans" cxnId="{8722DD83-80EC-4FFC-8E9A-963BDCB64525}">
      <dgm:prSet/>
      <dgm:spPr/>
      <dgm:t>
        <a:bodyPr/>
        <a:lstStyle/>
        <a:p>
          <a:endParaRPr lang="en-US"/>
        </a:p>
      </dgm:t>
    </dgm:pt>
    <dgm:pt modelId="{59F8B807-FC99-4DFF-9684-FA71E61D5097}" type="sibTrans" cxnId="{8722DD83-80EC-4FFC-8E9A-963BDCB64525}">
      <dgm:prSet/>
      <dgm:spPr/>
      <dgm:t>
        <a:bodyPr/>
        <a:lstStyle/>
        <a:p>
          <a:endParaRPr lang="en-US"/>
        </a:p>
      </dgm:t>
    </dgm:pt>
    <dgm:pt modelId="{FFF7AA25-1328-4182-B258-AD50A9FACF86}">
      <dgm:prSet phldrT="[Text]"/>
      <dgm:spPr>
        <a:ln w="38100">
          <a:solidFill>
            <a:schemeClr val="accent3"/>
          </a:solidFill>
        </a:ln>
      </dgm:spPr>
      <dgm:t>
        <a:bodyPr/>
        <a:lstStyle/>
        <a:p>
          <a:r>
            <a:rPr lang="en-US" dirty="0"/>
            <a:t>Continuing resolution funds government through Dec 3, 2021</a:t>
          </a:r>
        </a:p>
      </dgm:t>
    </dgm:pt>
    <dgm:pt modelId="{E7A0E91E-467F-4544-B0DC-97D547511526}" type="parTrans" cxnId="{10BBD18A-A8D2-4C83-BEE7-765911676551}">
      <dgm:prSet/>
      <dgm:spPr/>
      <dgm:t>
        <a:bodyPr/>
        <a:lstStyle/>
        <a:p>
          <a:endParaRPr lang="en-US"/>
        </a:p>
      </dgm:t>
    </dgm:pt>
    <dgm:pt modelId="{15F2B987-A271-4FD5-A355-29D916D2D725}" type="sibTrans" cxnId="{10BBD18A-A8D2-4C83-BEE7-765911676551}">
      <dgm:prSet/>
      <dgm:spPr/>
      <dgm:t>
        <a:bodyPr/>
        <a:lstStyle/>
        <a:p>
          <a:endParaRPr lang="en-US"/>
        </a:p>
      </dgm:t>
    </dgm:pt>
    <dgm:pt modelId="{7060B5B1-7044-4BBF-AAA0-269B2A54D514}">
      <dgm:prSet phldrT="[Text]"/>
      <dgm:spPr>
        <a:ln w="38100">
          <a:solidFill>
            <a:schemeClr val="accent3"/>
          </a:solidFill>
        </a:ln>
      </dgm:spPr>
      <dgm:t>
        <a:bodyPr/>
        <a:lstStyle/>
        <a:p>
          <a:r>
            <a:rPr lang="en-US" dirty="0"/>
            <a:t>Debt Ceiling</a:t>
          </a:r>
        </a:p>
      </dgm:t>
    </dgm:pt>
    <dgm:pt modelId="{75CD4856-CED9-48B7-8332-1037DDCC898D}" type="parTrans" cxnId="{EC321E4A-32F6-4E7C-922D-1ABA3B6F8E7D}">
      <dgm:prSet/>
      <dgm:spPr/>
      <dgm:t>
        <a:bodyPr/>
        <a:lstStyle/>
        <a:p>
          <a:endParaRPr lang="en-US"/>
        </a:p>
      </dgm:t>
    </dgm:pt>
    <dgm:pt modelId="{920129D3-82C8-4D10-8821-F10934CFA0B9}" type="sibTrans" cxnId="{EC321E4A-32F6-4E7C-922D-1ABA3B6F8E7D}">
      <dgm:prSet/>
      <dgm:spPr/>
      <dgm:t>
        <a:bodyPr/>
        <a:lstStyle/>
        <a:p>
          <a:endParaRPr lang="en-US"/>
        </a:p>
      </dgm:t>
    </dgm:pt>
    <dgm:pt modelId="{7261518E-CFF1-49A4-B929-C338B3E53276}">
      <dgm:prSet phldrT="[Text]"/>
      <dgm:spPr>
        <a:ln w="38100">
          <a:solidFill>
            <a:schemeClr val="accent3"/>
          </a:solidFill>
        </a:ln>
      </dgm:spPr>
      <dgm:t>
        <a:bodyPr/>
        <a:lstStyle/>
        <a:p>
          <a:r>
            <a:rPr lang="en-US" dirty="0"/>
            <a:t>Temporary fix until Dec 3, 2021</a:t>
          </a:r>
        </a:p>
      </dgm:t>
    </dgm:pt>
    <dgm:pt modelId="{E885B8ED-1E93-4E09-B861-EFD4F3804928}" type="parTrans" cxnId="{49C93E98-05D2-42BF-8953-97BC76C6811F}">
      <dgm:prSet/>
      <dgm:spPr/>
      <dgm:t>
        <a:bodyPr/>
        <a:lstStyle/>
        <a:p>
          <a:endParaRPr lang="en-US"/>
        </a:p>
      </dgm:t>
    </dgm:pt>
    <dgm:pt modelId="{F3579CD9-899D-4B40-8EA5-1E25BEC3D808}" type="sibTrans" cxnId="{49C93E98-05D2-42BF-8953-97BC76C6811F}">
      <dgm:prSet/>
      <dgm:spPr/>
      <dgm:t>
        <a:bodyPr/>
        <a:lstStyle/>
        <a:p>
          <a:endParaRPr lang="en-US"/>
        </a:p>
      </dgm:t>
    </dgm:pt>
    <dgm:pt modelId="{A86AEB41-DA91-47CD-8415-911ABF7EF590}">
      <dgm:prSet phldrT="[Text]"/>
      <dgm:spPr>
        <a:ln w="38100">
          <a:solidFill>
            <a:schemeClr val="accent3"/>
          </a:solidFill>
        </a:ln>
      </dgm:spPr>
      <dgm:t>
        <a:bodyPr/>
        <a:lstStyle/>
        <a:p>
          <a:r>
            <a:rPr lang="en-US" dirty="0"/>
            <a:t>Provider Cuts</a:t>
          </a:r>
        </a:p>
      </dgm:t>
    </dgm:pt>
    <dgm:pt modelId="{BA9CEA8E-8082-4144-AD3C-9DBB0C731B0B}" type="parTrans" cxnId="{5CB1E17D-C1D5-4E3B-A11C-4A2AAF65CFDC}">
      <dgm:prSet/>
      <dgm:spPr/>
      <dgm:t>
        <a:bodyPr/>
        <a:lstStyle/>
        <a:p>
          <a:endParaRPr lang="en-US"/>
        </a:p>
      </dgm:t>
    </dgm:pt>
    <dgm:pt modelId="{5BFE1042-3208-454A-ACE2-BCB8586AA0C2}" type="sibTrans" cxnId="{5CB1E17D-C1D5-4E3B-A11C-4A2AAF65CFDC}">
      <dgm:prSet/>
      <dgm:spPr/>
      <dgm:t>
        <a:bodyPr/>
        <a:lstStyle/>
        <a:p>
          <a:endParaRPr lang="en-US"/>
        </a:p>
      </dgm:t>
    </dgm:pt>
    <dgm:pt modelId="{C9DD1B4B-6852-49A9-BA1B-B516A73F15A2}">
      <dgm:prSet phldrT="[Text]"/>
      <dgm:spPr>
        <a:ln w="38100">
          <a:solidFill>
            <a:schemeClr val="accent3"/>
          </a:solidFill>
        </a:ln>
      </dgm:spPr>
      <dgm:t>
        <a:bodyPr/>
        <a:lstStyle/>
        <a:p>
          <a:r>
            <a:rPr lang="en-US" dirty="0"/>
            <a:t>End of the 2% Medicare sequestration moratorium</a:t>
          </a:r>
        </a:p>
      </dgm:t>
    </dgm:pt>
    <dgm:pt modelId="{F5507FCA-1263-4B1B-9528-E3720F67B0F2}" type="parTrans" cxnId="{5A577B7C-DA60-4F93-A528-C510255C6F6B}">
      <dgm:prSet/>
      <dgm:spPr/>
      <dgm:t>
        <a:bodyPr/>
        <a:lstStyle/>
        <a:p>
          <a:endParaRPr lang="en-US"/>
        </a:p>
      </dgm:t>
    </dgm:pt>
    <dgm:pt modelId="{9796C592-CA2A-4529-992A-F46167772891}" type="sibTrans" cxnId="{5A577B7C-DA60-4F93-A528-C510255C6F6B}">
      <dgm:prSet/>
      <dgm:spPr/>
      <dgm:t>
        <a:bodyPr/>
        <a:lstStyle/>
        <a:p>
          <a:endParaRPr lang="en-US"/>
        </a:p>
      </dgm:t>
    </dgm:pt>
    <dgm:pt modelId="{3D4FCEA5-C61F-436B-8472-9782C2C9BA84}">
      <dgm:prSet phldrT="[Text]"/>
      <dgm:spPr>
        <a:ln w="38100">
          <a:solidFill>
            <a:schemeClr val="accent3"/>
          </a:solidFill>
        </a:ln>
      </dgm:spPr>
      <dgm:t>
        <a:bodyPr/>
        <a:lstStyle/>
        <a:p>
          <a:r>
            <a:rPr lang="en-US" dirty="0"/>
            <a:t>A 4% “PAYGO” Medicare sequestration cut</a:t>
          </a:r>
        </a:p>
      </dgm:t>
    </dgm:pt>
    <dgm:pt modelId="{029ACE43-99BB-482E-9D66-5117C74F1E1F}" type="parTrans" cxnId="{6F0A8AD9-5E16-4AAB-87CE-82709BB908E8}">
      <dgm:prSet/>
      <dgm:spPr/>
      <dgm:t>
        <a:bodyPr/>
        <a:lstStyle/>
        <a:p>
          <a:endParaRPr lang="en-US"/>
        </a:p>
      </dgm:t>
    </dgm:pt>
    <dgm:pt modelId="{98C33A80-7BB3-4BEF-AECF-98578BD3C89D}" type="sibTrans" cxnId="{6F0A8AD9-5E16-4AAB-87CE-82709BB908E8}">
      <dgm:prSet/>
      <dgm:spPr/>
      <dgm:t>
        <a:bodyPr/>
        <a:lstStyle/>
        <a:p>
          <a:endParaRPr lang="en-US"/>
        </a:p>
      </dgm:t>
    </dgm:pt>
    <dgm:pt modelId="{25A9C69E-A267-4041-94EE-B8C2E1B1DCC1}">
      <dgm:prSet phldrT="[Text]"/>
      <dgm:spPr>
        <a:ln w="38100">
          <a:solidFill>
            <a:schemeClr val="accent3"/>
          </a:solidFill>
        </a:ln>
      </dgm:spPr>
      <dgm:t>
        <a:bodyPr/>
        <a:lstStyle/>
        <a:p>
          <a:r>
            <a:rPr lang="en-US" dirty="0"/>
            <a:t>End of the 1-year 3.75% physician payment increase</a:t>
          </a:r>
        </a:p>
      </dgm:t>
    </dgm:pt>
    <dgm:pt modelId="{0015BE8C-0AB3-4DF9-9722-1683E70C0BAA}" type="parTrans" cxnId="{73969301-C4D7-40A8-84D6-971BFE813BD4}">
      <dgm:prSet/>
      <dgm:spPr/>
      <dgm:t>
        <a:bodyPr/>
        <a:lstStyle/>
        <a:p>
          <a:endParaRPr lang="en-US"/>
        </a:p>
      </dgm:t>
    </dgm:pt>
    <dgm:pt modelId="{5D4D82FF-D842-4A2D-9593-BC5896864443}" type="sibTrans" cxnId="{73969301-C4D7-40A8-84D6-971BFE813BD4}">
      <dgm:prSet/>
      <dgm:spPr/>
      <dgm:t>
        <a:bodyPr/>
        <a:lstStyle/>
        <a:p>
          <a:endParaRPr lang="en-US"/>
        </a:p>
      </dgm:t>
    </dgm:pt>
    <dgm:pt modelId="{83E15829-816C-478E-BC30-F2EE6527D2C1}">
      <dgm:prSet phldrT="[Text]"/>
      <dgm:spPr>
        <a:ln w="38100">
          <a:solidFill>
            <a:schemeClr val="accent3"/>
          </a:solidFill>
        </a:ln>
      </dgm:spPr>
      <dgm:t>
        <a:bodyPr/>
        <a:lstStyle/>
        <a:p>
          <a:r>
            <a:rPr lang="en-US" dirty="0"/>
            <a:t>Negotiations underway to see what sticks</a:t>
          </a:r>
        </a:p>
      </dgm:t>
    </dgm:pt>
    <dgm:pt modelId="{134BE99D-735C-46F6-B527-282AFF0400AF}" type="parTrans" cxnId="{0E015E5B-AFCA-4C12-9558-231C45718C78}">
      <dgm:prSet/>
      <dgm:spPr/>
      <dgm:t>
        <a:bodyPr/>
        <a:lstStyle/>
        <a:p>
          <a:endParaRPr lang="en-US"/>
        </a:p>
      </dgm:t>
    </dgm:pt>
    <dgm:pt modelId="{5B3B7696-6854-435D-984A-9D576C12C722}" type="sibTrans" cxnId="{0E015E5B-AFCA-4C12-9558-231C45718C78}">
      <dgm:prSet/>
      <dgm:spPr/>
      <dgm:t>
        <a:bodyPr/>
        <a:lstStyle/>
        <a:p>
          <a:endParaRPr lang="en-US"/>
        </a:p>
      </dgm:t>
    </dgm:pt>
    <dgm:pt modelId="{DF285FF6-DB87-41C5-B6BD-C3D84A73CCAF}" type="pres">
      <dgm:prSet presAssocID="{E02B4CE0-3D5D-42EC-BAE4-4E6C8D5E08D8}" presName="diagram" presStyleCnt="0">
        <dgm:presLayoutVars>
          <dgm:dir/>
          <dgm:resizeHandles val="exact"/>
        </dgm:presLayoutVars>
      </dgm:prSet>
      <dgm:spPr/>
    </dgm:pt>
    <dgm:pt modelId="{5B63B924-8349-42D4-A4FE-993D51CA868A}" type="pres">
      <dgm:prSet presAssocID="{B41FF415-14D7-47AD-9C22-D9985BA5AAB7}" presName="node" presStyleLbl="node1" presStyleIdx="0" presStyleCnt="5" custLinFactNeighborX="3510">
        <dgm:presLayoutVars>
          <dgm:bulletEnabled val="1"/>
        </dgm:presLayoutVars>
      </dgm:prSet>
      <dgm:spPr/>
    </dgm:pt>
    <dgm:pt modelId="{184032AA-5793-4FC9-8C50-719DCE1470CD}" type="pres">
      <dgm:prSet presAssocID="{2088906A-0C16-460D-A7CA-14B129557404}" presName="sibTrans" presStyleCnt="0"/>
      <dgm:spPr/>
    </dgm:pt>
    <dgm:pt modelId="{F2DCC67E-91F1-4091-8D97-15E98D2A7E20}" type="pres">
      <dgm:prSet presAssocID="{0F959845-089D-444F-94A2-756216319ABF}" presName="node" presStyleLbl="node1" presStyleIdx="1" presStyleCnt="5">
        <dgm:presLayoutVars>
          <dgm:bulletEnabled val="1"/>
        </dgm:presLayoutVars>
      </dgm:prSet>
      <dgm:spPr/>
    </dgm:pt>
    <dgm:pt modelId="{F6CD2EBF-4748-44A9-B3C4-060BB38139EB}" type="pres">
      <dgm:prSet presAssocID="{26D822DD-62A7-4BC8-BA78-3F17C9F75174}" presName="sibTrans" presStyleCnt="0"/>
      <dgm:spPr/>
    </dgm:pt>
    <dgm:pt modelId="{8A684791-A5A4-4DD5-B802-1E55778560A2}" type="pres">
      <dgm:prSet presAssocID="{EB4E5B2B-3947-4385-9872-8B2B6365D3F7}" presName="node" presStyleLbl="node1" presStyleIdx="2" presStyleCnt="5" custLinFactNeighborX="-3240">
        <dgm:presLayoutVars>
          <dgm:bulletEnabled val="1"/>
        </dgm:presLayoutVars>
      </dgm:prSet>
      <dgm:spPr/>
    </dgm:pt>
    <dgm:pt modelId="{D0E032A2-2287-4037-B4DC-EA485FE37E04}" type="pres">
      <dgm:prSet presAssocID="{59F8B807-FC99-4DFF-9684-FA71E61D5097}" presName="sibTrans" presStyleCnt="0"/>
      <dgm:spPr/>
    </dgm:pt>
    <dgm:pt modelId="{C15A9500-7693-4149-B870-804D5AE6E046}" type="pres">
      <dgm:prSet presAssocID="{7060B5B1-7044-4BBF-AAA0-269B2A54D514}" presName="node" presStyleLbl="node1" presStyleIdx="3" presStyleCnt="5" custLinFactNeighborX="-50977" custLinFactNeighborY="552">
        <dgm:presLayoutVars>
          <dgm:bulletEnabled val="1"/>
        </dgm:presLayoutVars>
      </dgm:prSet>
      <dgm:spPr/>
    </dgm:pt>
    <dgm:pt modelId="{01E24537-B621-49E2-A42F-3C5E6479FD71}" type="pres">
      <dgm:prSet presAssocID="{920129D3-82C8-4D10-8821-F10934CFA0B9}" presName="sibTrans" presStyleCnt="0"/>
      <dgm:spPr/>
    </dgm:pt>
    <dgm:pt modelId="{D2B4B822-D4A2-4A79-83A8-8E5BF1B9DEE3}" type="pres">
      <dgm:prSet presAssocID="{A86AEB41-DA91-47CD-8415-911ABF7EF590}" presName="node" presStyleLbl="node1" presStyleIdx="4" presStyleCnt="5" custLinFactNeighborX="-50977" custLinFactNeighborY="552">
        <dgm:presLayoutVars>
          <dgm:bulletEnabled val="1"/>
        </dgm:presLayoutVars>
      </dgm:prSet>
      <dgm:spPr/>
    </dgm:pt>
  </dgm:ptLst>
  <dgm:cxnLst>
    <dgm:cxn modelId="{B8308B00-4BBF-47B6-99D7-AB875533DCCB}" type="presOf" srcId="{A86AEB41-DA91-47CD-8415-911ABF7EF590}" destId="{D2B4B822-D4A2-4A79-83A8-8E5BF1B9DEE3}" srcOrd="0" destOrd="0" presId="urn:microsoft.com/office/officeart/2005/8/layout/default"/>
    <dgm:cxn modelId="{73969301-C4D7-40A8-84D6-971BFE813BD4}" srcId="{A86AEB41-DA91-47CD-8415-911ABF7EF590}" destId="{25A9C69E-A267-4041-94EE-B8C2E1B1DCC1}" srcOrd="2" destOrd="0" parTransId="{0015BE8C-0AB3-4DF9-9722-1683E70C0BAA}" sibTransId="{5D4D82FF-D842-4A2D-9593-BC5896864443}"/>
    <dgm:cxn modelId="{A577E403-E861-4B83-BF45-9FB266AF34E9}" type="presOf" srcId="{E02B4CE0-3D5D-42EC-BAE4-4E6C8D5E08D8}" destId="{DF285FF6-DB87-41C5-B6BD-C3D84A73CCAF}" srcOrd="0" destOrd="0" presId="urn:microsoft.com/office/officeart/2005/8/layout/default"/>
    <dgm:cxn modelId="{6AB71A04-F6F5-4F40-B68A-C3DA8F89837B}" type="presOf" srcId="{C9DD1B4B-6852-49A9-BA1B-B516A73F15A2}" destId="{D2B4B822-D4A2-4A79-83A8-8E5BF1B9DEE3}" srcOrd="0" destOrd="1" presId="urn:microsoft.com/office/officeart/2005/8/layout/default"/>
    <dgm:cxn modelId="{2DF1FB3B-7374-43D4-9136-A57B29CB5BBE}" type="presOf" srcId="{513EC037-92A4-45B2-B2E6-3B804DFB4E42}" destId="{5B63B924-8349-42D4-A4FE-993D51CA868A}" srcOrd="0" destOrd="1" presId="urn:microsoft.com/office/officeart/2005/8/layout/default"/>
    <dgm:cxn modelId="{2E189F3D-5322-48BE-BBBB-73E19EF1FB24}" type="presOf" srcId="{25A9C69E-A267-4041-94EE-B8C2E1B1DCC1}" destId="{D2B4B822-D4A2-4A79-83A8-8E5BF1B9DEE3}" srcOrd="0" destOrd="3" presId="urn:microsoft.com/office/officeart/2005/8/layout/default"/>
    <dgm:cxn modelId="{0E015E5B-AFCA-4C12-9558-231C45718C78}" srcId="{0F959845-089D-444F-94A2-756216319ABF}" destId="{83E15829-816C-478E-BC30-F2EE6527D2C1}" srcOrd="1" destOrd="0" parTransId="{134BE99D-735C-46F6-B527-282AFF0400AF}" sibTransId="{5B3B7696-6854-435D-984A-9D576C12C722}"/>
    <dgm:cxn modelId="{6F77C942-04A1-48B3-AE92-61095A7D46AD}" type="presOf" srcId="{0F959845-089D-444F-94A2-756216319ABF}" destId="{F2DCC67E-91F1-4091-8D97-15E98D2A7E20}" srcOrd="0" destOrd="0" presId="urn:microsoft.com/office/officeart/2005/8/layout/default"/>
    <dgm:cxn modelId="{EC321E4A-32F6-4E7C-922D-1ABA3B6F8E7D}" srcId="{E02B4CE0-3D5D-42EC-BAE4-4E6C8D5E08D8}" destId="{7060B5B1-7044-4BBF-AAA0-269B2A54D514}" srcOrd="3" destOrd="0" parTransId="{75CD4856-CED9-48B7-8332-1037DDCC898D}" sibTransId="{920129D3-82C8-4D10-8821-F10934CFA0B9}"/>
    <dgm:cxn modelId="{5A577B7C-DA60-4F93-A528-C510255C6F6B}" srcId="{A86AEB41-DA91-47CD-8415-911ABF7EF590}" destId="{C9DD1B4B-6852-49A9-BA1B-B516A73F15A2}" srcOrd="0" destOrd="0" parTransId="{F5507FCA-1263-4B1B-9528-E3720F67B0F2}" sibTransId="{9796C592-CA2A-4529-992A-F46167772891}"/>
    <dgm:cxn modelId="{9C75D87D-ADC1-432F-992F-B37D831475FD}" type="presOf" srcId="{3D4FCEA5-C61F-436B-8472-9782C2C9BA84}" destId="{D2B4B822-D4A2-4A79-83A8-8E5BF1B9DEE3}" srcOrd="0" destOrd="2" presId="urn:microsoft.com/office/officeart/2005/8/layout/default"/>
    <dgm:cxn modelId="{5CB1E17D-C1D5-4E3B-A11C-4A2AAF65CFDC}" srcId="{E02B4CE0-3D5D-42EC-BAE4-4E6C8D5E08D8}" destId="{A86AEB41-DA91-47CD-8415-911ABF7EF590}" srcOrd="4" destOrd="0" parTransId="{BA9CEA8E-8082-4144-AD3C-9DBB0C731B0B}" sibTransId="{5BFE1042-3208-454A-ACE2-BCB8586AA0C2}"/>
    <dgm:cxn modelId="{CEF92080-BBBE-4F4E-A9CB-304E09EC409E}" type="presOf" srcId="{7060B5B1-7044-4BBF-AAA0-269B2A54D514}" destId="{C15A9500-7693-4149-B870-804D5AE6E046}" srcOrd="0" destOrd="0" presId="urn:microsoft.com/office/officeart/2005/8/layout/default"/>
    <dgm:cxn modelId="{8722DD83-80EC-4FFC-8E9A-963BDCB64525}" srcId="{E02B4CE0-3D5D-42EC-BAE4-4E6C8D5E08D8}" destId="{EB4E5B2B-3947-4385-9872-8B2B6365D3F7}" srcOrd="2" destOrd="0" parTransId="{1AF190C8-BA61-4D59-B6DA-DA2DBE9B2A32}" sibTransId="{59F8B807-FC99-4DFF-9684-FA71E61D5097}"/>
    <dgm:cxn modelId="{6A0B8585-9D4F-4B6D-B4E5-9C6FE03C61A5}" type="presOf" srcId="{7261518E-CFF1-49A4-B929-C338B3E53276}" destId="{C15A9500-7693-4149-B870-804D5AE6E046}" srcOrd="0" destOrd="1" presId="urn:microsoft.com/office/officeart/2005/8/layout/default"/>
    <dgm:cxn modelId="{10BBD18A-A8D2-4C83-BEE7-765911676551}" srcId="{EB4E5B2B-3947-4385-9872-8B2B6365D3F7}" destId="{FFF7AA25-1328-4182-B258-AD50A9FACF86}" srcOrd="0" destOrd="0" parTransId="{E7A0E91E-467F-4544-B0DC-97D547511526}" sibTransId="{15F2B987-A271-4FD5-A355-29D916D2D725}"/>
    <dgm:cxn modelId="{BDB0328E-BEA3-4778-89B4-C3AE7AD0CB1F}" type="presOf" srcId="{FFF7AA25-1328-4182-B258-AD50A9FACF86}" destId="{8A684791-A5A4-4DD5-B802-1E55778560A2}" srcOrd="0" destOrd="1" presId="urn:microsoft.com/office/officeart/2005/8/layout/default"/>
    <dgm:cxn modelId="{C2FC0D92-75EA-45C5-8F1B-D7EBDE5B660A}" srcId="{E02B4CE0-3D5D-42EC-BAE4-4E6C8D5E08D8}" destId="{0F959845-089D-444F-94A2-756216319ABF}" srcOrd="1" destOrd="0" parTransId="{AF06D3B7-2273-4623-BBDB-FC9415AC4E6B}" sibTransId="{26D822DD-62A7-4BC8-BA78-3F17C9F75174}"/>
    <dgm:cxn modelId="{49C93E98-05D2-42BF-8953-97BC76C6811F}" srcId="{7060B5B1-7044-4BBF-AAA0-269B2A54D514}" destId="{7261518E-CFF1-49A4-B929-C338B3E53276}" srcOrd="0" destOrd="0" parTransId="{E885B8ED-1E93-4E09-B861-EFD4F3804928}" sibTransId="{F3579CD9-899D-4B40-8EA5-1E25BEC3D808}"/>
    <dgm:cxn modelId="{DC612099-EB7E-485B-859C-ABB9DD9FB583}" type="presOf" srcId="{EB4E5B2B-3947-4385-9872-8B2B6365D3F7}" destId="{8A684791-A5A4-4DD5-B802-1E55778560A2}" srcOrd="0" destOrd="0" presId="urn:microsoft.com/office/officeart/2005/8/layout/default"/>
    <dgm:cxn modelId="{AB4F5E9C-C8EC-4BEC-A032-B65B3A51501B}" type="presOf" srcId="{83E15829-816C-478E-BC30-F2EE6527D2C1}" destId="{F2DCC67E-91F1-4091-8D97-15E98D2A7E20}" srcOrd="0" destOrd="2" presId="urn:microsoft.com/office/officeart/2005/8/layout/default"/>
    <dgm:cxn modelId="{2964F39F-2908-4A71-8B4A-B72319BEC404}" type="presOf" srcId="{8EB3E9A4-CF20-4010-975D-44977C52B248}" destId="{F2DCC67E-91F1-4091-8D97-15E98D2A7E20}" srcOrd="0" destOrd="1" presId="urn:microsoft.com/office/officeart/2005/8/layout/default"/>
    <dgm:cxn modelId="{450A19A0-B34C-495F-A021-EC51DC934667}" type="presOf" srcId="{B41FF415-14D7-47AD-9C22-D9985BA5AAB7}" destId="{5B63B924-8349-42D4-A4FE-993D51CA868A}" srcOrd="0" destOrd="0" presId="urn:microsoft.com/office/officeart/2005/8/layout/default"/>
    <dgm:cxn modelId="{FB66E1BA-57BC-4CCE-B1E7-F9495CEF371F}" srcId="{0F959845-089D-444F-94A2-756216319ABF}" destId="{8EB3E9A4-CF20-4010-975D-44977C52B248}" srcOrd="0" destOrd="0" parTransId="{B1B075E5-C808-4A09-AEFB-D15B9B95FCEF}" sibTransId="{60663BF3-9F22-45AE-948E-9D6E64921AF3}"/>
    <dgm:cxn modelId="{279390D1-3648-4838-BDB1-56BE93C0C72A}" srcId="{B41FF415-14D7-47AD-9C22-D9985BA5AAB7}" destId="{513EC037-92A4-45B2-B2E6-3B804DFB4E42}" srcOrd="0" destOrd="0" parTransId="{35BEE596-3ECC-4135-805C-0CC747B904BE}" sibTransId="{7E9DAEBC-DE3E-4BBE-A498-92A3780E16C0}"/>
    <dgm:cxn modelId="{6F0A8AD9-5E16-4AAB-87CE-82709BB908E8}" srcId="{A86AEB41-DA91-47CD-8415-911ABF7EF590}" destId="{3D4FCEA5-C61F-436B-8472-9782C2C9BA84}" srcOrd="1" destOrd="0" parTransId="{029ACE43-99BB-482E-9D66-5117C74F1E1F}" sibTransId="{98C33A80-7BB3-4BEF-AECF-98578BD3C89D}"/>
    <dgm:cxn modelId="{4D2BA4DD-47C6-430D-BAC1-9D37BAD485F6}" srcId="{E02B4CE0-3D5D-42EC-BAE4-4E6C8D5E08D8}" destId="{B41FF415-14D7-47AD-9C22-D9985BA5AAB7}" srcOrd="0" destOrd="0" parTransId="{CFF38712-09FF-410F-880E-FB5064993075}" sibTransId="{2088906A-0C16-460D-A7CA-14B129557404}"/>
    <dgm:cxn modelId="{BFFDD5B1-24F9-4EDA-BE8E-1769734D521F}" type="presParOf" srcId="{DF285FF6-DB87-41C5-B6BD-C3D84A73CCAF}" destId="{5B63B924-8349-42D4-A4FE-993D51CA868A}" srcOrd="0" destOrd="0" presId="urn:microsoft.com/office/officeart/2005/8/layout/default"/>
    <dgm:cxn modelId="{B9B8640A-E90B-4278-ACEC-30B347EA3064}" type="presParOf" srcId="{DF285FF6-DB87-41C5-B6BD-C3D84A73CCAF}" destId="{184032AA-5793-4FC9-8C50-719DCE1470CD}" srcOrd="1" destOrd="0" presId="urn:microsoft.com/office/officeart/2005/8/layout/default"/>
    <dgm:cxn modelId="{F7E38F58-C2F7-41E1-812A-CA1C7F63A349}" type="presParOf" srcId="{DF285FF6-DB87-41C5-B6BD-C3D84A73CCAF}" destId="{F2DCC67E-91F1-4091-8D97-15E98D2A7E20}" srcOrd="2" destOrd="0" presId="urn:microsoft.com/office/officeart/2005/8/layout/default"/>
    <dgm:cxn modelId="{89E51E85-B67F-49C3-8FE9-0BBDF0948723}" type="presParOf" srcId="{DF285FF6-DB87-41C5-B6BD-C3D84A73CCAF}" destId="{F6CD2EBF-4748-44A9-B3C4-060BB38139EB}" srcOrd="3" destOrd="0" presId="urn:microsoft.com/office/officeart/2005/8/layout/default"/>
    <dgm:cxn modelId="{C3099828-FD0B-45F2-985A-4C73E43AB34E}" type="presParOf" srcId="{DF285FF6-DB87-41C5-B6BD-C3D84A73CCAF}" destId="{8A684791-A5A4-4DD5-B802-1E55778560A2}" srcOrd="4" destOrd="0" presId="urn:microsoft.com/office/officeart/2005/8/layout/default"/>
    <dgm:cxn modelId="{976B10E3-F939-4805-9E90-84EEF9C6A64B}" type="presParOf" srcId="{DF285FF6-DB87-41C5-B6BD-C3D84A73CCAF}" destId="{D0E032A2-2287-4037-B4DC-EA485FE37E04}" srcOrd="5" destOrd="0" presId="urn:microsoft.com/office/officeart/2005/8/layout/default"/>
    <dgm:cxn modelId="{A9723DC1-02F8-4E10-9200-718062B1A86D}" type="presParOf" srcId="{DF285FF6-DB87-41C5-B6BD-C3D84A73CCAF}" destId="{C15A9500-7693-4149-B870-804D5AE6E046}" srcOrd="6" destOrd="0" presId="urn:microsoft.com/office/officeart/2005/8/layout/default"/>
    <dgm:cxn modelId="{B2292EBD-6FC5-4EC0-A361-4558E1B1956D}" type="presParOf" srcId="{DF285FF6-DB87-41C5-B6BD-C3D84A73CCAF}" destId="{01E24537-B621-49E2-A42F-3C5E6479FD71}" srcOrd="7" destOrd="0" presId="urn:microsoft.com/office/officeart/2005/8/layout/default"/>
    <dgm:cxn modelId="{39C5897C-3866-4C50-B91D-1E5C7CC83680}" type="presParOf" srcId="{DF285FF6-DB87-41C5-B6BD-C3D84A73CCAF}" destId="{D2B4B822-D4A2-4A79-83A8-8E5BF1B9DEE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90AD35-CB57-4F14-992A-B0BEDF06EAA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51C9A26-CA09-4CD9-B14D-A830F93348BF}">
      <dgm:prSet phldrT="[Text]"/>
      <dgm:spPr/>
      <dgm:t>
        <a:bodyPr/>
        <a:lstStyle/>
        <a:p>
          <a:r>
            <a:rPr lang="en-US" dirty="0"/>
            <a:t>HHRG</a:t>
          </a:r>
        </a:p>
      </dgm:t>
    </dgm:pt>
    <dgm:pt modelId="{ABA8727A-76D3-473D-851F-B4370B984702}" type="parTrans" cxnId="{E69528A3-F4B6-4FA4-9DFE-E38027CB5D2E}">
      <dgm:prSet/>
      <dgm:spPr/>
      <dgm:t>
        <a:bodyPr/>
        <a:lstStyle/>
        <a:p>
          <a:endParaRPr lang="en-US"/>
        </a:p>
      </dgm:t>
    </dgm:pt>
    <dgm:pt modelId="{7FA79CAD-B3CB-4BBA-B188-9EA458363A9C}" type="sibTrans" cxnId="{E69528A3-F4B6-4FA4-9DFE-E38027CB5D2E}">
      <dgm:prSet/>
      <dgm:spPr/>
      <dgm:t>
        <a:bodyPr/>
        <a:lstStyle/>
        <a:p>
          <a:endParaRPr lang="en-US"/>
        </a:p>
      </dgm:t>
    </dgm:pt>
    <dgm:pt modelId="{05B2835A-BBD7-4844-921E-1D95174FFA66}">
      <dgm:prSet phldrT="[Text]" custT="1"/>
      <dgm:spPr/>
      <dgm:t>
        <a:bodyPr/>
        <a:lstStyle/>
        <a:p>
          <a:pPr algn="ctr"/>
          <a:r>
            <a:rPr lang="en-US" sz="1400" dirty="0"/>
            <a:t>153 categories from three components:</a:t>
          </a:r>
        </a:p>
        <a:p>
          <a:pPr algn="l"/>
          <a:r>
            <a:rPr lang="en-US" sz="1400" dirty="0"/>
            <a:t>–Functional severity level </a:t>
          </a:r>
        </a:p>
        <a:p>
          <a:pPr algn="l"/>
          <a:r>
            <a:rPr lang="en-US" sz="1400" dirty="0"/>
            <a:t>–Clinical severity level</a:t>
          </a:r>
        </a:p>
        <a:p>
          <a:pPr algn="l"/>
          <a:r>
            <a:rPr lang="en-US" sz="1400" dirty="0"/>
            <a:t>–Service utilization</a:t>
          </a:r>
        </a:p>
      </dgm:t>
    </dgm:pt>
    <dgm:pt modelId="{DCC0D2FD-CBB7-47E6-AED3-CFCE6F5CE7AC}" type="parTrans" cxnId="{6C3CCCED-A9DA-419E-9EA5-696D25C0BA22}">
      <dgm:prSet/>
      <dgm:spPr/>
      <dgm:t>
        <a:bodyPr/>
        <a:lstStyle/>
        <a:p>
          <a:endParaRPr lang="en-US"/>
        </a:p>
      </dgm:t>
    </dgm:pt>
    <dgm:pt modelId="{DE914876-75E1-43D7-AD9B-3720017F1689}" type="sibTrans" cxnId="{6C3CCCED-A9DA-419E-9EA5-696D25C0BA22}">
      <dgm:prSet/>
      <dgm:spPr/>
      <dgm:t>
        <a:bodyPr/>
        <a:lstStyle/>
        <a:p>
          <a:endParaRPr lang="en-US"/>
        </a:p>
      </dgm:t>
    </dgm:pt>
    <dgm:pt modelId="{81F9D72D-F683-468E-A265-BF7946155A0A}">
      <dgm:prSet phldrT="[Text]"/>
      <dgm:spPr/>
      <dgm:t>
        <a:bodyPr/>
        <a:lstStyle/>
        <a:p>
          <a:r>
            <a:rPr lang="en-US" dirty="0"/>
            <a:t>PDGM</a:t>
          </a:r>
        </a:p>
      </dgm:t>
    </dgm:pt>
    <dgm:pt modelId="{9C655525-D615-4738-9E40-2CC8BB409D24}" type="parTrans" cxnId="{FE34E769-15EB-48CB-A216-44D6B32B6195}">
      <dgm:prSet/>
      <dgm:spPr/>
      <dgm:t>
        <a:bodyPr/>
        <a:lstStyle/>
        <a:p>
          <a:endParaRPr lang="en-US"/>
        </a:p>
      </dgm:t>
    </dgm:pt>
    <dgm:pt modelId="{CB6E9DDC-0C69-4DE7-923C-02FE4CE26B9D}" type="sibTrans" cxnId="{FE34E769-15EB-48CB-A216-44D6B32B6195}">
      <dgm:prSet/>
      <dgm:spPr/>
      <dgm:t>
        <a:bodyPr/>
        <a:lstStyle/>
        <a:p>
          <a:endParaRPr lang="en-US"/>
        </a:p>
      </dgm:t>
    </dgm:pt>
    <dgm:pt modelId="{DE638FB7-EA73-41D6-A036-D58332D961FD}">
      <dgm:prSet phldrT="[Text]" custT="1"/>
      <dgm:spPr/>
      <dgm:t>
        <a:bodyPr/>
        <a:lstStyle/>
        <a:p>
          <a:pPr algn="ctr"/>
          <a:r>
            <a:rPr lang="en-US" sz="1200" dirty="0"/>
            <a:t>432 groupings from five components:</a:t>
          </a:r>
        </a:p>
        <a:p>
          <a:pPr algn="l"/>
          <a:r>
            <a:rPr lang="en-US" sz="1200" dirty="0"/>
            <a:t>–Timing</a:t>
          </a:r>
        </a:p>
        <a:p>
          <a:pPr algn="l"/>
          <a:r>
            <a:rPr lang="en-US" sz="1200" dirty="0"/>
            <a:t>–Admission Source</a:t>
          </a:r>
        </a:p>
        <a:p>
          <a:pPr algn="l"/>
          <a:r>
            <a:rPr lang="en-US" sz="1200" dirty="0"/>
            <a:t>–Clinical grouping</a:t>
          </a:r>
        </a:p>
        <a:p>
          <a:pPr algn="l"/>
          <a:r>
            <a:rPr lang="en-US" sz="1200" dirty="0"/>
            <a:t>–Functional impairment level</a:t>
          </a:r>
        </a:p>
        <a:p>
          <a:pPr algn="l"/>
          <a:r>
            <a:rPr lang="en-US" sz="1200" dirty="0"/>
            <a:t>–Comorbidity adjustment</a:t>
          </a:r>
        </a:p>
      </dgm:t>
    </dgm:pt>
    <dgm:pt modelId="{98B8ADDF-E1F5-456E-A059-432AF68F0E07}" type="parTrans" cxnId="{D4D5BA12-D88B-4036-B63E-A45A1607827B}">
      <dgm:prSet/>
      <dgm:spPr/>
      <dgm:t>
        <a:bodyPr/>
        <a:lstStyle/>
        <a:p>
          <a:endParaRPr lang="en-US"/>
        </a:p>
      </dgm:t>
    </dgm:pt>
    <dgm:pt modelId="{EF228457-2AEF-4F48-8257-FE471A628097}" type="sibTrans" cxnId="{D4D5BA12-D88B-4036-B63E-A45A1607827B}">
      <dgm:prSet/>
      <dgm:spPr/>
      <dgm:t>
        <a:bodyPr/>
        <a:lstStyle/>
        <a:p>
          <a:endParaRPr lang="en-US"/>
        </a:p>
      </dgm:t>
    </dgm:pt>
    <dgm:pt modelId="{DCEF98D8-7917-406D-B481-365F718A73A0}" type="pres">
      <dgm:prSet presAssocID="{9D90AD35-CB57-4F14-992A-B0BEDF06EAA0}" presName="diagram" presStyleCnt="0">
        <dgm:presLayoutVars>
          <dgm:chPref val="1"/>
          <dgm:dir/>
          <dgm:animOne val="branch"/>
          <dgm:animLvl val="lvl"/>
          <dgm:resizeHandles/>
        </dgm:presLayoutVars>
      </dgm:prSet>
      <dgm:spPr/>
    </dgm:pt>
    <dgm:pt modelId="{011CA41D-81D4-4DC3-B6B4-FF5CE70E156D}" type="pres">
      <dgm:prSet presAssocID="{B51C9A26-CA09-4CD9-B14D-A830F93348BF}" presName="root" presStyleCnt="0"/>
      <dgm:spPr/>
    </dgm:pt>
    <dgm:pt modelId="{59C1771E-1F70-40FE-BA2C-6FA043555BB7}" type="pres">
      <dgm:prSet presAssocID="{B51C9A26-CA09-4CD9-B14D-A830F93348BF}" presName="rootComposite" presStyleCnt="0"/>
      <dgm:spPr/>
    </dgm:pt>
    <dgm:pt modelId="{A345A6FB-6C83-42E7-AC1B-C9815A5F4DC2}" type="pres">
      <dgm:prSet presAssocID="{B51C9A26-CA09-4CD9-B14D-A830F93348BF}" presName="rootText" presStyleLbl="node1" presStyleIdx="0" presStyleCnt="2" custScaleX="81365" custScaleY="74316"/>
      <dgm:spPr/>
    </dgm:pt>
    <dgm:pt modelId="{C7FF4914-C093-449D-A2F6-7180FAE34C09}" type="pres">
      <dgm:prSet presAssocID="{B51C9A26-CA09-4CD9-B14D-A830F93348BF}" presName="rootConnector" presStyleLbl="node1" presStyleIdx="0" presStyleCnt="2"/>
      <dgm:spPr/>
    </dgm:pt>
    <dgm:pt modelId="{18722C39-9AF8-4948-B798-4AE0612BF71B}" type="pres">
      <dgm:prSet presAssocID="{B51C9A26-CA09-4CD9-B14D-A830F93348BF}" presName="childShape" presStyleCnt="0"/>
      <dgm:spPr/>
    </dgm:pt>
    <dgm:pt modelId="{E6CD5772-397F-4B3A-80B4-16AC7511B9C2}" type="pres">
      <dgm:prSet presAssocID="{DCC0D2FD-CBB7-47E6-AED3-CFCE6F5CE7AC}" presName="Name13" presStyleLbl="parChTrans1D2" presStyleIdx="0" presStyleCnt="2"/>
      <dgm:spPr/>
    </dgm:pt>
    <dgm:pt modelId="{AD743353-DC7B-4875-B30D-2EF471136499}" type="pres">
      <dgm:prSet presAssocID="{05B2835A-BBD7-4844-921E-1D95174FFA66}" presName="childText" presStyleLbl="bgAcc1" presStyleIdx="0" presStyleCnt="2" custScaleX="135084" custScaleY="174703" custLinFactNeighborX="-6050" custLinFactNeighborY="-626">
        <dgm:presLayoutVars>
          <dgm:bulletEnabled val="1"/>
        </dgm:presLayoutVars>
      </dgm:prSet>
      <dgm:spPr/>
    </dgm:pt>
    <dgm:pt modelId="{5D42700D-4031-4B9E-ACF0-A3806A3F5757}" type="pres">
      <dgm:prSet presAssocID="{81F9D72D-F683-468E-A265-BF7946155A0A}" presName="root" presStyleCnt="0"/>
      <dgm:spPr/>
    </dgm:pt>
    <dgm:pt modelId="{3AC41529-7CE8-4D3D-BF4F-B6939E6DAD0A}" type="pres">
      <dgm:prSet presAssocID="{81F9D72D-F683-468E-A265-BF7946155A0A}" presName="rootComposite" presStyleCnt="0"/>
      <dgm:spPr/>
    </dgm:pt>
    <dgm:pt modelId="{D5437126-28DA-4292-9857-9FD0155220E8}" type="pres">
      <dgm:prSet presAssocID="{81F9D72D-F683-468E-A265-BF7946155A0A}" presName="rootText" presStyleLbl="node1" presStyleIdx="1" presStyleCnt="2" custScaleX="82512" custScaleY="83342"/>
      <dgm:spPr/>
    </dgm:pt>
    <dgm:pt modelId="{8D00FF83-229F-4A83-85A6-324B48C94811}" type="pres">
      <dgm:prSet presAssocID="{81F9D72D-F683-468E-A265-BF7946155A0A}" presName="rootConnector" presStyleLbl="node1" presStyleIdx="1" presStyleCnt="2"/>
      <dgm:spPr/>
    </dgm:pt>
    <dgm:pt modelId="{4626A6CA-E556-49B6-B356-3B89BD7DE8F0}" type="pres">
      <dgm:prSet presAssocID="{81F9D72D-F683-468E-A265-BF7946155A0A}" presName="childShape" presStyleCnt="0"/>
      <dgm:spPr/>
    </dgm:pt>
    <dgm:pt modelId="{16B76524-C61A-46BF-AA39-BA9C3915C809}" type="pres">
      <dgm:prSet presAssocID="{98B8ADDF-E1F5-456E-A059-432AF68F0E07}" presName="Name13" presStyleLbl="parChTrans1D2" presStyleIdx="1" presStyleCnt="2"/>
      <dgm:spPr/>
    </dgm:pt>
    <dgm:pt modelId="{7DE0887E-557B-4DFA-BFCC-5F1D52AE669A}" type="pres">
      <dgm:prSet presAssocID="{DE638FB7-EA73-41D6-A036-D58332D961FD}" presName="childText" presStyleLbl="bgAcc1" presStyleIdx="1" presStyleCnt="2" custScaleX="156287" custScaleY="172410" custLinFactNeighborX="-946" custLinFactNeighborY="-7566">
        <dgm:presLayoutVars>
          <dgm:bulletEnabled val="1"/>
        </dgm:presLayoutVars>
      </dgm:prSet>
      <dgm:spPr/>
    </dgm:pt>
  </dgm:ptLst>
  <dgm:cxnLst>
    <dgm:cxn modelId="{D4D5BA12-D88B-4036-B63E-A45A1607827B}" srcId="{81F9D72D-F683-468E-A265-BF7946155A0A}" destId="{DE638FB7-EA73-41D6-A036-D58332D961FD}" srcOrd="0" destOrd="0" parTransId="{98B8ADDF-E1F5-456E-A059-432AF68F0E07}" sibTransId="{EF228457-2AEF-4F48-8257-FE471A628097}"/>
    <dgm:cxn modelId="{F653B065-666F-054A-ABF8-2FD407209BEF}" type="presOf" srcId="{98B8ADDF-E1F5-456E-A059-432AF68F0E07}" destId="{16B76524-C61A-46BF-AA39-BA9C3915C809}" srcOrd="0" destOrd="0" presId="urn:microsoft.com/office/officeart/2005/8/layout/hierarchy3"/>
    <dgm:cxn modelId="{FE34E769-15EB-48CB-A216-44D6B32B6195}" srcId="{9D90AD35-CB57-4F14-992A-B0BEDF06EAA0}" destId="{81F9D72D-F683-468E-A265-BF7946155A0A}" srcOrd="1" destOrd="0" parTransId="{9C655525-D615-4738-9E40-2CC8BB409D24}" sibTransId="{CB6E9DDC-0C69-4DE7-923C-02FE4CE26B9D}"/>
    <dgm:cxn modelId="{B8224351-C60B-1A40-A3D5-9775B9A3DD1A}" type="presOf" srcId="{DE638FB7-EA73-41D6-A036-D58332D961FD}" destId="{7DE0887E-557B-4DFA-BFCC-5F1D52AE669A}" srcOrd="0" destOrd="0" presId="urn:microsoft.com/office/officeart/2005/8/layout/hierarchy3"/>
    <dgm:cxn modelId="{E052C594-624C-5B48-BD2A-C80923B6F63C}" type="presOf" srcId="{9D90AD35-CB57-4F14-992A-B0BEDF06EAA0}" destId="{DCEF98D8-7917-406D-B481-365F718A73A0}" srcOrd="0" destOrd="0" presId="urn:microsoft.com/office/officeart/2005/8/layout/hierarchy3"/>
    <dgm:cxn modelId="{4178219D-B538-3849-BC7A-91C87DC00AD2}" type="presOf" srcId="{81F9D72D-F683-468E-A265-BF7946155A0A}" destId="{8D00FF83-229F-4A83-85A6-324B48C94811}" srcOrd="1" destOrd="0" presId="urn:microsoft.com/office/officeart/2005/8/layout/hierarchy3"/>
    <dgm:cxn modelId="{CD01EE9E-692C-D641-BA23-C2FDCF679BB9}" type="presOf" srcId="{DCC0D2FD-CBB7-47E6-AED3-CFCE6F5CE7AC}" destId="{E6CD5772-397F-4B3A-80B4-16AC7511B9C2}" srcOrd="0" destOrd="0" presId="urn:microsoft.com/office/officeart/2005/8/layout/hierarchy3"/>
    <dgm:cxn modelId="{E69528A3-F4B6-4FA4-9DFE-E38027CB5D2E}" srcId="{9D90AD35-CB57-4F14-992A-B0BEDF06EAA0}" destId="{B51C9A26-CA09-4CD9-B14D-A830F93348BF}" srcOrd="0" destOrd="0" parTransId="{ABA8727A-76D3-473D-851F-B4370B984702}" sibTransId="{7FA79CAD-B3CB-4BBA-B188-9EA458363A9C}"/>
    <dgm:cxn modelId="{C6FBECC7-79F6-EF49-97BF-21D3CE2CC1D2}" type="presOf" srcId="{B51C9A26-CA09-4CD9-B14D-A830F93348BF}" destId="{A345A6FB-6C83-42E7-AC1B-C9815A5F4DC2}" srcOrd="0" destOrd="0" presId="urn:microsoft.com/office/officeart/2005/8/layout/hierarchy3"/>
    <dgm:cxn modelId="{2B78AED6-BE78-A540-9C90-2515BDC9FDDB}" type="presOf" srcId="{81F9D72D-F683-468E-A265-BF7946155A0A}" destId="{D5437126-28DA-4292-9857-9FD0155220E8}" srcOrd="0" destOrd="0" presId="urn:microsoft.com/office/officeart/2005/8/layout/hierarchy3"/>
    <dgm:cxn modelId="{7F6128D8-89B5-154A-A713-C50CB6DB9844}" type="presOf" srcId="{05B2835A-BBD7-4844-921E-1D95174FFA66}" destId="{AD743353-DC7B-4875-B30D-2EF471136499}" srcOrd="0" destOrd="0" presId="urn:microsoft.com/office/officeart/2005/8/layout/hierarchy3"/>
    <dgm:cxn modelId="{A1A253E4-87D7-B54D-8CDA-8BC1E52DFD54}" type="presOf" srcId="{B51C9A26-CA09-4CD9-B14D-A830F93348BF}" destId="{C7FF4914-C093-449D-A2F6-7180FAE34C09}" srcOrd="1" destOrd="0" presId="urn:microsoft.com/office/officeart/2005/8/layout/hierarchy3"/>
    <dgm:cxn modelId="{6C3CCCED-A9DA-419E-9EA5-696D25C0BA22}" srcId="{B51C9A26-CA09-4CD9-B14D-A830F93348BF}" destId="{05B2835A-BBD7-4844-921E-1D95174FFA66}" srcOrd="0" destOrd="0" parTransId="{DCC0D2FD-CBB7-47E6-AED3-CFCE6F5CE7AC}" sibTransId="{DE914876-75E1-43D7-AD9B-3720017F1689}"/>
    <dgm:cxn modelId="{3C94EEBF-A70E-3F4F-9D76-DED43614666C}" type="presParOf" srcId="{DCEF98D8-7917-406D-B481-365F718A73A0}" destId="{011CA41D-81D4-4DC3-B6B4-FF5CE70E156D}" srcOrd="0" destOrd="0" presId="urn:microsoft.com/office/officeart/2005/8/layout/hierarchy3"/>
    <dgm:cxn modelId="{DD193977-6365-6D4D-80E5-5E197D58351E}" type="presParOf" srcId="{011CA41D-81D4-4DC3-B6B4-FF5CE70E156D}" destId="{59C1771E-1F70-40FE-BA2C-6FA043555BB7}" srcOrd="0" destOrd="0" presId="urn:microsoft.com/office/officeart/2005/8/layout/hierarchy3"/>
    <dgm:cxn modelId="{1694BE8F-ED2F-EE41-969C-DF172D6A1E4A}" type="presParOf" srcId="{59C1771E-1F70-40FE-BA2C-6FA043555BB7}" destId="{A345A6FB-6C83-42E7-AC1B-C9815A5F4DC2}" srcOrd="0" destOrd="0" presId="urn:microsoft.com/office/officeart/2005/8/layout/hierarchy3"/>
    <dgm:cxn modelId="{A421FC70-F407-B347-9426-F4F36F748C6A}" type="presParOf" srcId="{59C1771E-1F70-40FE-BA2C-6FA043555BB7}" destId="{C7FF4914-C093-449D-A2F6-7180FAE34C09}" srcOrd="1" destOrd="0" presId="urn:microsoft.com/office/officeart/2005/8/layout/hierarchy3"/>
    <dgm:cxn modelId="{51260917-1322-1842-8C25-5E8DBDF407BF}" type="presParOf" srcId="{011CA41D-81D4-4DC3-B6B4-FF5CE70E156D}" destId="{18722C39-9AF8-4948-B798-4AE0612BF71B}" srcOrd="1" destOrd="0" presId="urn:microsoft.com/office/officeart/2005/8/layout/hierarchy3"/>
    <dgm:cxn modelId="{BD438D55-4757-E940-95BA-C1632B65010A}" type="presParOf" srcId="{18722C39-9AF8-4948-B798-4AE0612BF71B}" destId="{E6CD5772-397F-4B3A-80B4-16AC7511B9C2}" srcOrd="0" destOrd="0" presId="urn:microsoft.com/office/officeart/2005/8/layout/hierarchy3"/>
    <dgm:cxn modelId="{9ACEF67E-6D02-F74D-B73F-927CCEC4FB77}" type="presParOf" srcId="{18722C39-9AF8-4948-B798-4AE0612BF71B}" destId="{AD743353-DC7B-4875-B30D-2EF471136499}" srcOrd="1" destOrd="0" presId="urn:microsoft.com/office/officeart/2005/8/layout/hierarchy3"/>
    <dgm:cxn modelId="{A4204DB0-7C1F-254C-9459-D082C932A683}" type="presParOf" srcId="{DCEF98D8-7917-406D-B481-365F718A73A0}" destId="{5D42700D-4031-4B9E-ACF0-A3806A3F5757}" srcOrd="1" destOrd="0" presId="urn:microsoft.com/office/officeart/2005/8/layout/hierarchy3"/>
    <dgm:cxn modelId="{57E2A254-AEAF-F144-81FA-B157CE622374}" type="presParOf" srcId="{5D42700D-4031-4B9E-ACF0-A3806A3F5757}" destId="{3AC41529-7CE8-4D3D-BF4F-B6939E6DAD0A}" srcOrd="0" destOrd="0" presId="urn:microsoft.com/office/officeart/2005/8/layout/hierarchy3"/>
    <dgm:cxn modelId="{2DCA9E20-BDB7-C74B-9454-05BD8B06F4E1}" type="presParOf" srcId="{3AC41529-7CE8-4D3D-BF4F-B6939E6DAD0A}" destId="{D5437126-28DA-4292-9857-9FD0155220E8}" srcOrd="0" destOrd="0" presId="urn:microsoft.com/office/officeart/2005/8/layout/hierarchy3"/>
    <dgm:cxn modelId="{2E787C50-DA4B-3645-AB46-C37B89DDDE0E}" type="presParOf" srcId="{3AC41529-7CE8-4D3D-BF4F-B6939E6DAD0A}" destId="{8D00FF83-229F-4A83-85A6-324B48C94811}" srcOrd="1" destOrd="0" presId="urn:microsoft.com/office/officeart/2005/8/layout/hierarchy3"/>
    <dgm:cxn modelId="{2BCC167C-5A34-C643-8439-CFE5C553FA93}" type="presParOf" srcId="{5D42700D-4031-4B9E-ACF0-A3806A3F5757}" destId="{4626A6CA-E556-49B6-B356-3B89BD7DE8F0}" srcOrd="1" destOrd="0" presId="urn:microsoft.com/office/officeart/2005/8/layout/hierarchy3"/>
    <dgm:cxn modelId="{9BC46190-3E4A-C14B-9914-6E145F0B76A0}" type="presParOf" srcId="{4626A6CA-E556-49B6-B356-3B89BD7DE8F0}" destId="{16B76524-C61A-46BF-AA39-BA9C3915C809}" srcOrd="0" destOrd="0" presId="urn:microsoft.com/office/officeart/2005/8/layout/hierarchy3"/>
    <dgm:cxn modelId="{A4F30BCB-F944-F440-988A-324EDF801058}" type="presParOf" srcId="{4626A6CA-E556-49B6-B356-3B89BD7DE8F0}" destId="{7DE0887E-557B-4DFA-BFCC-5F1D52AE669A}"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766ABB-472B-4DB2-8F6E-FAB4BEEB2CB6}"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B29AF172-E59A-4862-9EAB-16BA9E7BD97C}">
      <dgm:prSet phldrT="[Text]" custT="1"/>
      <dgm:spPr/>
      <dgm:t>
        <a:bodyPr/>
        <a:lstStyle/>
        <a:p>
          <a:r>
            <a:rPr lang="en-US" sz="1800" b="1" dirty="0"/>
            <a:t>Timing </a:t>
          </a:r>
        </a:p>
      </dgm:t>
    </dgm:pt>
    <dgm:pt modelId="{871397C0-4B23-40E7-AFFF-95217FFF47A7}" type="parTrans" cxnId="{E15B9597-3426-466A-ADC1-4DA9BAABF020}">
      <dgm:prSet/>
      <dgm:spPr/>
      <dgm:t>
        <a:bodyPr/>
        <a:lstStyle/>
        <a:p>
          <a:endParaRPr lang="en-US"/>
        </a:p>
      </dgm:t>
    </dgm:pt>
    <dgm:pt modelId="{2C2C22FC-3491-46E1-99CE-6872609A7ADD}" type="sibTrans" cxnId="{E15B9597-3426-466A-ADC1-4DA9BAABF020}">
      <dgm:prSet/>
      <dgm:spPr/>
      <dgm:t>
        <a:bodyPr/>
        <a:lstStyle/>
        <a:p>
          <a:endParaRPr lang="en-US"/>
        </a:p>
      </dgm:t>
    </dgm:pt>
    <dgm:pt modelId="{7EB649A9-C511-4D3F-9196-81C6021A4051}">
      <dgm:prSet/>
      <dgm:spPr/>
      <dgm:t>
        <a:bodyPr/>
        <a:lstStyle/>
        <a:p>
          <a:r>
            <a:rPr lang="en-US" dirty="0"/>
            <a:t>Early or Late</a:t>
          </a:r>
        </a:p>
      </dgm:t>
    </dgm:pt>
    <dgm:pt modelId="{D2632C26-CDA1-4A2B-9448-5970114FA057}" type="parTrans" cxnId="{D7D5AC1F-05BB-4459-BC34-A201057D8476}">
      <dgm:prSet/>
      <dgm:spPr/>
      <dgm:t>
        <a:bodyPr/>
        <a:lstStyle/>
        <a:p>
          <a:endParaRPr lang="en-US"/>
        </a:p>
      </dgm:t>
    </dgm:pt>
    <dgm:pt modelId="{F756E320-E9F3-4062-9952-29161C564A4B}" type="sibTrans" cxnId="{D7D5AC1F-05BB-4459-BC34-A201057D8476}">
      <dgm:prSet/>
      <dgm:spPr/>
      <dgm:t>
        <a:bodyPr/>
        <a:lstStyle/>
        <a:p>
          <a:endParaRPr lang="en-US"/>
        </a:p>
      </dgm:t>
    </dgm:pt>
    <dgm:pt modelId="{7F6573F3-D605-4771-A2A5-C4CEF58E727B}">
      <dgm:prSet custT="1"/>
      <dgm:spPr/>
      <dgm:t>
        <a:bodyPr/>
        <a:lstStyle/>
        <a:p>
          <a:r>
            <a:rPr lang="en-US" sz="1800" b="1" dirty="0"/>
            <a:t>Admission Source</a:t>
          </a:r>
        </a:p>
      </dgm:t>
    </dgm:pt>
    <dgm:pt modelId="{399FC844-CA1F-4E81-9521-33B91620FE0C}" type="parTrans" cxnId="{0C3700E0-A373-41B6-AB2A-D3436A020447}">
      <dgm:prSet/>
      <dgm:spPr/>
      <dgm:t>
        <a:bodyPr/>
        <a:lstStyle/>
        <a:p>
          <a:endParaRPr lang="en-US"/>
        </a:p>
      </dgm:t>
    </dgm:pt>
    <dgm:pt modelId="{097AFB84-691C-4AC4-B044-B003A09B5D84}" type="sibTrans" cxnId="{0C3700E0-A373-41B6-AB2A-D3436A020447}">
      <dgm:prSet/>
      <dgm:spPr/>
      <dgm:t>
        <a:bodyPr/>
        <a:lstStyle/>
        <a:p>
          <a:endParaRPr lang="en-US"/>
        </a:p>
      </dgm:t>
    </dgm:pt>
    <dgm:pt modelId="{E9F71B4D-B147-440B-A8F6-F0884653034C}">
      <dgm:prSet/>
      <dgm:spPr/>
      <dgm:t>
        <a:bodyPr/>
        <a:lstStyle/>
        <a:p>
          <a:r>
            <a:rPr lang="en-US" dirty="0"/>
            <a:t>Institutional or community</a:t>
          </a:r>
        </a:p>
      </dgm:t>
    </dgm:pt>
    <dgm:pt modelId="{ACB3F596-8717-4AF7-BD77-3B7E60E22C06}" type="parTrans" cxnId="{48A92366-6E25-455A-ACC9-DFE1F6511510}">
      <dgm:prSet/>
      <dgm:spPr/>
      <dgm:t>
        <a:bodyPr/>
        <a:lstStyle/>
        <a:p>
          <a:endParaRPr lang="en-US"/>
        </a:p>
      </dgm:t>
    </dgm:pt>
    <dgm:pt modelId="{6C6C0A14-2BDD-46EB-A6FB-4DAA7004A935}" type="sibTrans" cxnId="{48A92366-6E25-455A-ACC9-DFE1F6511510}">
      <dgm:prSet/>
      <dgm:spPr/>
      <dgm:t>
        <a:bodyPr/>
        <a:lstStyle/>
        <a:p>
          <a:endParaRPr lang="en-US"/>
        </a:p>
      </dgm:t>
    </dgm:pt>
    <dgm:pt modelId="{1C5C8D32-8C3C-4074-AD88-2CAD59C998F9}">
      <dgm:prSet custT="1"/>
      <dgm:spPr/>
      <dgm:t>
        <a:bodyPr/>
        <a:lstStyle/>
        <a:p>
          <a:r>
            <a:rPr lang="en-US" sz="1800" b="1" dirty="0"/>
            <a:t>Clinical Grouping</a:t>
          </a:r>
          <a:endParaRPr lang="en-US" sz="1800" dirty="0"/>
        </a:p>
      </dgm:t>
    </dgm:pt>
    <dgm:pt modelId="{E2208B50-44CB-4CC6-89DD-1715B733D64F}" type="parTrans" cxnId="{DECDD93B-3D88-49D9-9B93-C204B583E709}">
      <dgm:prSet/>
      <dgm:spPr/>
      <dgm:t>
        <a:bodyPr/>
        <a:lstStyle/>
        <a:p>
          <a:endParaRPr lang="en-US"/>
        </a:p>
      </dgm:t>
    </dgm:pt>
    <dgm:pt modelId="{8E63B6A4-A62A-46D5-8558-2B0880BFAFC4}" type="sibTrans" cxnId="{DECDD93B-3D88-49D9-9B93-C204B583E709}">
      <dgm:prSet/>
      <dgm:spPr/>
      <dgm:t>
        <a:bodyPr/>
        <a:lstStyle/>
        <a:p>
          <a:endParaRPr lang="en-US"/>
        </a:p>
      </dgm:t>
    </dgm:pt>
    <dgm:pt modelId="{ADFC8807-6E89-4AF6-B30B-A2FCC25244B9}">
      <dgm:prSet/>
      <dgm:spPr/>
      <dgm:t>
        <a:bodyPr/>
        <a:lstStyle/>
        <a:p>
          <a:r>
            <a:rPr lang="en-US" dirty="0"/>
            <a:t>ICD-10 diagnosis</a:t>
          </a:r>
        </a:p>
      </dgm:t>
    </dgm:pt>
    <dgm:pt modelId="{111B6880-67F8-48E9-B026-550083CB9E8A}" type="parTrans" cxnId="{93486899-F423-41EE-ADE6-FE272E398F16}">
      <dgm:prSet/>
      <dgm:spPr/>
      <dgm:t>
        <a:bodyPr/>
        <a:lstStyle/>
        <a:p>
          <a:endParaRPr lang="en-US"/>
        </a:p>
      </dgm:t>
    </dgm:pt>
    <dgm:pt modelId="{495E5083-27F4-4FB0-ADCA-7105E25089E7}" type="sibTrans" cxnId="{93486899-F423-41EE-ADE6-FE272E398F16}">
      <dgm:prSet/>
      <dgm:spPr/>
      <dgm:t>
        <a:bodyPr/>
        <a:lstStyle/>
        <a:p>
          <a:endParaRPr lang="en-US"/>
        </a:p>
      </dgm:t>
    </dgm:pt>
    <dgm:pt modelId="{C5F9FD89-C200-E84C-8E5D-ECCDFF8BDDA2}">
      <dgm:prSet custT="1"/>
      <dgm:spPr/>
      <dgm:t>
        <a:bodyPr/>
        <a:lstStyle/>
        <a:p>
          <a:r>
            <a:rPr lang="en-US" sz="1800" b="1" dirty="0"/>
            <a:t>Comorbidity</a:t>
          </a:r>
        </a:p>
      </dgm:t>
    </dgm:pt>
    <dgm:pt modelId="{92DCC9C6-D13A-BD48-A209-497D82B0E952}" type="parTrans" cxnId="{996E15AF-D6E3-884C-B750-B88CDA89FB57}">
      <dgm:prSet/>
      <dgm:spPr/>
      <dgm:t>
        <a:bodyPr/>
        <a:lstStyle/>
        <a:p>
          <a:endParaRPr lang="en-US"/>
        </a:p>
      </dgm:t>
    </dgm:pt>
    <dgm:pt modelId="{D25A3E8E-A2B1-B14F-8D58-93B1B4670B34}" type="sibTrans" cxnId="{996E15AF-D6E3-884C-B750-B88CDA89FB57}">
      <dgm:prSet/>
      <dgm:spPr/>
      <dgm:t>
        <a:bodyPr/>
        <a:lstStyle/>
        <a:p>
          <a:endParaRPr lang="en-US"/>
        </a:p>
      </dgm:t>
    </dgm:pt>
    <dgm:pt modelId="{06B3BABF-453C-C346-B113-D13B61B492F7}">
      <dgm:prSet/>
      <dgm:spPr/>
      <dgm:t>
        <a:bodyPr/>
        <a:lstStyle/>
        <a:p>
          <a:r>
            <a:rPr lang="en-US" dirty="0"/>
            <a:t>Low or High or None – Secondary diagnosis</a:t>
          </a:r>
        </a:p>
      </dgm:t>
    </dgm:pt>
    <dgm:pt modelId="{AD63AB08-7D79-DE4B-9C57-2D01B0421E38}" type="parTrans" cxnId="{2C0852C4-297F-D94C-BBCE-61E367900C31}">
      <dgm:prSet/>
      <dgm:spPr/>
      <dgm:t>
        <a:bodyPr/>
        <a:lstStyle/>
        <a:p>
          <a:endParaRPr lang="en-US"/>
        </a:p>
      </dgm:t>
    </dgm:pt>
    <dgm:pt modelId="{5B1EA8AC-B4EC-7F42-8770-2B346E936761}" type="sibTrans" cxnId="{2C0852C4-297F-D94C-BBCE-61E367900C31}">
      <dgm:prSet/>
      <dgm:spPr/>
      <dgm:t>
        <a:bodyPr/>
        <a:lstStyle/>
        <a:p>
          <a:endParaRPr lang="en-US"/>
        </a:p>
      </dgm:t>
    </dgm:pt>
    <dgm:pt modelId="{51A90477-6541-2B49-8607-92A182469E68}">
      <dgm:prSet custT="1"/>
      <dgm:spPr/>
      <dgm:t>
        <a:bodyPr/>
        <a:lstStyle/>
        <a:p>
          <a:r>
            <a:rPr lang="en-US" sz="1800" b="1" dirty="0"/>
            <a:t>Functional Impairment</a:t>
          </a:r>
        </a:p>
      </dgm:t>
    </dgm:pt>
    <dgm:pt modelId="{64DF7049-68BF-664A-90A8-0D111E4DF56E}" type="parTrans" cxnId="{E694EC68-53F5-EE4B-80F2-4AE4F66ECFB4}">
      <dgm:prSet/>
      <dgm:spPr/>
      <dgm:t>
        <a:bodyPr/>
        <a:lstStyle/>
        <a:p>
          <a:endParaRPr lang="en-US"/>
        </a:p>
      </dgm:t>
    </dgm:pt>
    <dgm:pt modelId="{283C55CD-C876-1D4E-BB8D-64D6E58DBBCF}" type="sibTrans" cxnId="{E694EC68-53F5-EE4B-80F2-4AE4F66ECFB4}">
      <dgm:prSet/>
      <dgm:spPr/>
      <dgm:t>
        <a:bodyPr/>
        <a:lstStyle/>
        <a:p>
          <a:endParaRPr lang="en-US"/>
        </a:p>
      </dgm:t>
    </dgm:pt>
    <dgm:pt modelId="{C29DC72B-047D-C242-A24D-A37DCC5CD34E}">
      <dgm:prSet/>
      <dgm:spPr/>
      <dgm:t>
        <a:bodyPr/>
        <a:lstStyle/>
        <a:p>
          <a:r>
            <a:rPr lang="en-US" dirty="0"/>
            <a:t>Low or Medium or High – OASIS assessment</a:t>
          </a:r>
        </a:p>
      </dgm:t>
    </dgm:pt>
    <dgm:pt modelId="{85761A91-C5DB-F046-81D4-E0693AC7EEA3}" type="parTrans" cxnId="{B5EFF7BC-F170-084C-B1F3-152B476D04FF}">
      <dgm:prSet/>
      <dgm:spPr/>
      <dgm:t>
        <a:bodyPr/>
        <a:lstStyle/>
        <a:p>
          <a:endParaRPr lang="en-US"/>
        </a:p>
      </dgm:t>
    </dgm:pt>
    <dgm:pt modelId="{84A25358-999E-9E44-AA95-368177014880}" type="sibTrans" cxnId="{B5EFF7BC-F170-084C-B1F3-152B476D04FF}">
      <dgm:prSet/>
      <dgm:spPr/>
      <dgm:t>
        <a:bodyPr/>
        <a:lstStyle/>
        <a:p>
          <a:endParaRPr lang="en-US"/>
        </a:p>
      </dgm:t>
    </dgm:pt>
    <dgm:pt modelId="{0685DA60-6894-47EE-8F8E-063DBBDF29D6}" type="pres">
      <dgm:prSet presAssocID="{E3766ABB-472B-4DB2-8F6E-FAB4BEEB2CB6}" presName="linear" presStyleCnt="0">
        <dgm:presLayoutVars>
          <dgm:dir/>
          <dgm:animLvl val="lvl"/>
          <dgm:resizeHandles val="exact"/>
        </dgm:presLayoutVars>
      </dgm:prSet>
      <dgm:spPr/>
    </dgm:pt>
    <dgm:pt modelId="{6CB4CE3C-F2EB-400C-9C4C-8FC1958E9EBE}" type="pres">
      <dgm:prSet presAssocID="{B29AF172-E59A-4862-9EAB-16BA9E7BD97C}" presName="parentLin" presStyleCnt="0"/>
      <dgm:spPr/>
    </dgm:pt>
    <dgm:pt modelId="{A96B13DF-5E7F-43B2-B841-6F144DECBF79}" type="pres">
      <dgm:prSet presAssocID="{B29AF172-E59A-4862-9EAB-16BA9E7BD97C}" presName="parentLeftMargin" presStyleLbl="node1" presStyleIdx="0" presStyleCnt="5"/>
      <dgm:spPr/>
    </dgm:pt>
    <dgm:pt modelId="{E7D763AD-5B85-4195-AAFD-DE5CFA04269C}" type="pres">
      <dgm:prSet presAssocID="{B29AF172-E59A-4862-9EAB-16BA9E7BD97C}" presName="parentText" presStyleLbl="node1" presStyleIdx="0" presStyleCnt="5">
        <dgm:presLayoutVars>
          <dgm:chMax val="0"/>
          <dgm:bulletEnabled val="1"/>
        </dgm:presLayoutVars>
      </dgm:prSet>
      <dgm:spPr/>
    </dgm:pt>
    <dgm:pt modelId="{B4742554-18C0-45B7-B36D-A79393A7624B}" type="pres">
      <dgm:prSet presAssocID="{B29AF172-E59A-4862-9EAB-16BA9E7BD97C}" presName="negativeSpace" presStyleCnt="0"/>
      <dgm:spPr/>
    </dgm:pt>
    <dgm:pt modelId="{0BA64E76-8355-4392-A5A9-E2735D410799}" type="pres">
      <dgm:prSet presAssocID="{B29AF172-E59A-4862-9EAB-16BA9E7BD97C}" presName="childText" presStyleLbl="conFgAcc1" presStyleIdx="0" presStyleCnt="5">
        <dgm:presLayoutVars>
          <dgm:bulletEnabled val="1"/>
        </dgm:presLayoutVars>
      </dgm:prSet>
      <dgm:spPr/>
    </dgm:pt>
    <dgm:pt modelId="{239A61DE-8AC3-46B1-BF4E-A29B50BDBF80}" type="pres">
      <dgm:prSet presAssocID="{2C2C22FC-3491-46E1-99CE-6872609A7ADD}" presName="spaceBetweenRectangles" presStyleCnt="0"/>
      <dgm:spPr/>
    </dgm:pt>
    <dgm:pt modelId="{E537C2C1-CBDE-4003-BDAD-F7A44C728C73}" type="pres">
      <dgm:prSet presAssocID="{7F6573F3-D605-4771-A2A5-C4CEF58E727B}" presName="parentLin" presStyleCnt="0"/>
      <dgm:spPr/>
    </dgm:pt>
    <dgm:pt modelId="{6C04AE7D-803D-4BDE-8220-45941FA79CE9}" type="pres">
      <dgm:prSet presAssocID="{7F6573F3-D605-4771-A2A5-C4CEF58E727B}" presName="parentLeftMargin" presStyleLbl="node1" presStyleIdx="0" presStyleCnt="5"/>
      <dgm:spPr/>
    </dgm:pt>
    <dgm:pt modelId="{32399A6A-2FD9-4D83-8A14-29CE86262504}" type="pres">
      <dgm:prSet presAssocID="{7F6573F3-D605-4771-A2A5-C4CEF58E727B}" presName="parentText" presStyleLbl="node1" presStyleIdx="1" presStyleCnt="5" custLinFactNeighborX="-15720">
        <dgm:presLayoutVars>
          <dgm:chMax val="0"/>
          <dgm:bulletEnabled val="1"/>
        </dgm:presLayoutVars>
      </dgm:prSet>
      <dgm:spPr/>
    </dgm:pt>
    <dgm:pt modelId="{EEA9DFC3-1F20-456F-AD1E-41281AE61B2B}" type="pres">
      <dgm:prSet presAssocID="{7F6573F3-D605-4771-A2A5-C4CEF58E727B}" presName="negativeSpace" presStyleCnt="0"/>
      <dgm:spPr/>
    </dgm:pt>
    <dgm:pt modelId="{292BC532-EBD6-4F79-8210-505C145809FB}" type="pres">
      <dgm:prSet presAssocID="{7F6573F3-D605-4771-A2A5-C4CEF58E727B}" presName="childText" presStyleLbl="conFgAcc1" presStyleIdx="1" presStyleCnt="5">
        <dgm:presLayoutVars>
          <dgm:bulletEnabled val="1"/>
        </dgm:presLayoutVars>
      </dgm:prSet>
      <dgm:spPr/>
    </dgm:pt>
    <dgm:pt modelId="{A6CD57F9-CE18-4A08-B223-09349FECBA10}" type="pres">
      <dgm:prSet presAssocID="{097AFB84-691C-4AC4-B044-B003A09B5D84}" presName="spaceBetweenRectangles" presStyleCnt="0"/>
      <dgm:spPr/>
    </dgm:pt>
    <dgm:pt modelId="{50B73166-E150-45EC-8BF1-0CAD5F544ED4}" type="pres">
      <dgm:prSet presAssocID="{1C5C8D32-8C3C-4074-AD88-2CAD59C998F9}" presName="parentLin" presStyleCnt="0"/>
      <dgm:spPr/>
    </dgm:pt>
    <dgm:pt modelId="{58CC70C5-CC3F-43D0-B776-7CD11730DFB1}" type="pres">
      <dgm:prSet presAssocID="{1C5C8D32-8C3C-4074-AD88-2CAD59C998F9}" presName="parentLeftMargin" presStyleLbl="node1" presStyleIdx="1" presStyleCnt="5"/>
      <dgm:spPr/>
    </dgm:pt>
    <dgm:pt modelId="{1E7B3D40-E5B0-4BAF-93B6-BAF8ADEF6EF9}" type="pres">
      <dgm:prSet presAssocID="{1C5C8D32-8C3C-4074-AD88-2CAD59C998F9}" presName="parentText" presStyleLbl="node1" presStyleIdx="2" presStyleCnt="5">
        <dgm:presLayoutVars>
          <dgm:chMax val="0"/>
          <dgm:bulletEnabled val="1"/>
        </dgm:presLayoutVars>
      </dgm:prSet>
      <dgm:spPr/>
    </dgm:pt>
    <dgm:pt modelId="{CB62BE69-6CBA-42B6-AEDB-78CE4AC1E8BC}" type="pres">
      <dgm:prSet presAssocID="{1C5C8D32-8C3C-4074-AD88-2CAD59C998F9}" presName="negativeSpace" presStyleCnt="0"/>
      <dgm:spPr/>
    </dgm:pt>
    <dgm:pt modelId="{9A987ED0-E21E-4EEA-B9B6-46D7D8B309A6}" type="pres">
      <dgm:prSet presAssocID="{1C5C8D32-8C3C-4074-AD88-2CAD59C998F9}" presName="childText" presStyleLbl="conFgAcc1" presStyleIdx="2" presStyleCnt="5">
        <dgm:presLayoutVars>
          <dgm:bulletEnabled val="1"/>
        </dgm:presLayoutVars>
      </dgm:prSet>
      <dgm:spPr/>
    </dgm:pt>
    <dgm:pt modelId="{D481618D-0FC8-3C4C-B939-0D0F2BDE8B84}" type="pres">
      <dgm:prSet presAssocID="{8E63B6A4-A62A-46D5-8558-2B0880BFAFC4}" presName="spaceBetweenRectangles" presStyleCnt="0"/>
      <dgm:spPr/>
    </dgm:pt>
    <dgm:pt modelId="{9A60D4DB-0AA5-334D-9636-CFC40515CC80}" type="pres">
      <dgm:prSet presAssocID="{51A90477-6541-2B49-8607-92A182469E68}" presName="parentLin" presStyleCnt="0"/>
      <dgm:spPr/>
    </dgm:pt>
    <dgm:pt modelId="{42CB9F7D-7D3A-E849-B869-E845DACC005D}" type="pres">
      <dgm:prSet presAssocID="{51A90477-6541-2B49-8607-92A182469E68}" presName="parentLeftMargin" presStyleLbl="node1" presStyleIdx="2" presStyleCnt="5"/>
      <dgm:spPr/>
    </dgm:pt>
    <dgm:pt modelId="{C6F7B232-7530-3F41-9365-8E79C7E6714A}" type="pres">
      <dgm:prSet presAssocID="{51A90477-6541-2B49-8607-92A182469E68}" presName="parentText" presStyleLbl="node1" presStyleIdx="3" presStyleCnt="5">
        <dgm:presLayoutVars>
          <dgm:chMax val="0"/>
          <dgm:bulletEnabled val="1"/>
        </dgm:presLayoutVars>
      </dgm:prSet>
      <dgm:spPr/>
    </dgm:pt>
    <dgm:pt modelId="{87D5DB85-C058-F746-9589-37FF272D9093}" type="pres">
      <dgm:prSet presAssocID="{51A90477-6541-2B49-8607-92A182469E68}" presName="negativeSpace" presStyleCnt="0"/>
      <dgm:spPr/>
    </dgm:pt>
    <dgm:pt modelId="{6440900D-3C98-F847-A710-E90C1E86BD19}" type="pres">
      <dgm:prSet presAssocID="{51A90477-6541-2B49-8607-92A182469E68}" presName="childText" presStyleLbl="conFgAcc1" presStyleIdx="3" presStyleCnt="5">
        <dgm:presLayoutVars>
          <dgm:bulletEnabled val="1"/>
        </dgm:presLayoutVars>
      </dgm:prSet>
      <dgm:spPr/>
    </dgm:pt>
    <dgm:pt modelId="{AB95FB7B-AA2D-9E4C-8A48-DB66C75801D5}" type="pres">
      <dgm:prSet presAssocID="{283C55CD-C876-1D4E-BB8D-64D6E58DBBCF}" presName="spaceBetweenRectangles" presStyleCnt="0"/>
      <dgm:spPr/>
    </dgm:pt>
    <dgm:pt modelId="{A28889EA-3F22-764E-A01F-072CD43D83CD}" type="pres">
      <dgm:prSet presAssocID="{C5F9FD89-C200-E84C-8E5D-ECCDFF8BDDA2}" presName="parentLin" presStyleCnt="0"/>
      <dgm:spPr/>
    </dgm:pt>
    <dgm:pt modelId="{57B86E85-CC58-9F4E-AE66-2D48995B23D5}" type="pres">
      <dgm:prSet presAssocID="{C5F9FD89-C200-E84C-8E5D-ECCDFF8BDDA2}" presName="parentLeftMargin" presStyleLbl="node1" presStyleIdx="3" presStyleCnt="5"/>
      <dgm:spPr/>
    </dgm:pt>
    <dgm:pt modelId="{BF73772D-AF69-504E-BF60-99AF1240DC1D}" type="pres">
      <dgm:prSet presAssocID="{C5F9FD89-C200-E84C-8E5D-ECCDFF8BDDA2}" presName="parentText" presStyleLbl="node1" presStyleIdx="4" presStyleCnt="5">
        <dgm:presLayoutVars>
          <dgm:chMax val="0"/>
          <dgm:bulletEnabled val="1"/>
        </dgm:presLayoutVars>
      </dgm:prSet>
      <dgm:spPr/>
    </dgm:pt>
    <dgm:pt modelId="{B75DDBA0-A1B3-2B47-9EDE-0C9645435247}" type="pres">
      <dgm:prSet presAssocID="{C5F9FD89-C200-E84C-8E5D-ECCDFF8BDDA2}" presName="negativeSpace" presStyleCnt="0"/>
      <dgm:spPr/>
    </dgm:pt>
    <dgm:pt modelId="{27BD8C78-84A7-E34D-8D3C-05DD0C1BD936}" type="pres">
      <dgm:prSet presAssocID="{C5F9FD89-C200-E84C-8E5D-ECCDFF8BDDA2}" presName="childText" presStyleLbl="conFgAcc1" presStyleIdx="4" presStyleCnt="5">
        <dgm:presLayoutVars>
          <dgm:bulletEnabled val="1"/>
        </dgm:presLayoutVars>
      </dgm:prSet>
      <dgm:spPr/>
    </dgm:pt>
  </dgm:ptLst>
  <dgm:cxnLst>
    <dgm:cxn modelId="{52973711-1A17-F448-A868-5CB4F88B70AB}" type="presOf" srcId="{51A90477-6541-2B49-8607-92A182469E68}" destId="{42CB9F7D-7D3A-E849-B869-E845DACC005D}" srcOrd="0" destOrd="0" presId="urn:microsoft.com/office/officeart/2005/8/layout/list1"/>
    <dgm:cxn modelId="{8F11FF12-72DE-0144-BB58-9F72D68A3C37}" type="presOf" srcId="{1C5C8D32-8C3C-4074-AD88-2CAD59C998F9}" destId="{1E7B3D40-E5B0-4BAF-93B6-BAF8ADEF6EF9}" srcOrd="1" destOrd="0" presId="urn:microsoft.com/office/officeart/2005/8/layout/list1"/>
    <dgm:cxn modelId="{F73F0414-17F6-3745-9B7D-429599BA6A98}" type="presOf" srcId="{51A90477-6541-2B49-8607-92A182469E68}" destId="{C6F7B232-7530-3F41-9365-8E79C7E6714A}" srcOrd="1" destOrd="0" presId="urn:microsoft.com/office/officeart/2005/8/layout/list1"/>
    <dgm:cxn modelId="{4CCDF514-DDE3-F44D-8E11-0A5EC95E2417}" type="presOf" srcId="{B29AF172-E59A-4862-9EAB-16BA9E7BD97C}" destId="{E7D763AD-5B85-4195-AAFD-DE5CFA04269C}" srcOrd="1" destOrd="0" presId="urn:microsoft.com/office/officeart/2005/8/layout/list1"/>
    <dgm:cxn modelId="{EF30B11A-252E-8E44-980C-E97066AD1451}" type="presOf" srcId="{7EB649A9-C511-4D3F-9196-81C6021A4051}" destId="{0BA64E76-8355-4392-A5A9-E2735D410799}" srcOrd="0" destOrd="0" presId="urn:microsoft.com/office/officeart/2005/8/layout/list1"/>
    <dgm:cxn modelId="{D7D5AC1F-05BB-4459-BC34-A201057D8476}" srcId="{B29AF172-E59A-4862-9EAB-16BA9E7BD97C}" destId="{7EB649A9-C511-4D3F-9196-81C6021A4051}" srcOrd="0" destOrd="0" parTransId="{D2632C26-CDA1-4A2B-9448-5970114FA057}" sibTransId="{F756E320-E9F3-4062-9952-29161C564A4B}"/>
    <dgm:cxn modelId="{65A1D22F-5849-EF4E-AAE6-3F28B7D7FF4D}" type="presOf" srcId="{C29DC72B-047D-C242-A24D-A37DCC5CD34E}" destId="{6440900D-3C98-F847-A710-E90C1E86BD19}" srcOrd="0" destOrd="0" presId="urn:microsoft.com/office/officeart/2005/8/layout/list1"/>
    <dgm:cxn modelId="{3E0E9730-16C9-E243-944D-76D7FF1EDF2F}" type="presOf" srcId="{06B3BABF-453C-C346-B113-D13B61B492F7}" destId="{27BD8C78-84A7-E34D-8D3C-05DD0C1BD936}" srcOrd="0" destOrd="0" presId="urn:microsoft.com/office/officeart/2005/8/layout/list1"/>
    <dgm:cxn modelId="{9ED2C932-21B8-F447-9C2E-400AE7443E6C}" type="presOf" srcId="{B29AF172-E59A-4862-9EAB-16BA9E7BD97C}" destId="{A96B13DF-5E7F-43B2-B841-6F144DECBF79}" srcOrd="0" destOrd="0" presId="urn:microsoft.com/office/officeart/2005/8/layout/list1"/>
    <dgm:cxn modelId="{DECDD93B-3D88-49D9-9B93-C204B583E709}" srcId="{E3766ABB-472B-4DB2-8F6E-FAB4BEEB2CB6}" destId="{1C5C8D32-8C3C-4074-AD88-2CAD59C998F9}" srcOrd="2" destOrd="0" parTransId="{E2208B50-44CB-4CC6-89DD-1715B733D64F}" sibTransId="{8E63B6A4-A62A-46D5-8558-2B0880BFAFC4}"/>
    <dgm:cxn modelId="{D7C8885B-E018-8249-8334-0F834B3D06EF}" type="presOf" srcId="{7F6573F3-D605-4771-A2A5-C4CEF58E727B}" destId="{6C04AE7D-803D-4BDE-8220-45941FA79CE9}" srcOrd="0" destOrd="0" presId="urn:microsoft.com/office/officeart/2005/8/layout/list1"/>
    <dgm:cxn modelId="{48A92366-6E25-455A-ACC9-DFE1F6511510}" srcId="{7F6573F3-D605-4771-A2A5-C4CEF58E727B}" destId="{E9F71B4D-B147-440B-A8F6-F0884653034C}" srcOrd="0" destOrd="0" parTransId="{ACB3F596-8717-4AF7-BD77-3B7E60E22C06}" sibTransId="{6C6C0A14-2BDD-46EB-A6FB-4DAA7004A935}"/>
    <dgm:cxn modelId="{E694EC68-53F5-EE4B-80F2-4AE4F66ECFB4}" srcId="{E3766ABB-472B-4DB2-8F6E-FAB4BEEB2CB6}" destId="{51A90477-6541-2B49-8607-92A182469E68}" srcOrd="3" destOrd="0" parTransId="{64DF7049-68BF-664A-90A8-0D111E4DF56E}" sibTransId="{283C55CD-C876-1D4E-BB8D-64D6E58DBBCF}"/>
    <dgm:cxn modelId="{A5A5476F-4E7D-4C48-BE8C-CFB0076F643E}" type="presOf" srcId="{C5F9FD89-C200-E84C-8E5D-ECCDFF8BDDA2}" destId="{BF73772D-AF69-504E-BF60-99AF1240DC1D}" srcOrd="1" destOrd="0" presId="urn:microsoft.com/office/officeart/2005/8/layout/list1"/>
    <dgm:cxn modelId="{250EE750-35D5-C549-8B9C-134B855B3F20}" type="presOf" srcId="{7F6573F3-D605-4771-A2A5-C4CEF58E727B}" destId="{32399A6A-2FD9-4D83-8A14-29CE86262504}" srcOrd="1" destOrd="0" presId="urn:microsoft.com/office/officeart/2005/8/layout/list1"/>
    <dgm:cxn modelId="{186DEA8F-34AB-A744-AFCD-3D2A670E59CC}" type="presOf" srcId="{ADFC8807-6E89-4AF6-B30B-A2FCC25244B9}" destId="{9A987ED0-E21E-4EEA-B9B6-46D7D8B309A6}" srcOrd="0" destOrd="0" presId="urn:microsoft.com/office/officeart/2005/8/layout/list1"/>
    <dgm:cxn modelId="{E15B9597-3426-466A-ADC1-4DA9BAABF020}" srcId="{E3766ABB-472B-4DB2-8F6E-FAB4BEEB2CB6}" destId="{B29AF172-E59A-4862-9EAB-16BA9E7BD97C}" srcOrd="0" destOrd="0" parTransId="{871397C0-4B23-40E7-AFFF-95217FFF47A7}" sibTransId="{2C2C22FC-3491-46E1-99CE-6872609A7ADD}"/>
    <dgm:cxn modelId="{93486899-F423-41EE-ADE6-FE272E398F16}" srcId="{1C5C8D32-8C3C-4074-AD88-2CAD59C998F9}" destId="{ADFC8807-6E89-4AF6-B30B-A2FCC25244B9}" srcOrd="0" destOrd="0" parTransId="{111B6880-67F8-48E9-B026-550083CB9E8A}" sibTransId="{495E5083-27F4-4FB0-ADCA-7105E25089E7}"/>
    <dgm:cxn modelId="{996E15AF-D6E3-884C-B750-B88CDA89FB57}" srcId="{E3766ABB-472B-4DB2-8F6E-FAB4BEEB2CB6}" destId="{C5F9FD89-C200-E84C-8E5D-ECCDFF8BDDA2}" srcOrd="4" destOrd="0" parTransId="{92DCC9C6-D13A-BD48-A209-497D82B0E952}" sibTransId="{D25A3E8E-A2B1-B14F-8D58-93B1B4670B34}"/>
    <dgm:cxn modelId="{BC3336B7-7AE7-D848-8C9C-5173E1932892}" type="presOf" srcId="{E3766ABB-472B-4DB2-8F6E-FAB4BEEB2CB6}" destId="{0685DA60-6894-47EE-8F8E-063DBBDF29D6}" srcOrd="0" destOrd="0" presId="urn:microsoft.com/office/officeart/2005/8/layout/list1"/>
    <dgm:cxn modelId="{B5EFF7BC-F170-084C-B1F3-152B476D04FF}" srcId="{51A90477-6541-2B49-8607-92A182469E68}" destId="{C29DC72B-047D-C242-A24D-A37DCC5CD34E}" srcOrd="0" destOrd="0" parTransId="{85761A91-C5DB-F046-81D4-E0693AC7EEA3}" sibTransId="{84A25358-999E-9E44-AA95-368177014880}"/>
    <dgm:cxn modelId="{2C0852C4-297F-D94C-BBCE-61E367900C31}" srcId="{C5F9FD89-C200-E84C-8E5D-ECCDFF8BDDA2}" destId="{06B3BABF-453C-C346-B113-D13B61B492F7}" srcOrd="0" destOrd="0" parTransId="{AD63AB08-7D79-DE4B-9C57-2D01B0421E38}" sibTransId="{5B1EA8AC-B4EC-7F42-8770-2B346E936761}"/>
    <dgm:cxn modelId="{033F7CC4-274C-3C42-A360-1C2795905394}" type="presOf" srcId="{1C5C8D32-8C3C-4074-AD88-2CAD59C998F9}" destId="{58CC70C5-CC3F-43D0-B776-7CD11730DFB1}" srcOrd="0" destOrd="0" presId="urn:microsoft.com/office/officeart/2005/8/layout/list1"/>
    <dgm:cxn modelId="{C707F3C6-500B-A848-847C-0E86E6FC40F0}" type="presOf" srcId="{C5F9FD89-C200-E84C-8E5D-ECCDFF8BDDA2}" destId="{57B86E85-CC58-9F4E-AE66-2D48995B23D5}" srcOrd="0" destOrd="0" presId="urn:microsoft.com/office/officeart/2005/8/layout/list1"/>
    <dgm:cxn modelId="{DD1762D5-2F11-0A41-8C21-6277EB3D90B7}" type="presOf" srcId="{E9F71B4D-B147-440B-A8F6-F0884653034C}" destId="{292BC532-EBD6-4F79-8210-505C145809FB}" srcOrd="0" destOrd="0" presId="urn:microsoft.com/office/officeart/2005/8/layout/list1"/>
    <dgm:cxn modelId="{0C3700E0-A373-41B6-AB2A-D3436A020447}" srcId="{E3766ABB-472B-4DB2-8F6E-FAB4BEEB2CB6}" destId="{7F6573F3-D605-4771-A2A5-C4CEF58E727B}" srcOrd="1" destOrd="0" parTransId="{399FC844-CA1F-4E81-9521-33B91620FE0C}" sibTransId="{097AFB84-691C-4AC4-B044-B003A09B5D84}"/>
    <dgm:cxn modelId="{4B47D8C4-5282-5F45-9486-846AEC11C2B7}" type="presParOf" srcId="{0685DA60-6894-47EE-8F8E-063DBBDF29D6}" destId="{6CB4CE3C-F2EB-400C-9C4C-8FC1958E9EBE}" srcOrd="0" destOrd="0" presId="urn:microsoft.com/office/officeart/2005/8/layout/list1"/>
    <dgm:cxn modelId="{CEE395D9-5CC2-8645-A29F-14E9B9E87D0D}" type="presParOf" srcId="{6CB4CE3C-F2EB-400C-9C4C-8FC1958E9EBE}" destId="{A96B13DF-5E7F-43B2-B841-6F144DECBF79}" srcOrd="0" destOrd="0" presId="urn:microsoft.com/office/officeart/2005/8/layout/list1"/>
    <dgm:cxn modelId="{6F4C002B-5A30-7A41-B8FA-715ABF99E554}" type="presParOf" srcId="{6CB4CE3C-F2EB-400C-9C4C-8FC1958E9EBE}" destId="{E7D763AD-5B85-4195-AAFD-DE5CFA04269C}" srcOrd="1" destOrd="0" presId="urn:microsoft.com/office/officeart/2005/8/layout/list1"/>
    <dgm:cxn modelId="{5A091B1F-32C1-B042-82DB-0040D9A907FB}" type="presParOf" srcId="{0685DA60-6894-47EE-8F8E-063DBBDF29D6}" destId="{B4742554-18C0-45B7-B36D-A79393A7624B}" srcOrd="1" destOrd="0" presId="urn:microsoft.com/office/officeart/2005/8/layout/list1"/>
    <dgm:cxn modelId="{73BF279D-9902-0040-B57A-E691120FEF0A}" type="presParOf" srcId="{0685DA60-6894-47EE-8F8E-063DBBDF29D6}" destId="{0BA64E76-8355-4392-A5A9-E2735D410799}" srcOrd="2" destOrd="0" presId="urn:microsoft.com/office/officeart/2005/8/layout/list1"/>
    <dgm:cxn modelId="{FB1F29A3-FF83-2643-9919-F5BFF59E0866}" type="presParOf" srcId="{0685DA60-6894-47EE-8F8E-063DBBDF29D6}" destId="{239A61DE-8AC3-46B1-BF4E-A29B50BDBF80}" srcOrd="3" destOrd="0" presId="urn:microsoft.com/office/officeart/2005/8/layout/list1"/>
    <dgm:cxn modelId="{EBA6CBBC-E0CA-6A4A-A8FB-20AE978F83B2}" type="presParOf" srcId="{0685DA60-6894-47EE-8F8E-063DBBDF29D6}" destId="{E537C2C1-CBDE-4003-BDAD-F7A44C728C73}" srcOrd="4" destOrd="0" presId="urn:microsoft.com/office/officeart/2005/8/layout/list1"/>
    <dgm:cxn modelId="{F85B6BF5-FB03-E542-A46C-71178CDF1473}" type="presParOf" srcId="{E537C2C1-CBDE-4003-BDAD-F7A44C728C73}" destId="{6C04AE7D-803D-4BDE-8220-45941FA79CE9}" srcOrd="0" destOrd="0" presId="urn:microsoft.com/office/officeart/2005/8/layout/list1"/>
    <dgm:cxn modelId="{2846BA01-D8AE-B341-98DF-19341CF45A68}" type="presParOf" srcId="{E537C2C1-CBDE-4003-BDAD-F7A44C728C73}" destId="{32399A6A-2FD9-4D83-8A14-29CE86262504}" srcOrd="1" destOrd="0" presId="urn:microsoft.com/office/officeart/2005/8/layout/list1"/>
    <dgm:cxn modelId="{DB8B51CE-148A-DE49-933C-35369C877A65}" type="presParOf" srcId="{0685DA60-6894-47EE-8F8E-063DBBDF29D6}" destId="{EEA9DFC3-1F20-456F-AD1E-41281AE61B2B}" srcOrd="5" destOrd="0" presId="urn:microsoft.com/office/officeart/2005/8/layout/list1"/>
    <dgm:cxn modelId="{91EDA74C-F533-5941-8D19-B0EC2937FBD9}" type="presParOf" srcId="{0685DA60-6894-47EE-8F8E-063DBBDF29D6}" destId="{292BC532-EBD6-4F79-8210-505C145809FB}" srcOrd="6" destOrd="0" presId="urn:microsoft.com/office/officeart/2005/8/layout/list1"/>
    <dgm:cxn modelId="{121AC255-CC9E-D94C-A731-495715499359}" type="presParOf" srcId="{0685DA60-6894-47EE-8F8E-063DBBDF29D6}" destId="{A6CD57F9-CE18-4A08-B223-09349FECBA10}" srcOrd="7" destOrd="0" presId="urn:microsoft.com/office/officeart/2005/8/layout/list1"/>
    <dgm:cxn modelId="{2015F88E-7183-E546-B213-2E641B73C271}" type="presParOf" srcId="{0685DA60-6894-47EE-8F8E-063DBBDF29D6}" destId="{50B73166-E150-45EC-8BF1-0CAD5F544ED4}" srcOrd="8" destOrd="0" presId="urn:microsoft.com/office/officeart/2005/8/layout/list1"/>
    <dgm:cxn modelId="{793C990E-75AA-954D-8828-D2B42461A2A5}" type="presParOf" srcId="{50B73166-E150-45EC-8BF1-0CAD5F544ED4}" destId="{58CC70C5-CC3F-43D0-B776-7CD11730DFB1}" srcOrd="0" destOrd="0" presId="urn:microsoft.com/office/officeart/2005/8/layout/list1"/>
    <dgm:cxn modelId="{FAFFEF24-D380-A34B-9921-810604950268}" type="presParOf" srcId="{50B73166-E150-45EC-8BF1-0CAD5F544ED4}" destId="{1E7B3D40-E5B0-4BAF-93B6-BAF8ADEF6EF9}" srcOrd="1" destOrd="0" presId="urn:microsoft.com/office/officeart/2005/8/layout/list1"/>
    <dgm:cxn modelId="{310FD88C-1C2C-7D44-80F7-5E8287323ED4}" type="presParOf" srcId="{0685DA60-6894-47EE-8F8E-063DBBDF29D6}" destId="{CB62BE69-6CBA-42B6-AEDB-78CE4AC1E8BC}" srcOrd="9" destOrd="0" presId="urn:microsoft.com/office/officeart/2005/8/layout/list1"/>
    <dgm:cxn modelId="{544641CD-45C2-AD43-8A33-5984C02673FB}" type="presParOf" srcId="{0685DA60-6894-47EE-8F8E-063DBBDF29D6}" destId="{9A987ED0-E21E-4EEA-B9B6-46D7D8B309A6}" srcOrd="10" destOrd="0" presId="urn:microsoft.com/office/officeart/2005/8/layout/list1"/>
    <dgm:cxn modelId="{E5D30C62-C9AC-F549-AC07-125966026032}" type="presParOf" srcId="{0685DA60-6894-47EE-8F8E-063DBBDF29D6}" destId="{D481618D-0FC8-3C4C-B939-0D0F2BDE8B84}" srcOrd="11" destOrd="0" presId="urn:microsoft.com/office/officeart/2005/8/layout/list1"/>
    <dgm:cxn modelId="{F4819357-B83E-3049-BB97-C07C0A34D3F1}" type="presParOf" srcId="{0685DA60-6894-47EE-8F8E-063DBBDF29D6}" destId="{9A60D4DB-0AA5-334D-9636-CFC40515CC80}" srcOrd="12" destOrd="0" presId="urn:microsoft.com/office/officeart/2005/8/layout/list1"/>
    <dgm:cxn modelId="{E41C7194-E8C5-2A49-8739-5E793266B7A6}" type="presParOf" srcId="{9A60D4DB-0AA5-334D-9636-CFC40515CC80}" destId="{42CB9F7D-7D3A-E849-B869-E845DACC005D}" srcOrd="0" destOrd="0" presId="urn:microsoft.com/office/officeart/2005/8/layout/list1"/>
    <dgm:cxn modelId="{AF74FFE5-7BAB-6240-A5FC-085E99DC9CDB}" type="presParOf" srcId="{9A60D4DB-0AA5-334D-9636-CFC40515CC80}" destId="{C6F7B232-7530-3F41-9365-8E79C7E6714A}" srcOrd="1" destOrd="0" presId="urn:microsoft.com/office/officeart/2005/8/layout/list1"/>
    <dgm:cxn modelId="{3A2FE50F-7E7B-5842-9DC8-8D78432F346F}" type="presParOf" srcId="{0685DA60-6894-47EE-8F8E-063DBBDF29D6}" destId="{87D5DB85-C058-F746-9589-37FF272D9093}" srcOrd="13" destOrd="0" presId="urn:microsoft.com/office/officeart/2005/8/layout/list1"/>
    <dgm:cxn modelId="{3CE03B2A-F4FF-CB4B-8AFC-21B5DD433879}" type="presParOf" srcId="{0685DA60-6894-47EE-8F8E-063DBBDF29D6}" destId="{6440900D-3C98-F847-A710-E90C1E86BD19}" srcOrd="14" destOrd="0" presId="urn:microsoft.com/office/officeart/2005/8/layout/list1"/>
    <dgm:cxn modelId="{AA4C43A7-12D0-DA44-874D-257FDBED567E}" type="presParOf" srcId="{0685DA60-6894-47EE-8F8E-063DBBDF29D6}" destId="{AB95FB7B-AA2D-9E4C-8A48-DB66C75801D5}" srcOrd="15" destOrd="0" presId="urn:microsoft.com/office/officeart/2005/8/layout/list1"/>
    <dgm:cxn modelId="{12B55036-BA42-5843-92D9-EB61C93AB907}" type="presParOf" srcId="{0685DA60-6894-47EE-8F8E-063DBBDF29D6}" destId="{A28889EA-3F22-764E-A01F-072CD43D83CD}" srcOrd="16" destOrd="0" presId="urn:microsoft.com/office/officeart/2005/8/layout/list1"/>
    <dgm:cxn modelId="{04B41447-86F1-2B4E-9900-8119CA3B877C}" type="presParOf" srcId="{A28889EA-3F22-764E-A01F-072CD43D83CD}" destId="{57B86E85-CC58-9F4E-AE66-2D48995B23D5}" srcOrd="0" destOrd="0" presId="urn:microsoft.com/office/officeart/2005/8/layout/list1"/>
    <dgm:cxn modelId="{5C852689-B1A7-0845-872A-645C32BDB8F7}" type="presParOf" srcId="{A28889EA-3F22-764E-A01F-072CD43D83CD}" destId="{BF73772D-AF69-504E-BF60-99AF1240DC1D}" srcOrd="1" destOrd="0" presId="urn:microsoft.com/office/officeart/2005/8/layout/list1"/>
    <dgm:cxn modelId="{9E01139B-AD42-C443-AD69-EF08DD42D48A}" type="presParOf" srcId="{0685DA60-6894-47EE-8F8E-063DBBDF29D6}" destId="{B75DDBA0-A1B3-2B47-9EDE-0C9645435247}" srcOrd="17" destOrd="0" presId="urn:microsoft.com/office/officeart/2005/8/layout/list1"/>
    <dgm:cxn modelId="{5C2DB5D7-317D-C74F-A2A6-E620A7499ED9}" type="presParOf" srcId="{0685DA60-6894-47EE-8F8E-063DBBDF29D6}" destId="{27BD8C78-84A7-E34D-8D3C-05DD0C1BD93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1456EF-C007-457A-9C2C-2C93E352A832}"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en-US"/>
        </a:p>
      </dgm:t>
    </dgm:pt>
    <dgm:pt modelId="{55F8540A-E00E-4812-AA0E-304F17EE8A4E}">
      <dgm:prSet phldrT="[Text]" custT="1"/>
      <dgm:spPr/>
      <dgm:t>
        <a:bodyPr/>
        <a:lstStyle/>
        <a:p>
          <a:r>
            <a:rPr lang="en-US" sz="4800" dirty="0"/>
            <a:t>Home Health</a:t>
          </a:r>
        </a:p>
      </dgm:t>
    </dgm:pt>
    <dgm:pt modelId="{4A3916FD-4303-42B9-993D-1A6739D5FD16}" type="parTrans" cxnId="{FF915A99-0520-47EA-8B73-B7FDEC1D02A9}">
      <dgm:prSet/>
      <dgm:spPr/>
      <dgm:t>
        <a:bodyPr/>
        <a:lstStyle/>
        <a:p>
          <a:endParaRPr lang="en-US"/>
        </a:p>
      </dgm:t>
    </dgm:pt>
    <dgm:pt modelId="{80AB99AA-96B0-459A-9F98-E1AB4DAFE284}" type="sibTrans" cxnId="{FF915A99-0520-47EA-8B73-B7FDEC1D02A9}">
      <dgm:prSet/>
      <dgm:spPr/>
      <dgm:t>
        <a:bodyPr/>
        <a:lstStyle/>
        <a:p>
          <a:endParaRPr lang="en-US"/>
        </a:p>
      </dgm:t>
    </dgm:pt>
    <dgm:pt modelId="{8B8646E8-6AE7-4564-A997-ADA00102BF06}">
      <dgm:prSet phldrT="[Text]"/>
      <dgm:spPr/>
      <dgm:t>
        <a:bodyPr/>
        <a:lstStyle/>
        <a:p>
          <a:r>
            <a:rPr lang="en-US" dirty="0" err="1"/>
            <a:t>Telehealth</a:t>
          </a:r>
          <a:endParaRPr lang="en-US" dirty="0"/>
        </a:p>
      </dgm:t>
    </dgm:pt>
    <dgm:pt modelId="{DAA90F90-79DC-4DA3-A178-31216309E52D}" type="parTrans" cxnId="{F42FBAD0-43D2-40E6-8A9D-90E44C0505A6}">
      <dgm:prSet/>
      <dgm:spPr/>
      <dgm:t>
        <a:bodyPr/>
        <a:lstStyle/>
        <a:p>
          <a:endParaRPr lang="en-US"/>
        </a:p>
      </dgm:t>
    </dgm:pt>
    <dgm:pt modelId="{66485496-11F7-4B2D-B858-4E7637AA300D}" type="sibTrans" cxnId="{F42FBAD0-43D2-40E6-8A9D-90E44C0505A6}">
      <dgm:prSet/>
      <dgm:spPr/>
      <dgm:t>
        <a:bodyPr/>
        <a:lstStyle/>
        <a:p>
          <a:endParaRPr lang="en-US"/>
        </a:p>
      </dgm:t>
    </dgm:pt>
    <dgm:pt modelId="{6DFACCD4-C72D-40A4-A160-FC82189D5A62}">
      <dgm:prSet phldrT="[Text]"/>
      <dgm:spPr/>
      <dgm:t>
        <a:bodyPr/>
        <a:lstStyle/>
        <a:p>
          <a:r>
            <a:rPr lang="en-US" dirty="0"/>
            <a:t>Deferred/avoided care</a:t>
          </a:r>
        </a:p>
      </dgm:t>
    </dgm:pt>
    <dgm:pt modelId="{49A2FCD9-A57B-415F-A06F-172229830292}" type="parTrans" cxnId="{BCDA6FD1-811A-41F2-81BF-87E7CF3264FC}">
      <dgm:prSet/>
      <dgm:spPr/>
      <dgm:t>
        <a:bodyPr/>
        <a:lstStyle/>
        <a:p>
          <a:endParaRPr lang="en-US"/>
        </a:p>
      </dgm:t>
    </dgm:pt>
    <dgm:pt modelId="{671AD0B5-A787-42F3-825E-6DD3D557E441}" type="sibTrans" cxnId="{BCDA6FD1-811A-41F2-81BF-87E7CF3264FC}">
      <dgm:prSet/>
      <dgm:spPr/>
      <dgm:t>
        <a:bodyPr/>
        <a:lstStyle/>
        <a:p>
          <a:endParaRPr lang="en-US"/>
        </a:p>
      </dgm:t>
    </dgm:pt>
    <dgm:pt modelId="{7EC0B11B-A589-4500-91C8-E775F0F42D86}">
      <dgm:prSet phldrT="[Text]"/>
      <dgm:spPr/>
      <dgm:t>
        <a:bodyPr/>
        <a:lstStyle/>
        <a:p>
          <a:r>
            <a:rPr lang="en-US" dirty="0"/>
            <a:t>Professional Scope of Practice</a:t>
          </a:r>
        </a:p>
      </dgm:t>
    </dgm:pt>
    <dgm:pt modelId="{7035752F-2CDE-4142-B187-0740FE7BE83B}" type="parTrans" cxnId="{26E66D87-554B-45E2-9C6B-351E624FF588}">
      <dgm:prSet/>
      <dgm:spPr/>
      <dgm:t>
        <a:bodyPr/>
        <a:lstStyle/>
        <a:p>
          <a:endParaRPr lang="en-US"/>
        </a:p>
      </dgm:t>
    </dgm:pt>
    <dgm:pt modelId="{286B2F78-4024-411D-9D1B-F4C6F590365E}" type="sibTrans" cxnId="{26E66D87-554B-45E2-9C6B-351E624FF588}">
      <dgm:prSet/>
      <dgm:spPr/>
      <dgm:t>
        <a:bodyPr/>
        <a:lstStyle/>
        <a:p>
          <a:endParaRPr lang="en-US"/>
        </a:p>
      </dgm:t>
    </dgm:pt>
    <dgm:pt modelId="{9F613DFF-E42C-4A56-9B88-FDE9ACD15975}">
      <dgm:prSet phldrT="[Text]"/>
      <dgm:spPr/>
      <dgm:t>
        <a:bodyPr/>
        <a:lstStyle/>
        <a:p>
          <a:r>
            <a:rPr lang="en-US" dirty="0"/>
            <a:t>Documentation/validation of services</a:t>
          </a:r>
        </a:p>
      </dgm:t>
    </dgm:pt>
    <dgm:pt modelId="{70AE6219-675D-473C-8D7E-1A711E1CCB9E}" type="parTrans" cxnId="{9FC12AEF-713F-4947-85FF-B958F2AC49DB}">
      <dgm:prSet/>
      <dgm:spPr/>
      <dgm:t>
        <a:bodyPr/>
        <a:lstStyle/>
        <a:p>
          <a:endParaRPr lang="en-US"/>
        </a:p>
      </dgm:t>
    </dgm:pt>
    <dgm:pt modelId="{53C7579A-B328-44B2-9740-0EE248650CBF}" type="sibTrans" cxnId="{9FC12AEF-713F-4947-85FF-B958F2AC49DB}">
      <dgm:prSet/>
      <dgm:spPr/>
      <dgm:t>
        <a:bodyPr/>
        <a:lstStyle/>
        <a:p>
          <a:endParaRPr lang="en-US"/>
        </a:p>
      </dgm:t>
    </dgm:pt>
    <dgm:pt modelId="{9E18DB34-1DAE-D24D-9001-9F1E95505F17}">
      <dgm:prSet phldrT="[Text]"/>
      <dgm:spPr/>
      <dgm:t>
        <a:bodyPr/>
        <a:lstStyle/>
        <a:p>
          <a:r>
            <a:rPr lang="en-US" dirty="0"/>
            <a:t>Waivers</a:t>
          </a:r>
        </a:p>
      </dgm:t>
    </dgm:pt>
    <dgm:pt modelId="{9267F8C1-BB8B-634C-A053-E163187F319A}" type="parTrans" cxnId="{9F3EA3E2-CFDE-334B-BDFC-304B70E0EEDC}">
      <dgm:prSet/>
      <dgm:spPr/>
      <dgm:t>
        <a:bodyPr/>
        <a:lstStyle/>
        <a:p>
          <a:endParaRPr lang="en-US"/>
        </a:p>
      </dgm:t>
    </dgm:pt>
    <dgm:pt modelId="{183FBC09-65BB-0843-9E25-850938F19639}" type="sibTrans" cxnId="{9F3EA3E2-CFDE-334B-BDFC-304B70E0EEDC}">
      <dgm:prSet/>
      <dgm:spPr/>
      <dgm:t>
        <a:bodyPr/>
        <a:lstStyle/>
        <a:p>
          <a:endParaRPr lang="en-US"/>
        </a:p>
      </dgm:t>
    </dgm:pt>
    <dgm:pt modelId="{D5EBA769-389C-E445-9EB6-DD087B4C65EB}">
      <dgm:prSet phldrT="[Text]"/>
      <dgm:spPr/>
      <dgm:t>
        <a:bodyPr/>
        <a:lstStyle/>
        <a:p>
          <a:r>
            <a:rPr lang="en-US" dirty="0"/>
            <a:t>Stability of Reimbursement Models </a:t>
          </a:r>
        </a:p>
      </dgm:t>
    </dgm:pt>
    <dgm:pt modelId="{4156A9DA-D88B-E043-84C9-9D197E8E812F}" type="parTrans" cxnId="{C4B791BB-6700-DF42-A820-CEA7585D765C}">
      <dgm:prSet/>
      <dgm:spPr/>
      <dgm:t>
        <a:bodyPr/>
        <a:lstStyle/>
        <a:p>
          <a:endParaRPr lang="en-US"/>
        </a:p>
      </dgm:t>
    </dgm:pt>
    <dgm:pt modelId="{7D38957C-CF90-364D-8853-5383D924525F}" type="sibTrans" cxnId="{C4B791BB-6700-DF42-A820-CEA7585D765C}">
      <dgm:prSet/>
      <dgm:spPr/>
      <dgm:t>
        <a:bodyPr/>
        <a:lstStyle/>
        <a:p>
          <a:endParaRPr lang="en-US"/>
        </a:p>
      </dgm:t>
    </dgm:pt>
    <dgm:pt modelId="{4CB74A4B-9B66-4A5E-AAA2-7166340B623A}" type="pres">
      <dgm:prSet presAssocID="{C01456EF-C007-457A-9C2C-2C93E352A832}" presName="composite" presStyleCnt="0">
        <dgm:presLayoutVars>
          <dgm:chMax val="1"/>
          <dgm:dir/>
          <dgm:resizeHandles val="exact"/>
        </dgm:presLayoutVars>
      </dgm:prSet>
      <dgm:spPr/>
    </dgm:pt>
    <dgm:pt modelId="{2D95D3BD-3AD3-4ECE-9FF2-0A32579AD051}" type="pres">
      <dgm:prSet presAssocID="{C01456EF-C007-457A-9C2C-2C93E352A832}" presName="radial" presStyleCnt="0">
        <dgm:presLayoutVars>
          <dgm:animLvl val="ctr"/>
        </dgm:presLayoutVars>
      </dgm:prSet>
      <dgm:spPr/>
    </dgm:pt>
    <dgm:pt modelId="{E8CEF8C6-B57E-408A-AC41-1FDC17DADC74}" type="pres">
      <dgm:prSet presAssocID="{55F8540A-E00E-4812-AA0E-304F17EE8A4E}" presName="centerShape" presStyleLbl="vennNode1" presStyleIdx="0" presStyleCnt="7"/>
      <dgm:spPr/>
    </dgm:pt>
    <dgm:pt modelId="{5245CC12-3F08-46F2-A1EF-4AFF9D4F68AF}" type="pres">
      <dgm:prSet presAssocID="{8B8646E8-6AE7-4564-A997-ADA00102BF06}" presName="node" presStyleLbl="vennNode1" presStyleIdx="1" presStyleCnt="7">
        <dgm:presLayoutVars>
          <dgm:bulletEnabled val="1"/>
        </dgm:presLayoutVars>
      </dgm:prSet>
      <dgm:spPr/>
    </dgm:pt>
    <dgm:pt modelId="{9548FEE3-3254-4E63-87C7-BEA95B406E6C}" type="pres">
      <dgm:prSet presAssocID="{6DFACCD4-C72D-40A4-A160-FC82189D5A62}" presName="node" presStyleLbl="vennNode1" presStyleIdx="2" presStyleCnt="7">
        <dgm:presLayoutVars>
          <dgm:bulletEnabled val="1"/>
        </dgm:presLayoutVars>
      </dgm:prSet>
      <dgm:spPr/>
    </dgm:pt>
    <dgm:pt modelId="{A21C991A-4282-4462-837A-CC97C8FA99D2}" type="pres">
      <dgm:prSet presAssocID="{7EC0B11B-A589-4500-91C8-E775F0F42D86}" presName="node" presStyleLbl="vennNode1" presStyleIdx="3" presStyleCnt="7">
        <dgm:presLayoutVars>
          <dgm:bulletEnabled val="1"/>
        </dgm:presLayoutVars>
      </dgm:prSet>
      <dgm:spPr/>
    </dgm:pt>
    <dgm:pt modelId="{00C8D7BC-5700-45E3-A604-89AC8F849AE3}" type="pres">
      <dgm:prSet presAssocID="{9F613DFF-E42C-4A56-9B88-FDE9ACD15975}" presName="node" presStyleLbl="vennNode1" presStyleIdx="4" presStyleCnt="7">
        <dgm:presLayoutVars>
          <dgm:bulletEnabled val="1"/>
        </dgm:presLayoutVars>
      </dgm:prSet>
      <dgm:spPr/>
    </dgm:pt>
    <dgm:pt modelId="{53BEE456-04D9-0040-AA12-DA24D3C1B2C7}" type="pres">
      <dgm:prSet presAssocID="{9E18DB34-1DAE-D24D-9001-9F1E95505F17}" presName="node" presStyleLbl="vennNode1" presStyleIdx="5" presStyleCnt="7">
        <dgm:presLayoutVars>
          <dgm:bulletEnabled val="1"/>
        </dgm:presLayoutVars>
      </dgm:prSet>
      <dgm:spPr/>
    </dgm:pt>
    <dgm:pt modelId="{62D4AAAB-494B-1143-8AF3-DA9C0926D924}" type="pres">
      <dgm:prSet presAssocID="{D5EBA769-389C-E445-9EB6-DD087B4C65EB}" presName="node" presStyleLbl="vennNode1" presStyleIdx="6" presStyleCnt="7">
        <dgm:presLayoutVars>
          <dgm:bulletEnabled val="1"/>
        </dgm:presLayoutVars>
      </dgm:prSet>
      <dgm:spPr/>
    </dgm:pt>
  </dgm:ptLst>
  <dgm:cxnLst>
    <dgm:cxn modelId="{45F1A00C-604E-0D44-8AE6-3CC9D9D3B84D}" type="presOf" srcId="{55F8540A-E00E-4812-AA0E-304F17EE8A4E}" destId="{E8CEF8C6-B57E-408A-AC41-1FDC17DADC74}" srcOrd="0" destOrd="0" presId="urn:microsoft.com/office/officeart/2005/8/layout/radial3"/>
    <dgm:cxn modelId="{E7CC6B28-4ADE-D146-9CC3-338B00B45653}" type="presOf" srcId="{6DFACCD4-C72D-40A4-A160-FC82189D5A62}" destId="{9548FEE3-3254-4E63-87C7-BEA95B406E6C}" srcOrd="0" destOrd="0" presId="urn:microsoft.com/office/officeart/2005/8/layout/radial3"/>
    <dgm:cxn modelId="{2E59245E-D117-CD4D-9BB8-5D1C88BB6D99}" type="presOf" srcId="{7EC0B11B-A589-4500-91C8-E775F0F42D86}" destId="{A21C991A-4282-4462-837A-CC97C8FA99D2}" srcOrd="0" destOrd="0" presId="urn:microsoft.com/office/officeart/2005/8/layout/radial3"/>
    <dgm:cxn modelId="{74300149-076A-BC42-A95E-94D1C66EB865}" type="presOf" srcId="{9F613DFF-E42C-4A56-9B88-FDE9ACD15975}" destId="{00C8D7BC-5700-45E3-A604-89AC8F849AE3}" srcOrd="0" destOrd="0" presId="urn:microsoft.com/office/officeart/2005/8/layout/radial3"/>
    <dgm:cxn modelId="{95D3B776-8E5D-3A48-872A-8BB3B3FFADFD}" type="presOf" srcId="{9E18DB34-1DAE-D24D-9001-9F1E95505F17}" destId="{53BEE456-04D9-0040-AA12-DA24D3C1B2C7}" srcOrd="0" destOrd="0" presId="urn:microsoft.com/office/officeart/2005/8/layout/radial3"/>
    <dgm:cxn modelId="{26E66D87-554B-45E2-9C6B-351E624FF588}" srcId="{55F8540A-E00E-4812-AA0E-304F17EE8A4E}" destId="{7EC0B11B-A589-4500-91C8-E775F0F42D86}" srcOrd="2" destOrd="0" parTransId="{7035752F-2CDE-4142-B187-0740FE7BE83B}" sibTransId="{286B2F78-4024-411D-9D1B-F4C6F590365E}"/>
    <dgm:cxn modelId="{FF915A99-0520-47EA-8B73-B7FDEC1D02A9}" srcId="{C01456EF-C007-457A-9C2C-2C93E352A832}" destId="{55F8540A-E00E-4812-AA0E-304F17EE8A4E}" srcOrd="0" destOrd="0" parTransId="{4A3916FD-4303-42B9-993D-1A6739D5FD16}" sibTransId="{80AB99AA-96B0-459A-9F98-E1AB4DAFE284}"/>
    <dgm:cxn modelId="{36CFCFB0-EF1A-6A45-9F5E-2C9719ABE73D}" type="presOf" srcId="{D5EBA769-389C-E445-9EB6-DD087B4C65EB}" destId="{62D4AAAB-494B-1143-8AF3-DA9C0926D924}" srcOrd="0" destOrd="0" presId="urn:microsoft.com/office/officeart/2005/8/layout/radial3"/>
    <dgm:cxn modelId="{C4B791BB-6700-DF42-A820-CEA7585D765C}" srcId="{55F8540A-E00E-4812-AA0E-304F17EE8A4E}" destId="{D5EBA769-389C-E445-9EB6-DD087B4C65EB}" srcOrd="5" destOrd="0" parTransId="{4156A9DA-D88B-E043-84C9-9D197E8E812F}" sibTransId="{7D38957C-CF90-364D-8853-5383D924525F}"/>
    <dgm:cxn modelId="{E08011CE-C891-8747-8D8F-B35BF3F2AA14}" type="presOf" srcId="{C01456EF-C007-457A-9C2C-2C93E352A832}" destId="{4CB74A4B-9B66-4A5E-AAA2-7166340B623A}" srcOrd="0" destOrd="0" presId="urn:microsoft.com/office/officeart/2005/8/layout/radial3"/>
    <dgm:cxn modelId="{F42FBAD0-43D2-40E6-8A9D-90E44C0505A6}" srcId="{55F8540A-E00E-4812-AA0E-304F17EE8A4E}" destId="{8B8646E8-6AE7-4564-A997-ADA00102BF06}" srcOrd="0" destOrd="0" parTransId="{DAA90F90-79DC-4DA3-A178-31216309E52D}" sibTransId="{66485496-11F7-4B2D-B858-4E7637AA300D}"/>
    <dgm:cxn modelId="{BCDA6FD1-811A-41F2-81BF-87E7CF3264FC}" srcId="{55F8540A-E00E-4812-AA0E-304F17EE8A4E}" destId="{6DFACCD4-C72D-40A4-A160-FC82189D5A62}" srcOrd="1" destOrd="0" parTransId="{49A2FCD9-A57B-415F-A06F-172229830292}" sibTransId="{671AD0B5-A787-42F3-825E-6DD3D557E441}"/>
    <dgm:cxn modelId="{9F3EA3E2-CFDE-334B-BDFC-304B70E0EEDC}" srcId="{55F8540A-E00E-4812-AA0E-304F17EE8A4E}" destId="{9E18DB34-1DAE-D24D-9001-9F1E95505F17}" srcOrd="4" destOrd="0" parTransId="{9267F8C1-BB8B-634C-A053-E163187F319A}" sibTransId="{183FBC09-65BB-0843-9E25-850938F19639}"/>
    <dgm:cxn modelId="{9FC12AEF-713F-4947-85FF-B958F2AC49DB}" srcId="{55F8540A-E00E-4812-AA0E-304F17EE8A4E}" destId="{9F613DFF-E42C-4A56-9B88-FDE9ACD15975}" srcOrd="3" destOrd="0" parTransId="{70AE6219-675D-473C-8D7E-1A711E1CCB9E}" sibTransId="{53C7579A-B328-44B2-9740-0EE248650CBF}"/>
    <dgm:cxn modelId="{97F66CFF-7389-3A4D-932D-F8BE6BC04387}" type="presOf" srcId="{8B8646E8-6AE7-4564-A997-ADA00102BF06}" destId="{5245CC12-3F08-46F2-A1EF-4AFF9D4F68AF}" srcOrd="0" destOrd="0" presId="urn:microsoft.com/office/officeart/2005/8/layout/radial3"/>
    <dgm:cxn modelId="{C6BED6BF-3DC3-4043-9ED1-60286C82251C}" type="presParOf" srcId="{4CB74A4B-9B66-4A5E-AAA2-7166340B623A}" destId="{2D95D3BD-3AD3-4ECE-9FF2-0A32579AD051}" srcOrd="0" destOrd="0" presId="urn:microsoft.com/office/officeart/2005/8/layout/radial3"/>
    <dgm:cxn modelId="{48563CC4-43B6-C846-B1DD-EE95BF187E9F}" type="presParOf" srcId="{2D95D3BD-3AD3-4ECE-9FF2-0A32579AD051}" destId="{E8CEF8C6-B57E-408A-AC41-1FDC17DADC74}" srcOrd="0" destOrd="0" presId="urn:microsoft.com/office/officeart/2005/8/layout/radial3"/>
    <dgm:cxn modelId="{EBA363A9-908E-1D43-9999-128C24D310BD}" type="presParOf" srcId="{2D95D3BD-3AD3-4ECE-9FF2-0A32579AD051}" destId="{5245CC12-3F08-46F2-A1EF-4AFF9D4F68AF}" srcOrd="1" destOrd="0" presId="urn:microsoft.com/office/officeart/2005/8/layout/radial3"/>
    <dgm:cxn modelId="{B6BD1B1D-494E-2F49-BB8E-B292E8079912}" type="presParOf" srcId="{2D95D3BD-3AD3-4ECE-9FF2-0A32579AD051}" destId="{9548FEE3-3254-4E63-87C7-BEA95B406E6C}" srcOrd="2" destOrd="0" presId="urn:microsoft.com/office/officeart/2005/8/layout/radial3"/>
    <dgm:cxn modelId="{EA263433-FA3C-7744-9E52-431021B33A68}" type="presParOf" srcId="{2D95D3BD-3AD3-4ECE-9FF2-0A32579AD051}" destId="{A21C991A-4282-4462-837A-CC97C8FA99D2}" srcOrd="3" destOrd="0" presId="urn:microsoft.com/office/officeart/2005/8/layout/radial3"/>
    <dgm:cxn modelId="{3EFAFBED-7ABE-5041-A16A-4781FA94532C}" type="presParOf" srcId="{2D95D3BD-3AD3-4ECE-9FF2-0A32579AD051}" destId="{00C8D7BC-5700-45E3-A604-89AC8F849AE3}" srcOrd="4" destOrd="0" presId="urn:microsoft.com/office/officeart/2005/8/layout/radial3"/>
    <dgm:cxn modelId="{9A91D6D8-6860-AF4F-AEA2-A9093B1CB18A}" type="presParOf" srcId="{2D95D3BD-3AD3-4ECE-9FF2-0A32579AD051}" destId="{53BEE456-04D9-0040-AA12-DA24D3C1B2C7}" srcOrd="5" destOrd="0" presId="urn:microsoft.com/office/officeart/2005/8/layout/radial3"/>
    <dgm:cxn modelId="{68AACDF3-E991-8946-B61A-51232ED5D64C}" type="presParOf" srcId="{2D95D3BD-3AD3-4ECE-9FF2-0A32579AD051}" destId="{62D4AAAB-494B-1143-8AF3-DA9C0926D924}"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86F7A6-CAC0-46EA-938E-943813B02437}"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n-US"/>
        </a:p>
      </dgm:t>
    </dgm:pt>
    <dgm:pt modelId="{1FA5334B-6EC3-40F7-B287-80CD17753A1C}">
      <dgm:prSet phldrT="[Text]"/>
      <dgm:spPr/>
      <dgm:t>
        <a:bodyPr/>
        <a:lstStyle/>
        <a:p>
          <a:r>
            <a:rPr lang="en-US" b="1" dirty="0"/>
            <a:t>Medicare Prospective Payment</a:t>
          </a:r>
          <a:endParaRPr lang="en-US" dirty="0"/>
        </a:p>
        <a:p>
          <a:r>
            <a:rPr lang="en-US" dirty="0"/>
            <a:t>No turning back, Budget neutrality challenge</a:t>
          </a:r>
        </a:p>
      </dgm:t>
    </dgm:pt>
    <dgm:pt modelId="{2DDB44A6-B18F-4812-B0EF-4F7DB5E5519F}" type="parTrans" cxnId="{C205892D-D193-4CDA-A043-58B10FF7CB60}">
      <dgm:prSet/>
      <dgm:spPr/>
      <dgm:t>
        <a:bodyPr/>
        <a:lstStyle/>
        <a:p>
          <a:endParaRPr lang="en-US"/>
        </a:p>
      </dgm:t>
    </dgm:pt>
    <dgm:pt modelId="{D93CFF6C-59CA-4585-8AD6-38CA1ED6BCFD}" type="sibTrans" cxnId="{C205892D-D193-4CDA-A043-58B10FF7CB60}">
      <dgm:prSet/>
      <dgm:spPr/>
      <dgm:t>
        <a:bodyPr/>
        <a:lstStyle/>
        <a:p>
          <a:endParaRPr lang="en-US"/>
        </a:p>
      </dgm:t>
    </dgm:pt>
    <dgm:pt modelId="{A4BD78B1-75E6-48E4-B5F8-0F944DBB2AD2}">
      <dgm:prSet phldrT="[Text]"/>
      <dgm:spPr>
        <a:solidFill>
          <a:schemeClr val="accent3"/>
        </a:solidFill>
      </dgm:spPr>
      <dgm:t>
        <a:bodyPr/>
        <a:lstStyle/>
        <a:p>
          <a:r>
            <a:rPr lang="en-US" b="1" dirty="0"/>
            <a:t>Value-based Purchasing and Bundled Payments</a:t>
          </a:r>
        </a:p>
        <a:p>
          <a:r>
            <a:rPr lang="en-US" dirty="0"/>
            <a:t>Coming soon to all 50-states, Reset and revive</a:t>
          </a:r>
        </a:p>
      </dgm:t>
    </dgm:pt>
    <dgm:pt modelId="{C03BD272-0E68-46FF-8B02-F4BC8CA012EC}" type="parTrans" cxnId="{BD604D4C-40B5-4059-9E20-4BCB7EAB3A5D}">
      <dgm:prSet/>
      <dgm:spPr/>
      <dgm:t>
        <a:bodyPr/>
        <a:lstStyle/>
        <a:p>
          <a:endParaRPr lang="en-US"/>
        </a:p>
      </dgm:t>
    </dgm:pt>
    <dgm:pt modelId="{D18B8CE2-5C29-4AFF-ABE4-D2F2A8CAE40D}" type="sibTrans" cxnId="{BD604D4C-40B5-4059-9E20-4BCB7EAB3A5D}">
      <dgm:prSet/>
      <dgm:spPr/>
      <dgm:t>
        <a:bodyPr/>
        <a:lstStyle/>
        <a:p>
          <a:endParaRPr lang="en-US"/>
        </a:p>
      </dgm:t>
    </dgm:pt>
    <dgm:pt modelId="{A5256011-C97B-49EB-B323-860BAA42D2CA}">
      <dgm:prSet phldrT="[Text]"/>
      <dgm:spPr/>
      <dgm:t>
        <a:bodyPr/>
        <a:lstStyle/>
        <a:p>
          <a:r>
            <a:rPr lang="en-US" b="1" dirty="0" err="1"/>
            <a:t>Telehealth</a:t>
          </a:r>
          <a:r>
            <a:rPr lang="en-US" b="1" dirty="0"/>
            <a:t> and Front-line workers</a:t>
          </a:r>
        </a:p>
        <a:p>
          <a:r>
            <a:rPr lang="en-US" b="0" dirty="0"/>
            <a:t>Genie not going back in lamp, Demand drives wages</a:t>
          </a:r>
        </a:p>
      </dgm:t>
    </dgm:pt>
    <dgm:pt modelId="{354A70A7-9C33-4D4E-B801-ACEC15536739}" type="parTrans" cxnId="{2C05B99A-BF42-45AE-B0B7-9D6E1A8830DD}">
      <dgm:prSet/>
      <dgm:spPr/>
      <dgm:t>
        <a:bodyPr/>
        <a:lstStyle/>
        <a:p>
          <a:endParaRPr lang="en-US"/>
        </a:p>
      </dgm:t>
    </dgm:pt>
    <dgm:pt modelId="{2F2E88D6-1EC1-42C8-9E6F-52682E0DED31}" type="sibTrans" cxnId="{2C05B99A-BF42-45AE-B0B7-9D6E1A8830DD}">
      <dgm:prSet/>
      <dgm:spPr/>
      <dgm:t>
        <a:bodyPr/>
        <a:lstStyle/>
        <a:p>
          <a:endParaRPr lang="en-US"/>
        </a:p>
      </dgm:t>
    </dgm:pt>
    <dgm:pt modelId="{49FDBD85-C87A-4F98-9E90-E0D0EF8F7CDC}" type="pres">
      <dgm:prSet presAssocID="{2B86F7A6-CAC0-46EA-938E-943813B02437}" presName="Name0" presStyleCnt="0">
        <dgm:presLayoutVars>
          <dgm:chMax val="7"/>
          <dgm:chPref val="7"/>
          <dgm:dir/>
        </dgm:presLayoutVars>
      </dgm:prSet>
      <dgm:spPr/>
    </dgm:pt>
    <dgm:pt modelId="{F0ADCD60-B000-4574-93A7-F415B72979AE}" type="pres">
      <dgm:prSet presAssocID="{2B86F7A6-CAC0-46EA-938E-943813B02437}" presName="Name1" presStyleCnt="0"/>
      <dgm:spPr/>
    </dgm:pt>
    <dgm:pt modelId="{AFDA96D6-CE9C-4F00-8159-F0D61448EB19}" type="pres">
      <dgm:prSet presAssocID="{2B86F7A6-CAC0-46EA-938E-943813B02437}" presName="cycle" presStyleCnt="0"/>
      <dgm:spPr/>
    </dgm:pt>
    <dgm:pt modelId="{5D1BB129-1E05-4284-AD7D-468C5E313332}" type="pres">
      <dgm:prSet presAssocID="{2B86F7A6-CAC0-46EA-938E-943813B02437}" presName="srcNode" presStyleLbl="node1" presStyleIdx="0" presStyleCnt="3"/>
      <dgm:spPr/>
    </dgm:pt>
    <dgm:pt modelId="{B5115DA9-AE56-44E8-986C-1717A2164B0A}" type="pres">
      <dgm:prSet presAssocID="{2B86F7A6-CAC0-46EA-938E-943813B02437}" presName="conn" presStyleLbl="parChTrans1D2" presStyleIdx="0" presStyleCnt="1"/>
      <dgm:spPr/>
    </dgm:pt>
    <dgm:pt modelId="{70D80CD1-EFF7-4881-987B-58623A0A4AD6}" type="pres">
      <dgm:prSet presAssocID="{2B86F7A6-CAC0-46EA-938E-943813B02437}" presName="extraNode" presStyleLbl="node1" presStyleIdx="0" presStyleCnt="3"/>
      <dgm:spPr/>
    </dgm:pt>
    <dgm:pt modelId="{3C319A9D-ECB5-4A1B-B665-7BD442A99AFF}" type="pres">
      <dgm:prSet presAssocID="{2B86F7A6-CAC0-46EA-938E-943813B02437}" presName="dstNode" presStyleLbl="node1" presStyleIdx="0" presStyleCnt="3"/>
      <dgm:spPr/>
    </dgm:pt>
    <dgm:pt modelId="{A511FF65-0624-46F5-9367-5073FFDA8B1A}" type="pres">
      <dgm:prSet presAssocID="{1FA5334B-6EC3-40F7-B287-80CD17753A1C}" presName="text_1" presStyleLbl="node1" presStyleIdx="0" presStyleCnt="3">
        <dgm:presLayoutVars>
          <dgm:bulletEnabled val="1"/>
        </dgm:presLayoutVars>
      </dgm:prSet>
      <dgm:spPr/>
    </dgm:pt>
    <dgm:pt modelId="{DE50AF66-BF57-47C7-8B62-0223492C1620}" type="pres">
      <dgm:prSet presAssocID="{1FA5334B-6EC3-40F7-B287-80CD17753A1C}" presName="accent_1" presStyleCnt="0"/>
      <dgm:spPr/>
    </dgm:pt>
    <dgm:pt modelId="{56CF4D45-A0B8-495A-B943-7BA4AE46DE67}" type="pres">
      <dgm:prSet presAssocID="{1FA5334B-6EC3-40F7-B287-80CD17753A1C}" presName="accentRepeatNode" presStyleLbl="solidFgAcc1" presStyleIdx="0" presStyleCnt="3"/>
      <dgm:spPr/>
    </dgm:pt>
    <dgm:pt modelId="{5CA21257-BFB2-421D-84BE-09E95E1BD911}" type="pres">
      <dgm:prSet presAssocID="{A4BD78B1-75E6-48E4-B5F8-0F944DBB2AD2}" presName="text_2" presStyleLbl="node1" presStyleIdx="1" presStyleCnt="3">
        <dgm:presLayoutVars>
          <dgm:bulletEnabled val="1"/>
        </dgm:presLayoutVars>
      </dgm:prSet>
      <dgm:spPr/>
    </dgm:pt>
    <dgm:pt modelId="{CA79663E-8E4A-49A3-B971-E8825D61B8F6}" type="pres">
      <dgm:prSet presAssocID="{A4BD78B1-75E6-48E4-B5F8-0F944DBB2AD2}" presName="accent_2" presStyleCnt="0"/>
      <dgm:spPr/>
    </dgm:pt>
    <dgm:pt modelId="{F3877211-FDC7-4EBE-B288-474A84610A53}" type="pres">
      <dgm:prSet presAssocID="{A4BD78B1-75E6-48E4-B5F8-0F944DBB2AD2}" presName="accentRepeatNode" presStyleLbl="solidFgAcc1" presStyleIdx="1" presStyleCnt="3"/>
      <dgm:spPr/>
    </dgm:pt>
    <dgm:pt modelId="{CC7B36E2-637A-48CA-AFD5-C480B6F31AAF}" type="pres">
      <dgm:prSet presAssocID="{A5256011-C97B-49EB-B323-860BAA42D2CA}" presName="text_3" presStyleLbl="node1" presStyleIdx="2" presStyleCnt="3">
        <dgm:presLayoutVars>
          <dgm:bulletEnabled val="1"/>
        </dgm:presLayoutVars>
      </dgm:prSet>
      <dgm:spPr/>
    </dgm:pt>
    <dgm:pt modelId="{991441D6-9C92-4417-B81D-AE281D77A761}" type="pres">
      <dgm:prSet presAssocID="{A5256011-C97B-49EB-B323-860BAA42D2CA}" presName="accent_3" presStyleCnt="0"/>
      <dgm:spPr/>
    </dgm:pt>
    <dgm:pt modelId="{4F4AAC44-D5A8-4E52-9A7C-90646B626D01}" type="pres">
      <dgm:prSet presAssocID="{A5256011-C97B-49EB-B323-860BAA42D2CA}" presName="accentRepeatNode" presStyleLbl="solidFgAcc1" presStyleIdx="2" presStyleCnt="3"/>
      <dgm:spPr/>
    </dgm:pt>
  </dgm:ptLst>
  <dgm:cxnLst>
    <dgm:cxn modelId="{C205892D-D193-4CDA-A043-58B10FF7CB60}" srcId="{2B86F7A6-CAC0-46EA-938E-943813B02437}" destId="{1FA5334B-6EC3-40F7-B287-80CD17753A1C}" srcOrd="0" destOrd="0" parTransId="{2DDB44A6-B18F-4812-B0EF-4F7DB5E5519F}" sibTransId="{D93CFF6C-59CA-4585-8AD6-38CA1ED6BCFD}"/>
    <dgm:cxn modelId="{330B4030-20F6-4B4E-950D-C07E26FE2536}" type="presOf" srcId="{1FA5334B-6EC3-40F7-B287-80CD17753A1C}" destId="{A511FF65-0624-46F5-9367-5073FFDA8B1A}" srcOrd="0" destOrd="0" presId="urn:microsoft.com/office/officeart/2008/layout/VerticalCurvedList"/>
    <dgm:cxn modelId="{504D5B41-6780-1E4D-9D3E-BDB2389C32FF}" type="presOf" srcId="{2B86F7A6-CAC0-46EA-938E-943813B02437}" destId="{49FDBD85-C87A-4F98-9E90-E0D0EF8F7CDC}" srcOrd="0" destOrd="0" presId="urn:microsoft.com/office/officeart/2008/layout/VerticalCurvedList"/>
    <dgm:cxn modelId="{4AB89865-CF21-1142-844E-13361AD9F83C}" type="presOf" srcId="{A5256011-C97B-49EB-B323-860BAA42D2CA}" destId="{CC7B36E2-637A-48CA-AFD5-C480B6F31AAF}" srcOrd="0" destOrd="0" presId="urn:microsoft.com/office/officeart/2008/layout/VerticalCurvedList"/>
    <dgm:cxn modelId="{BD604D4C-40B5-4059-9E20-4BCB7EAB3A5D}" srcId="{2B86F7A6-CAC0-46EA-938E-943813B02437}" destId="{A4BD78B1-75E6-48E4-B5F8-0F944DBB2AD2}" srcOrd="1" destOrd="0" parTransId="{C03BD272-0E68-46FF-8B02-F4BC8CA012EC}" sibTransId="{D18B8CE2-5C29-4AFF-ABE4-D2F2A8CAE40D}"/>
    <dgm:cxn modelId="{2C05B99A-BF42-45AE-B0B7-9D6E1A8830DD}" srcId="{2B86F7A6-CAC0-46EA-938E-943813B02437}" destId="{A5256011-C97B-49EB-B323-860BAA42D2CA}" srcOrd="2" destOrd="0" parTransId="{354A70A7-9C33-4D4E-B801-ACEC15536739}" sibTransId="{2F2E88D6-1EC1-42C8-9E6F-52682E0DED31}"/>
    <dgm:cxn modelId="{C5FA889B-325F-E54A-B796-B86EA1202E26}" type="presOf" srcId="{A4BD78B1-75E6-48E4-B5F8-0F944DBB2AD2}" destId="{5CA21257-BFB2-421D-84BE-09E95E1BD911}" srcOrd="0" destOrd="0" presId="urn:microsoft.com/office/officeart/2008/layout/VerticalCurvedList"/>
    <dgm:cxn modelId="{800B15E8-7F52-D84D-BF21-7EB85584A104}" type="presOf" srcId="{D93CFF6C-59CA-4585-8AD6-38CA1ED6BCFD}" destId="{B5115DA9-AE56-44E8-986C-1717A2164B0A}" srcOrd="0" destOrd="0" presId="urn:microsoft.com/office/officeart/2008/layout/VerticalCurvedList"/>
    <dgm:cxn modelId="{45C89661-CB40-474C-886F-10D4C42BC8F1}" type="presParOf" srcId="{49FDBD85-C87A-4F98-9E90-E0D0EF8F7CDC}" destId="{F0ADCD60-B000-4574-93A7-F415B72979AE}" srcOrd="0" destOrd="0" presId="urn:microsoft.com/office/officeart/2008/layout/VerticalCurvedList"/>
    <dgm:cxn modelId="{54475EFF-617A-5B48-A31B-D599A9E1A95F}" type="presParOf" srcId="{F0ADCD60-B000-4574-93A7-F415B72979AE}" destId="{AFDA96D6-CE9C-4F00-8159-F0D61448EB19}" srcOrd="0" destOrd="0" presId="urn:microsoft.com/office/officeart/2008/layout/VerticalCurvedList"/>
    <dgm:cxn modelId="{7352C327-6C61-984A-A6D6-A315D50D0A3F}" type="presParOf" srcId="{AFDA96D6-CE9C-4F00-8159-F0D61448EB19}" destId="{5D1BB129-1E05-4284-AD7D-468C5E313332}" srcOrd="0" destOrd="0" presId="urn:microsoft.com/office/officeart/2008/layout/VerticalCurvedList"/>
    <dgm:cxn modelId="{00E2BB26-736B-024A-9B8C-74228220461A}" type="presParOf" srcId="{AFDA96D6-CE9C-4F00-8159-F0D61448EB19}" destId="{B5115DA9-AE56-44E8-986C-1717A2164B0A}" srcOrd="1" destOrd="0" presId="urn:microsoft.com/office/officeart/2008/layout/VerticalCurvedList"/>
    <dgm:cxn modelId="{2C348BBC-88EC-484D-A5B5-D8F18A51ACFC}" type="presParOf" srcId="{AFDA96D6-CE9C-4F00-8159-F0D61448EB19}" destId="{70D80CD1-EFF7-4881-987B-58623A0A4AD6}" srcOrd="2" destOrd="0" presId="urn:microsoft.com/office/officeart/2008/layout/VerticalCurvedList"/>
    <dgm:cxn modelId="{7C698C27-3DF8-4445-B0B7-36152A5A11A2}" type="presParOf" srcId="{AFDA96D6-CE9C-4F00-8159-F0D61448EB19}" destId="{3C319A9D-ECB5-4A1B-B665-7BD442A99AFF}" srcOrd="3" destOrd="0" presId="urn:microsoft.com/office/officeart/2008/layout/VerticalCurvedList"/>
    <dgm:cxn modelId="{4CB0769E-5BE3-424D-91D7-C918E1C4ED73}" type="presParOf" srcId="{F0ADCD60-B000-4574-93A7-F415B72979AE}" destId="{A511FF65-0624-46F5-9367-5073FFDA8B1A}" srcOrd="1" destOrd="0" presId="urn:microsoft.com/office/officeart/2008/layout/VerticalCurvedList"/>
    <dgm:cxn modelId="{9EA7C4DC-90B8-BE41-BF4B-B8FEE9ABCE66}" type="presParOf" srcId="{F0ADCD60-B000-4574-93A7-F415B72979AE}" destId="{DE50AF66-BF57-47C7-8B62-0223492C1620}" srcOrd="2" destOrd="0" presId="urn:microsoft.com/office/officeart/2008/layout/VerticalCurvedList"/>
    <dgm:cxn modelId="{5889191A-73A8-2144-AF05-B874C1BCF739}" type="presParOf" srcId="{DE50AF66-BF57-47C7-8B62-0223492C1620}" destId="{56CF4D45-A0B8-495A-B943-7BA4AE46DE67}" srcOrd="0" destOrd="0" presId="urn:microsoft.com/office/officeart/2008/layout/VerticalCurvedList"/>
    <dgm:cxn modelId="{63EE7724-AFF9-7640-8C1E-CB51E5CFDEF5}" type="presParOf" srcId="{F0ADCD60-B000-4574-93A7-F415B72979AE}" destId="{5CA21257-BFB2-421D-84BE-09E95E1BD911}" srcOrd="3" destOrd="0" presId="urn:microsoft.com/office/officeart/2008/layout/VerticalCurvedList"/>
    <dgm:cxn modelId="{797A7AFC-34DF-E447-99BA-359C2B6F5E89}" type="presParOf" srcId="{F0ADCD60-B000-4574-93A7-F415B72979AE}" destId="{CA79663E-8E4A-49A3-B971-E8825D61B8F6}" srcOrd="4" destOrd="0" presId="urn:microsoft.com/office/officeart/2008/layout/VerticalCurvedList"/>
    <dgm:cxn modelId="{F1F9F9E3-F475-A84B-A743-D1A488FA5D65}" type="presParOf" srcId="{CA79663E-8E4A-49A3-B971-E8825D61B8F6}" destId="{F3877211-FDC7-4EBE-B288-474A84610A53}" srcOrd="0" destOrd="0" presId="urn:microsoft.com/office/officeart/2008/layout/VerticalCurvedList"/>
    <dgm:cxn modelId="{8362A845-53AE-0A4B-AE3A-3DE30F89525B}" type="presParOf" srcId="{F0ADCD60-B000-4574-93A7-F415B72979AE}" destId="{CC7B36E2-637A-48CA-AFD5-C480B6F31AAF}" srcOrd="5" destOrd="0" presId="urn:microsoft.com/office/officeart/2008/layout/VerticalCurvedList"/>
    <dgm:cxn modelId="{11736AAE-0767-5643-A40E-238DC806D89A}" type="presParOf" srcId="{F0ADCD60-B000-4574-93A7-F415B72979AE}" destId="{991441D6-9C92-4417-B81D-AE281D77A761}" srcOrd="6" destOrd="0" presId="urn:microsoft.com/office/officeart/2008/layout/VerticalCurvedList"/>
    <dgm:cxn modelId="{388E0FC1-4963-3949-BA1E-0C3C0E54DF42}" type="presParOf" srcId="{991441D6-9C92-4417-B81D-AE281D77A761}" destId="{4F4AAC44-D5A8-4E52-9A7C-90646B626D0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32E34F-0574-416D-9F14-C7F6A1595078}" type="doc">
      <dgm:prSet loTypeId="urn:microsoft.com/office/officeart/2005/8/layout/process1" loCatId="process" qsTypeId="urn:microsoft.com/office/officeart/2005/8/quickstyle/simple1" qsCatId="simple" csTypeId="urn:microsoft.com/office/officeart/2005/8/colors/colorful3" csCatId="colorful" phldr="1"/>
      <dgm:spPr/>
    </dgm:pt>
    <dgm:pt modelId="{0F10A7DA-B0C4-446E-A3BF-93CA568DDD79}">
      <dgm:prSet phldrT="[Text]"/>
      <dgm:spPr/>
      <dgm:t>
        <a:bodyPr/>
        <a:lstStyle/>
        <a:p>
          <a:r>
            <a:rPr lang="en-US" dirty="0"/>
            <a:t>Finalized </a:t>
          </a:r>
        </a:p>
        <a:p>
          <a:r>
            <a:rPr lang="en-US" dirty="0"/>
            <a:t>July 29, 2021</a:t>
          </a:r>
        </a:p>
      </dgm:t>
    </dgm:pt>
    <dgm:pt modelId="{6D0CFB36-CEA4-4E6C-A174-5AFF28C9762A}" type="parTrans" cxnId="{1968ACD7-D405-4E2A-A925-BB79274473F7}">
      <dgm:prSet/>
      <dgm:spPr/>
      <dgm:t>
        <a:bodyPr/>
        <a:lstStyle/>
        <a:p>
          <a:endParaRPr lang="en-US"/>
        </a:p>
      </dgm:t>
    </dgm:pt>
    <dgm:pt modelId="{2BD4CAC5-420A-4016-BBC9-D50E562B63A6}" type="sibTrans" cxnId="{1968ACD7-D405-4E2A-A925-BB79274473F7}">
      <dgm:prSet/>
      <dgm:spPr/>
      <dgm:t>
        <a:bodyPr/>
        <a:lstStyle/>
        <a:p>
          <a:endParaRPr lang="en-US"/>
        </a:p>
      </dgm:t>
    </dgm:pt>
    <dgm:pt modelId="{9AE59F13-61F3-4CF6-BE37-937BD046D0B1}">
      <dgm:prSet phldrT="[Text]"/>
      <dgm:spPr/>
      <dgm:t>
        <a:bodyPr/>
        <a:lstStyle/>
        <a:p>
          <a:r>
            <a:rPr lang="en-US" dirty="0"/>
            <a:t>Effective</a:t>
          </a:r>
        </a:p>
        <a:p>
          <a:r>
            <a:rPr lang="en-US" dirty="0"/>
            <a:t>October 1, 2021</a:t>
          </a:r>
        </a:p>
      </dgm:t>
    </dgm:pt>
    <dgm:pt modelId="{D225DE73-2317-4CB4-9A49-9B97C8203EF2}" type="parTrans" cxnId="{1DBA2D66-223D-4B70-AC48-911DE5C298AE}">
      <dgm:prSet/>
      <dgm:spPr/>
      <dgm:t>
        <a:bodyPr/>
        <a:lstStyle/>
        <a:p>
          <a:endParaRPr lang="en-US"/>
        </a:p>
      </dgm:t>
    </dgm:pt>
    <dgm:pt modelId="{3FDB051A-8565-4B33-8CF5-554E0E18D2C2}" type="sibTrans" cxnId="{1DBA2D66-223D-4B70-AC48-911DE5C298AE}">
      <dgm:prSet/>
      <dgm:spPr/>
      <dgm:t>
        <a:bodyPr/>
        <a:lstStyle/>
        <a:p>
          <a:endParaRPr lang="en-US"/>
        </a:p>
      </dgm:t>
    </dgm:pt>
    <dgm:pt modelId="{AA52E737-21BD-4A55-9103-4BABFE6980A0}" type="pres">
      <dgm:prSet presAssocID="{8B32E34F-0574-416D-9F14-C7F6A1595078}" presName="Name0" presStyleCnt="0">
        <dgm:presLayoutVars>
          <dgm:dir/>
          <dgm:resizeHandles val="exact"/>
        </dgm:presLayoutVars>
      </dgm:prSet>
      <dgm:spPr/>
    </dgm:pt>
    <dgm:pt modelId="{64B424D2-ADB9-4ADD-B5A3-42FC20400B65}" type="pres">
      <dgm:prSet presAssocID="{0F10A7DA-B0C4-446E-A3BF-93CA568DDD79}" presName="node" presStyleLbl="node1" presStyleIdx="0" presStyleCnt="2">
        <dgm:presLayoutVars>
          <dgm:bulletEnabled val="1"/>
        </dgm:presLayoutVars>
      </dgm:prSet>
      <dgm:spPr/>
    </dgm:pt>
    <dgm:pt modelId="{C06221FB-E84B-4C65-804B-DD01797FBB93}" type="pres">
      <dgm:prSet presAssocID="{2BD4CAC5-420A-4016-BBC9-D50E562B63A6}" presName="sibTrans" presStyleLbl="sibTrans2D1" presStyleIdx="0" presStyleCnt="1"/>
      <dgm:spPr/>
    </dgm:pt>
    <dgm:pt modelId="{B5259C45-6F54-4AD9-B1A0-837A336E5979}" type="pres">
      <dgm:prSet presAssocID="{2BD4CAC5-420A-4016-BBC9-D50E562B63A6}" presName="connectorText" presStyleLbl="sibTrans2D1" presStyleIdx="0" presStyleCnt="1"/>
      <dgm:spPr/>
    </dgm:pt>
    <dgm:pt modelId="{A82EB081-6215-4CCD-A9BF-F2BF362B0DE2}" type="pres">
      <dgm:prSet presAssocID="{9AE59F13-61F3-4CF6-BE37-937BD046D0B1}" presName="node" presStyleLbl="node1" presStyleIdx="1" presStyleCnt="2" custScaleX="98619">
        <dgm:presLayoutVars>
          <dgm:bulletEnabled val="1"/>
        </dgm:presLayoutVars>
      </dgm:prSet>
      <dgm:spPr/>
    </dgm:pt>
  </dgm:ptLst>
  <dgm:cxnLst>
    <dgm:cxn modelId="{C92C4D60-0D21-5540-A750-27F436D0DF61}" type="presOf" srcId="{2BD4CAC5-420A-4016-BBC9-D50E562B63A6}" destId="{B5259C45-6F54-4AD9-B1A0-837A336E5979}" srcOrd="1" destOrd="0" presId="urn:microsoft.com/office/officeart/2005/8/layout/process1"/>
    <dgm:cxn modelId="{1DBA2D66-223D-4B70-AC48-911DE5C298AE}" srcId="{8B32E34F-0574-416D-9F14-C7F6A1595078}" destId="{9AE59F13-61F3-4CF6-BE37-937BD046D0B1}" srcOrd="1" destOrd="0" parTransId="{D225DE73-2317-4CB4-9A49-9B97C8203EF2}" sibTransId="{3FDB051A-8565-4B33-8CF5-554E0E18D2C2}"/>
    <dgm:cxn modelId="{FA481449-DD23-614A-A1F4-72BCCB61C7D3}" type="presOf" srcId="{0F10A7DA-B0C4-446E-A3BF-93CA568DDD79}" destId="{64B424D2-ADB9-4ADD-B5A3-42FC20400B65}" srcOrd="0" destOrd="0" presId="urn:microsoft.com/office/officeart/2005/8/layout/process1"/>
    <dgm:cxn modelId="{3C11A574-2118-7C42-971D-161F9FE74BF0}" type="presOf" srcId="{8B32E34F-0574-416D-9F14-C7F6A1595078}" destId="{AA52E737-21BD-4A55-9103-4BABFE6980A0}" srcOrd="0" destOrd="0" presId="urn:microsoft.com/office/officeart/2005/8/layout/process1"/>
    <dgm:cxn modelId="{172313BC-41C5-0B42-96E0-81B8B239DE54}" type="presOf" srcId="{9AE59F13-61F3-4CF6-BE37-937BD046D0B1}" destId="{A82EB081-6215-4CCD-A9BF-F2BF362B0DE2}" srcOrd="0" destOrd="0" presId="urn:microsoft.com/office/officeart/2005/8/layout/process1"/>
    <dgm:cxn modelId="{1968ACD7-D405-4E2A-A925-BB79274473F7}" srcId="{8B32E34F-0574-416D-9F14-C7F6A1595078}" destId="{0F10A7DA-B0C4-446E-A3BF-93CA568DDD79}" srcOrd="0" destOrd="0" parTransId="{6D0CFB36-CEA4-4E6C-A174-5AFF28C9762A}" sibTransId="{2BD4CAC5-420A-4016-BBC9-D50E562B63A6}"/>
    <dgm:cxn modelId="{6F869DF5-F001-0B4D-9158-59DE1DB0D75F}" type="presOf" srcId="{2BD4CAC5-420A-4016-BBC9-D50E562B63A6}" destId="{C06221FB-E84B-4C65-804B-DD01797FBB93}" srcOrd="0" destOrd="0" presId="urn:microsoft.com/office/officeart/2005/8/layout/process1"/>
    <dgm:cxn modelId="{657CEEDF-7B0C-8B47-A0DB-BF5D1620BCB5}" type="presParOf" srcId="{AA52E737-21BD-4A55-9103-4BABFE6980A0}" destId="{64B424D2-ADB9-4ADD-B5A3-42FC20400B65}" srcOrd="0" destOrd="0" presId="urn:microsoft.com/office/officeart/2005/8/layout/process1"/>
    <dgm:cxn modelId="{58967809-2092-1D49-A3B2-5BD6039C8844}" type="presParOf" srcId="{AA52E737-21BD-4A55-9103-4BABFE6980A0}" destId="{C06221FB-E84B-4C65-804B-DD01797FBB93}" srcOrd="1" destOrd="0" presId="urn:microsoft.com/office/officeart/2005/8/layout/process1"/>
    <dgm:cxn modelId="{F4FB495D-66C5-B042-BFC0-1C805BECB944}" type="presParOf" srcId="{C06221FB-E84B-4C65-804B-DD01797FBB93}" destId="{B5259C45-6F54-4AD9-B1A0-837A336E5979}" srcOrd="0" destOrd="0" presId="urn:microsoft.com/office/officeart/2005/8/layout/process1"/>
    <dgm:cxn modelId="{28DDB5A7-3CA3-5E45-8F30-32959EA1765A}" type="presParOf" srcId="{AA52E737-21BD-4A55-9103-4BABFE6980A0}" destId="{A82EB081-6215-4CCD-A9BF-F2BF362B0DE2}"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3B924-8349-42D4-A4FE-993D51CA868A}">
      <dsp:nvSpPr>
        <dsp:cNvPr id="0" name=""/>
        <dsp:cNvSpPr/>
      </dsp:nvSpPr>
      <dsp:spPr>
        <a:xfrm>
          <a:off x="219170" y="297515"/>
          <a:ext cx="2857499" cy="1714500"/>
        </a:xfrm>
        <a:prstGeom prst="rect">
          <a:avLst/>
        </a:prstGeom>
        <a:solidFill>
          <a:schemeClr val="dk2">
            <a:hueOff val="0"/>
            <a:satOff val="0"/>
            <a:lumOff val="0"/>
            <a:alphaOff val="0"/>
          </a:schemeClr>
        </a:solidFill>
        <a:ln w="5715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t>Bipartisan Infrastructure - $1.2T</a:t>
          </a:r>
        </a:p>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endParaRPr lang="en-US" sz="1700" kern="1200" dirty="0"/>
        </a:p>
      </dsp:txBody>
      <dsp:txXfrm>
        <a:off x="219170" y="297515"/>
        <a:ext cx="2857499" cy="1714500"/>
      </dsp:txXfrm>
    </dsp:sp>
    <dsp:sp modelId="{F2DCC67E-91F1-4091-8D97-15E98D2A7E20}">
      <dsp:nvSpPr>
        <dsp:cNvPr id="0" name=""/>
        <dsp:cNvSpPr/>
      </dsp:nvSpPr>
      <dsp:spPr>
        <a:xfrm>
          <a:off x="3143250" y="302418"/>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Reconciliation – &lt;$2T</a:t>
          </a:r>
        </a:p>
        <a:p>
          <a:pPr marL="114300" lvl="1" indent="-114300" algn="l" defTabSz="577850">
            <a:lnSpc>
              <a:spcPct val="90000"/>
            </a:lnSpc>
            <a:spcBef>
              <a:spcPct val="0"/>
            </a:spcBef>
            <a:spcAft>
              <a:spcPct val="15000"/>
            </a:spcAft>
            <a:buChar char="•"/>
          </a:pPr>
          <a:r>
            <a:rPr lang="en-US" sz="1300" kern="1200" dirty="0"/>
            <a:t>Initial $3.5T price tag  reduced to $1.75T facing pressure from moderate Dems</a:t>
          </a:r>
        </a:p>
      </dsp:txBody>
      <dsp:txXfrm>
        <a:off x="3143250" y="302418"/>
        <a:ext cx="2857499" cy="1714500"/>
      </dsp:txXfrm>
    </dsp:sp>
    <dsp:sp modelId="{8A684791-A5A4-4DD5-B802-1E55778560A2}">
      <dsp:nvSpPr>
        <dsp:cNvPr id="0" name=""/>
        <dsp:cNvSpPr/>
      </dsp:nvSpPr>
      <dsp:spPr>
        <a:xfrm>
          <a:off x="6193917" y="302418"/>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FY2022 Budget</a:t>
          </a:r>
        </a:p>
        <a:p>
          <a:pPr marL="114300" lvl="1" indent="-114300" algn="l" defTabSz="577850">
            <a:lnSpc>
              <a:spcPct val="90000"/>
            </a:lnSpc>
            <a:spcBef>
              <a:spcPct val="0"/>
            </a:spcBef>
            <a:spcAft>
              <a:spcPct val="15000"/>
            </a:spcAft>
            <a:buChar char="•"/>
          </a:pPr>
          <a:r>
            <a:rPr lang="en-US" sz="1300" kern="1200" dirty="0"/>
            <a:t>Continuing resolution funds government through Dec 3, 2021</a:t>
          </a:r>
        </a:p>
      </dsp:txBody>
      <dsp:txXfrm>
        <a:off x="6193917" y="302418"/>
        <a:ext cx="2857499" cy="1714500"/>
      </dsp:txXfrm>
    </dsp:sp>
    <dsp:sp modelId="{C15A9500-7693-4149-B870-804D5AE6E046}">
      <dsp:nvSpPr>
        <dsp:cNvPr id="0" name=""/>
        <dsp:cNvSpPr/>
      </dsp:nvSpPr>
      <dsp:spPr>
        <a:xfrm>
          <a:off x="114957" y="2312133"/>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Debt Ceiling</a:t>
          </a:r>
        </a:p>
        <a:p>
          <a:pPr marL="114300" lvl="1" indent="-114300" algn="l" defTabSz="577850">
            <a:lnSpc>
              <a:spcPct val="90000"/>
            </a:lnSpc>
            <a:spcBef>
              <a:spcPct val="0"/>
            </a:spcBef>
            <a:spcAft>
              <a:spcPct val="15000"/>
            </a:spcAft>
            <a:buChar char="•"/>
          </a:pPr>
          <a:r>
            <a:rPr lang="en-US" sz="1300" kern="1200" dirty="0"/>
            <a:t>Temporary fix until Dec 3, 2021</a:t>
          </a:r>
        </a:p>
      </dsp:txBody>
      <dsp:txXfrm>
        <a:off x="114957" y="2312133"/>
        <a:ext cx="2857499" cy="1714500"/>
      </dsp:txXfrm>
    </dsp:sp>
    <dsp:sp modelId="{D2B4B822-D4A2-4A79-83A8-8E5BF1B9DEE3}">
      <dsp:nvSpPr>
        <dsp:cNvPr id="0" name=""/>
        <dsp:cNvSpPr/>
      </dsp:nvSpPr>
      <dsp:spPr>
        <a:xfrm>
          <a:off x="3258207" y="2312133"/>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Provider Cuts</a:t>
          </a:r>
        </a:p>
        <a:p>
          <a:pPr marL="114300" lvl="1" indent="-114300" algn="l" defTabSz="577850">
            <a:lnSpc>
              <a:spcPct val="90000"/>
            </a:lnSpc>
            <a:spcBef>
              <a:spcPct val="0"/>
            </a:spcBef>
            <a:spcAft>
              <a:spcPct val="15000"/>
            </a:spcAft>
            <a:buChar char="•"/>
          </a:pPr>
          <a:r>
            <a:rPr lang="en-US" sz="1300" kern="1200" dirty="0"/>
            <a:t>End of the 2% Medicare sequestration moratorium</a:t>
          </a:r>
        </a:p>
        <a:p>
          <a:pPr marL="114300" lvl="1" indent="-114300" algn="l" defTabSz="577850">
            <a:lnSpc>
              <a:spcPct val="90000"/>
            </a:lnSpc>
            <a:spcBef>
              <a:spcPct val="0"/>
            </a:spcBef>
            <a:spcAft>
              <a:spcPct val="15000"/>
            </a:spcAft>
            <a:buChar char="•"/>
          </a:pPr>
          <a:r>
            <a:rPr lang="en-US" sz="1300" kern="1200" dirty="0"/>
            <a:t>A 4% “PAYGO” Medicare sequestration cut</a:t>
          </a:r>
        </a:p>
        <a:p>
          <a:pPr marL="114300" lvl="1" indent="-114300" algn="l" defTabSz="577850">
            <a:lnSpc>
              <a:spcPct val="90000"/>
            </a:lnSpc>
            <a:spcBef>
              <a:spcPct val="0"/>
            </a:spcBef>
            <a:spcAft>
              <a:spcPct val="15000"/>
            </a:spcAft>
            <a:buChar char="•"/>
          </a:pPr>
          <a:r>
            <a:rPr lang="en-US" sz="1300" kern="1200" dirty="0"/>
            <a:t>End of the 1-year 3.75% physician payment increase</a:t>
          </a:r>
        </a:p>
      </dsp:txBody>
      <dsp:txXfrm>
        <a:off x="3258207" y="2312133"/>
        <a:ext cx="2857499" cy="1714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3B924-8349-42D4-A4FE-993D51CA868A}">
      <dsp:nvSpPr>
        <dsp:cNvPr id="0" name=""/>
        <dsp:cNvSpPr/>
      </dsp:nvSpPr>
      <dsp:spPr>
        <a:xfrm>
          <a:off x="100298" y="302418"/>
          <a:ext cx="2857499" cy="1714500"/>
        </a:xfrm>
        <a:prstGeom prst="rect">
          <a:avLst/>
        </a:prstGeom>
        <a:solidFill>
          <a:schemeClr val="dk2">
            <a:hueOff val="0"/>
            <a:satOff val="0"/>
            <a:lumOff val="0"/>
            <a:alphaOff val="0"/>
          </a:schemeClr>
        </a:solidFill>
        <a:ln w="5715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Bipartisan Infrastructure - $1.2T</a:t>
          </a:r>
        </a:p>
        <a:p>
          <a:pPr marL="114300" lvl="1" indent="-114300" algn="l" defTabSz="577850">
            <a:lnSpc>
              <a:spcPct val="90000"/>
            </a:lnSpc>
            <a:spcBef>
              <a:spcPct val="0"/>
            </a:spcBef>
            <a:spcAft>
              <a:spcPct val="15000"/>
            </a:spcAft>
            <a:buChar char="•"/>
          </a:pPr>
          <a:r>
            <a:rPr lang="en-US" sz="1300" kern="1200" dirty="0"/>
            <a:t>Voting on hold</a:t>
          </a:r>
        </a:p>
      </dsp:txBody>
      <dsp:txXfrm>
        <a:off x="100298" y="302418"/>
        <a:ext cx="2857499" cy="1714500"/>
      </dsp:txXfrm>
    </dsp:sp>
    <dsp:sp modelId="{F2DCC67E-91F1-4091-8D97-15E98D2A7E20}">
      <dsp:nvSpPr>
        <dsp:cNvPr id="0" name=""/>
        <dsp:cNvSpPr/>
      </dsp:nvSpPr>
      <dsp:spPr>
        <a:xfrm>
          <a:off x="3143250" y="302418"/>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Reconciliation – &lt;$2T</a:t>
          </a:r>
        </a:p>
        <a:p>
          <a:pPr marL="114300" lvl="1" indent="-114300" algn="l" defTabSz="577850">
            <a:lnSpc>
              <a:spcPct val="90000"/>
            </a:lnSpc>
            <a:spcBef>
              <a:spcPct val="0"/>
            </a:spcBef>
            <a:spcAft>
              <a:spcPct val="15000"/>
            </a:spcAft>
            <a:buChar char="•"/>
          </a:pPr>
          <a:r>
            <a:rPr lang="en-US" sz="1300" kern="1200" dirty="0"/>
            <a:t>Moderate Democrats want to reduce initial $3.5T price tag down to $1.5T - $2T</a:t>
          </a:r>
        </a:p>
        <a:p>
          <a:pPr marL="114300" lvl="1" indent="-114300" algn="l" defTabSz="577850">
            <a:lnSpc>
              <a:spcPct val="90000"/>
            </a:lnSpc>
            <a:spcBef>
              <a:spcPct val="0"/>
            </a:spcBef>
            <a:spcAft>
              <a:spcPct val="15000"/>
            </a:spcAft>
            <a:buChar char="•"/>
          </a:pPr>
          <a:r>
            <a:rPr lang="en-US" sz="1300" kern="1200" dirty="0"/>
            <a:t>Negotiations underway to see what sticks</a:t>
          </a:r>
        </a:p>
      </dsp:txBody>
      <dsp:txXfrm>
        <a:off x="3143250" y="302418"/>
        <a:ext cx="2857499" cy="1714500"/>
      </dsp:txXfrm>
    </dsp:sp>
    <dsp:sp modelId="{8A684791-A5A4-4DD5-B802-1E55778560A2}">
      <dsp:nvSpPr>
        <dsp:cNvPr id="0" name=""/>
        <dsp:cNvSpPr/>
      </dsp:nvSpPr>
      <dsp:spPr>
        <a:xfrm>
          <a:off x="6193917" y="302418"/>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FY2022 Budget</a:t>
          </a:r>
        </a:p>
        <a:p>
          <a:pPr marL="114300" lvl="1" indent="-114300" algn="l" defTabSz="577850">
            <a:lnSpc>
              <a:spcPct val="90000"/>
            </a:lnSpc>
            <a:spcBef>
              <a:spcPct val="0"/>
            </a:spcBef>
            <a:spcAft>
              <a:spcPct val="15000"/>
            </a:spcAft>
            <a:buChar char="•"/>
          </a:pPr>
          <a:r>
            <a:rPr lang="en-US" sz="1300" kern="1200" dirty="0"/>
            <a:t>Continuing resolution funds government through Dec 3, 2021</a:t>
          </a:r>
        </a:p>
      </dsp:txBody>
      <dsp:txXfrm>
        <a:off x="6193917" y="302418"/>
        <a:ext cx="2857499" cy="1714500"/>
      </dsp:txXfrm>
    </dsp:sp>
    <dsp:sp modelId="{C15A9500-7693-4149-B870-804D5AE6E046}">
      <dsp:nvSpPr>
        <dsp:cNvPr id="0" name=""/>
        <dsp:cNvSpPr/>
      </dsp:nvSpPr>
      <dsp:spPr>
        <a:xfrm>
          <a:off x="114957" y="2312133"/>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Debt Ceiling</a:t>
          </a:r>
        </a:p>
        <a:p>
          <a:pPr marL="114300" lvl="1" indent="-114300" algn="l" defTabSz="577850">
            <a:lnSpc>
              <a:spcPct val="90000"/>
            </a:lnSpc>
            <a:spcBef>
              <a:spcPct val="0"/>
            </a:spcBef>
            <a:spcAft>
              <a:spcPct val="15000"/>
            </a:spcAft>
            <a:buChar char="•"/>
          </a:pPr>
          <a:r>
            <a:rPr lang="en-US" sz="1300" kern="1200" dirty="0"/>
            <a:t>Temporary fix until Dec 3, 2021</a:t>
          </a:r>
        </a:p>
      </dsp:txBody>
      <dsp:txXfrm>
        <a:off x="114957" y="2312133"/>
        <a:ext cx="2857499" cy="1714500"/>
      </dsp:txXfrm>
    </dsp:sp>
    <dsp:sp modelId="{D2B4B822-D4A2-4A79-83A8-8E5BF1B9DEE3}">
      <dsp:nvSpPr>
        <dsp:cNvPr id="0" name=""/>
        <dsp:cNvSpPr/>
      </dsp:nvSpPr>
      <dsp:spPr>
        <a:xfrm>
          <a:off x="3258207" y="2312133"/>
          <a:ext cx="2857499" cy="1714500"/>
        </a:xfrm>
        <a:prstGeom prst="rect">
          <a:avLst/>
        </a:prstGeom>
        <a:solidFill>
          <a:schemeClr val="dk2">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Provider Cuts</a:t>
          </a:r>
        </a:p>
        <a:p>
          <a:pPr marL="114300" lvl="1" indent="-114300" algn="l" defTabSz="577850">
            <a:lnSpc>
              <a:spcPct val="90000"/>
            </a:lnSpc>
            <a:spcBef>
              <a:spcPct val="0"/>
            </a:spcBef>
            <a:spcAft>
              <a:spcPct val="15000"/>
            </a:spcAft>
            <a:buChar char="•"/>
          </a:pPr>
          <a:r>
            <a:rPr lang="en-US" sz="1300" kern="1200" dirty="0"/>
            <a:t>End of the 2% Medicare sequestration moratorium</a:t>
          </a:r>
        </a:p>
        <a:p>
          <a:pPr marL="114300" lvl="1" indent="-114300" algn="l" defTabSz="577850">
            <a:lnSpc>
              <a:spcPct val="90000"/>
            </a:lnSpc>
            <a:spcBef>
              <a:spcPct val="0"/>
            </a:spcBef>
            <a:spcAft>
              <a:spcPct val="15000"/>
            </a:spcAft>
            <a:buChar char="•"/>
          </a:pPr>
          <a:r>
            <a:rPr lang="en-US" sz="1300" kern="1200" dirty="0"/>
            <a:t>A 4% “PAYGO” Medicare sequestration cut</a:t>
          </a:r>
        </a:p>
        <a:p>
          <a:pPr marL="114300" lvl="1" indent="-114300" algn="l" defTabSz="577850">
            <a:lnSpc>
              <a:spcPct val="90000"/>
            </a:lnSpc>
            <a:spcBef>
              <a:spcPct val="0"/>
            </a:spcBef>
            <a:spcAft>
              <a:spcPct val="15000"/>
            </a:spcAft>
            <a:buChar char="•"/>
          </a:pPr>
          <a:r>
            <a:rPr lang="en-US" sz="1300" kern="1200" dirty="0"/>
            <a:t>End of the 1-year 3.75% physician payment increase</a:t>
          </a:r>
        </a:p>
      </dsp:txBody>
      <dsp:txXfrm>
        <a:off x="3258207" y="2312133"/>
        <a:ext cx="2857499" cy="171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5A6FB-6C83-42E7-AC1B-C9815A5F4DC2}">
      <dsp:nvSpPr>
        <dsp:cNvPr id="0" name=""/>
        <dsp:cNvSpPr/>
      </dsp:nvSpPr>
      <dsp:spPr>
        <a:xfrm>
          <a:off x="945320" y="877"/>
          <a:ext cx="1437571" cy="6565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dirty="0"/>
            <a:t>HHRG</a:t>
          </a:r>
        </a:p>
      </dsp:txBody>
      <dsp:txXfrm>
        <a:off x="964549" y="20106"/>
        <a:ext cx="1399113" cy="618056"/>
      </dsp:txXfrm>
    </dsp:sp>
    <dsp:sp modelId="{E6CD5772-397F-4B3A-80B4-16AC7511B9C2}">
      <dsp:nvSpPr>
        <dsp:cNvPr id="0" name=""/>
        <dsp:cNvSpPr/>
      </dsp:nvSpPr>
      <dsp:spPr>
        <a:xfrm>
          <a:off x="1043357" y="657391"/>
          <a:ext cx="91440" cy="986993"/>
        </a:xfrm>
        <a:custGeom>
          <a:avLst/>
          <a:gdLst/>
          <a:ahLst/>
          <a:cxnLst/>
          <a:rect l="0" t="0" r="0" b="0"/>
          <a:pathLst>
            <a:path>
              <a:moveTo>
                <a:pt x="45720" y="0"/>
              </a:moveTo>
              <a:lnTo>
                <a:pt x="45720" y="986993"/>
              </a:lnTo>
              <a:lnTo>
                <a:pt x="103963" y="9869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43353-DC7B-4875-B30D-2EF471136499}">
      <dsp:nvSpPr>
        <dsp:cNvPr id="0" name=""/>
        <dsp:cNvSpPr/>
      </dsp:nvSpPr>
      <dsp:spPr>
        <a:xfrm>
          <a:off x="1147320" y="872713"/>
          <a:ext cx="1909351" cy="15433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153 categories from three components:</a:t>
          </a:r>
        </a:p>
        <a:p>
          <a:pPr marL="0" lvl="0" indent="0" algn="l" defTabSz="622300">
            <a:lnSpc>
              <a:spcPct val="90000"/>
            </a:lnSpc>
            <a:spcBef>
              <a:spcPct val="0"/>
            </a:spcBef>
            <a:spcAft>
              <a:spcPct val="35000"/>
            </a:spcAft>
            <a:buNone/>
          </a:pPr>
          <a:r>
            <a:rPr lang="en-US" sz="1400" kern="1200" dirty="0"/>
            <a:t>–Functional severity level </a:t>
          </a:r>
        </a:p>
        <a:p>
          <a:pPr marL="0" lvl="0" indent="0" algn="l" defTabSz="622300">
            <a:lnSpc>
              <a:spcPct val="90000"/>
            </a:lnSpc>
            <a:spcBef>
              <a:spcPct val="0"/>
            </a:spcBef>
            <a:spcAft>
              <a:spcPct val="35000"/>
            </a:spcAft>
            <a:buNone/>
          </a:pPr>
          <a:r>
            <a:rPr lang="en-US" sz="1400" kern="1200" dirty="0"/>
            <a:t>–Clinical severity level</a:t>
          </a:r>
        </a:p>
        <a:p>
          <a:pPr marL="0" lvl="0" indent="0" algn="l" defTabSz="622300">
            <a:lnSpc>
              <a:spcPct val="90000"/>
            </a:lnSpc>
            <a:spcBef>
              <a:spcPct val="0"/>
            </a:spcBef>
            <a:spcAft>
              <a:spcPct val="35000"/>
            </a:spcAft>
            <a:buNone/>
          </a:pPr>
          <a:r>
            <a:rPr lang="en-US" sz="1400" kern="1200" dirty="0"/>
            <a:t>–Service utilization</a:t>
          </a:r>
        </a:p>
      </dsp:txBody>
      <dsp:txXfrm>
        <a:off x="1192523" y="917916"/>
        <a:ext cx="1818945" cy="1452936"/>
      </dsp:txXfrm>
    </dsp:sp>
    <dsp:sp modelId="{D5437126-28DA-4292-9857-9FD0155220E8}">
      <dsp:nvSpPr>
        <dsp:cNvPr id="0" name=""/>
        <dsp:cNvSpPr/>
      </dsp:nvSpPr>
      <dsp:spPr>
        <a:xfrm>
          <a:off x="3292323" y="877"/>
          <a:ext cx="1457837" cy="7362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dirty="0"/>
            <a:t>PDGM</a:t>
          </a:r>
        </a:p>
      </dsp:txBody>
      <dsp:txXfrm>
        <a:off x="3313887" y="22441"/>
        <a:ext cx="1414709" cy="693122"/>
      </dsp:txXfrm>
    </dsp:sp>
    <dsp:sp modelId="{16B76524-C61A-46BF-AA39-BA9C3915C809}">
      <dsp:nvSpPr>
        <dsp:cNvPr id="0" name=""/>
        <dsp:cNvSpPr/>
      </dsp:nvSpPr>
      <dsp:spPr>
        <a:xfrm>
          <a:off x="3438106" y="737127"/>
          <a:ext cx="132412" cy="915556"/>
        </a:xfrm>
        <a:custGeom>
          <a:avLst/>
          <a:gdLst/>
          <a:ahLst/>
          <a:cxnLst/>
          <a:rect l="0" t="0" r="0" b="0"/>
          <a:pathLst>
            <a:path>
              <a:moveTo>
                <a:pt x="0" y="0"/>
              </a:moveTo>
              <a:lnTo>
                <a:pt x="0" y="915556"/>
              </a:lnTo>
              <a:lnTo>
                <a:pt x="132412" y="9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0887E-557B-4DFA-BFCC-5F1D52AE669A}">
      <dsp:nvSpPr>
        <dsp:cNvPr id="0" name=""/>
        <dsp:cNvSpPr/>
      </dsp:nvSpPr>
      <dsp:spPr>
        <a:xfrm>
          <a:off x="3570519" y="891141"/>
          <a:ext cx="2209045" cy="15230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432 groupings from five components:</a:t>
          </a:r>
        </a:p>
        <a:p>
          <a:pPr marL="0" lvl="0" indent="0" algn="l" defTabSz="533400">
            <a:lnSpc>
              <a:spcPct val="90000"/>
            </a:lnSpc>
            <a:spcBef>
              <a:spcPct val="0"/>
            </a:spcBef>
            <a:spcAft>
              <a:spcPct val="35000"/>
            </a:spcAft>
            <a:buNone/>
          </a:pPr>
          <a:r>
            <a:rPr lang="en-US" sz="1200" kern="1200" dirty="0"/>
            <a:t>–Timing</a:t>
          </a:r>
        </a:p>
        <a:p>
          <a:pPr marL="0" lvl="0" indent="0" algn="l" defTabSz="533400">
            <a:lnSpc>
              <a:spcPct val="90000"/>
            </a:lnSpc>
            <a:spcBef>
              <a:spcPct val="0"/>
            </a:spcBef>
            <a:spcAft>
              <a:spcPct val="35000"/>
            </a:spcAft>
            <a:buNone/>
          </a:pPr>
          <a:r>
            <a:rPr lang="en-US" sz="1200" kern="1200" dirty="0"/>
            <a:t>–Admission Source</a:t>
          </a:r>
        </a:p>
        <a:p>
          <a:pPr marL="0" lvl="0" indent="0" algn="l" defTabSz="533400">
            <a:lnSpc>
              <a:spcPct val="90000"/>
            </a:lnSpc>
            <a:spcBef>
              <a:spcPct val="0"/>
            </a:spcBef>
            <a:spcAft>
              <a:spcPct val="35000"/>
            </a:spcAft>
            <a:buNone/>
          </a:pPr>
          <a:r>
            <a:rPr lang="en-US" sz="1200" kern="1200" dirty="0"/>
            <a:t>–Clinical grouping</a:t>
          </a:r>
        </a:p>
        <a:p>
          <a:pPr marL="0" lvl="0" indent="0" algn="l" defTabSz="533400">
            <a:lnSpc>
              <a:spcPct val="90000"/>
            </a:lnSpc>
            <a:spcBef>
              <a:spcPct val="0"/>
            </a:spcBef>
            <a:spcAft>
              <a:spcPct val="35000"/>
            </a:spcAft>
            <a:buNone/>
          </a:pPr>
          <a:r>
            <a:rPr lang="en-US" sz="1200" kern="1200" dirty="0"/>
            <a:t>–Functional impairment level</a:t>
          </a:r>
        </a:p>
        <a:p>
          <a:pPr marL="0" lvl="0" indent="0" algn="l" defTabSz="533400">
            <a:lnSpc>
              <a:spcPct val="90000"/>
            </a:lnSpc>
            <a:spcBef>
              <a:spcPct val="0"/>
            </a:spcBef>
            <a:spcAft>
              <a:spcPct val="35000"/>
            </a:spcAft>
            <a:buNone/>
          </a:pPr>
          <a:r>
            <a:rPr lang="en-US" sz="1200" kern="1200" dirty="0"/>
            <a:t>–Comorbidity adjustment</a:t>
          </a:r>
        </a:p>
      </dsp:txBody>
      <dsp:txXfrm>
        <a:off x="3615129" y="935751"/>
        <a:ext cx="2119825" cy="1433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64E76-8355-4392-A5A9-E2735D410799}">
      <dsp:nvSpPr>
        <dsp:cNvPr id="0" name=""/>
        <dsp:cNvSpPr/>
      </dsp:nvSpPr>
      <dsp:spPr>
        <a:xfrm>
          <a:off x="0" y="198294"/>
          <a:ext cx="8617610" cy="510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822" tIns="249936" rIns="66882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Early or Late</a:t>
          </a:r>
        </a:p>
      </dsp:txBody>
      <dsp:txXfrm>
        <a:off x="0" y="198294"/>
        <a:ext cx="8617610" cy="510300"/>
      </dsp:txXfrm>
    </dsp:sp>
    <dsp:sp modelId="{E7D763AD-5B85-4195-AAFD-DE5CFA04269C}">
      <dsp:nvSpPr>
        <dsp:cNvPr id="0" name=""/>
        <dsp:cNvSpPr/>
      </dsp:nvSpPr>
      <dsp:spPr>
        <a:xfrm>
          <a:off x="430880" y="21174"/>
          <a:ext cx="6032327" cy="354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08" tIns="0" rIns="228008" bIns="0" numCol="1" spcCol="1270" anchor="ctr" anchorCtr="0">
          <a:noAutofit/>
        </a:bodyPr>
        <a:lstStyle/>
        <a:p>
          <a:pPr marL="0" lvl="0" indent="0" algn="l" defTabSz="800100">
            <a:lnSpc>
              <a:spcPct val="90000"/>
            </a:lnSpc>
            <a:spcBef>
              <a:spcPct val="0"/>
            </a:spcBef>
            <a:spcAft>
              <a:spcPct val="35000"/>
            </a:spcAft>
            <a:buNone/>
          </a:pPr>
          <a:r>
            <a:rPr lang="en-US" sz="1800" b="1" kern="1200" dirty="0"/>
            <a:t>Timing </a:t>
          </a:r>
        </a:p>
      </dsp:txBody>
      <dsp:txXfrm>
        <a:off x="448173" y="38467"/>
        <a:ext cx="5997741" cy="319654"/>
      </dsp:txXfrm>
    </dsp:sp>
    <dsp:sp modelId="{292BC532-EBD6-4F79-8210-505C145809FB}">
      <dsp:nvSpPr>
        <dsp:cNvPr id="0" name=""/>
        <dsp:cNvSpPr/>
      </dsp:nvSpPr>
      <dsp:spPr>
        <a:xfrm>
          <a:off x="0" y="950514"/>
          <a:ext cx="8617610" cy="510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822" tIns="249936" rIns="66882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Institutional or community</a:t>
          </a:r>
        </a:p>
      </dsp:txBody>
      <dsp:txXfrm>
        <a:off x="0" y="950514"/>
        <a:ext cx="8617610" cy="510300"/>
      </dsp:txXfrm>
    </dsp:sp>
    <dsp:sp modelId="{32399A6A-2FD9-4D83-8A14-29CE86262504}">
      <dsp:nvSpPr>
        <dsp:cNvPr id="0" name=""/>
        <dsp:cNvSpPr/>
      </dsp:nvSpPr>
      <dsp:spPr>
        <a:xfrm>
          <a:off x="363146" y="773394"/>
          <a:ext cx="6032327" cy="354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08" tIns="0" rIns="228008" bIns="0" numCol="1" spcCol="1270" anchor="ctr" anchorCtr="0">
          <a:noAutofit/>
        </a:bodyPr>
        <a:lstStyle/>
        <a:p>
          <a:pPr marL="0" lvl="0" indent="0" algn="l" defTabSz="800100">
            <a:lnSpc>
              <a:spcPct val="90000"/>
            </a:lnSpc>
            <a:spcBef>
              <a:spcPct val="0"/>
            </a:spcBef>
            <a:spcAft>
              <a:spcPct val="35000"/>
            </a:spcAft>
            <a:buNone/>
          </a:pPr>
          <a:r>
            <a:rPr lang="en-US" sz="1800" b="1" kern="1200" dirty="0"/>
            <a:t>Admission Source</a:t>
          </a:r>
        </a:p>
      </dsp:txBody>
      <dsp:txXfrm>
        <a:off x="380439" y="790687"/>
        <a:ext cx="5997741" cy="319654"/>
      </dsp:txXfrm>
    </dsp:sp>
    <dsp:sp modelId="{9A987ED0-E21E-4EEA-B9B6-46D7D8B309A6}">
      <dsp:nvSpPr>
        <dsp:cNvPr id="0" name=""/>
        <dsp:cNvSpPr/>
      </dsp:nvSpPr>
      <dsp:spPr>
        <a:xfrm>
          <a:off x="0" y="1702734"/>
          <a:ext cx="8617610" cy="510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822" tIns="249936" rIns="66882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ICD-10 diagnosis</a:t>
          </a:r>
        </a:p>
      </dsp:txBody>
      <dsp:txXfrm>
        <a:off x="0" y="1702734"/>
        <a:ext cx="8617610" cy="510300"/>
      </dsp:txXfrm>
    </dsp:sp>
    <dsp:sp modelId="{1E7B3D40-E5B0-4BAF-93B6-BAF8ADEF6EF9}">
      <dsp:nvSpPr>
        <dsp:cNvPr id="0" name=""/>
        <dsp:cNvSpPr/>
      </dsp:nvSpPr>
      <dsp:spPr>
        <a:xfrm>
          <a:off x="430880" y="1525614"/>
          <a:ext cx="6032327" cy="354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08" tIns="0" rIns="228008" bIns="0" numCol="1" spcCol="1270" anchor="ctr" anchorCtr="0">
          <a:noAutofit/>
        </a:bodyPr>
        <a:lstStyle/>
        <a:p>
          <a:pPr marL="0" lvl="0" indent="0" algn="l" defTabSz="800100">
            <a:lnSpc>
              <a:spcPct val="90000"/>
            </a:lnSpc>
            <a:spcBef>
              <a:spcPct val="0"/>
            </a:spcBef>
            <a:spcAft>
              <a:spcPct val="35000"/>
            </a:spcAft>
            <a:buNone/>
          </a:pPr>
          <a:r>
            <a:rPr lang="en-US" sz="1800" b="1" kern="1200" dirty="0"/>
            <a:t>Clinical Grouping</a:t>
          </a:r>
          <a:endParaRPr lang="en-US" sz="1800" kern="1200" dirty="0"/>
        </a:p>
      </dsp:txBody>
      <dsp:txXfrm>
        <a:off x="448173" y="1542907"/>
        <a:ext cx="5997741" cy="319654"/>
      </dsp:txXfrm>
    </dsp:sp>
    <dsp:sp modelId="{6440900D-3C98-F847-A710-E90C1E86BD19}">
      <dsp:nvSpPr>
        <dsp:cNvPr id="0" name=""/>
        <dsp:cNvSpPr/>
      </dsp:nvSpPr>
      <dsp:spPr>
        <a:xfrm>
          <a:off x="0" y="2454953"/>
          <a:ext cx="8617610" cy="510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822" tIns="249936" rIns="66882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Low or Medium or High – OASIS assessment</a:t>
          </a:r>
        </a:p>
      </dsp:txBody>
      <dsp:txXfrm>
        <a:off x="0" y="2454953"/>
        <a:ext cx="8617610" cy="510300"/>
      </dsp:txXfrm>
    </dsp:sp>
    <dsp:sp modelId="{C6F7B232-7530-3F41-9365-8E79C7E6714A}">
      <dsp:nvSpPr>
        <dsp:cNvPr id="0" name=""/>
        <dsp:cNvSpPr/>
      </dsp:nvSpPr>
      <dsp:spPr>
        <a:xfrm>
          <a:off x="430880" y="2277834"/>
          <a:ext cx="6032327" cy="354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08" tIns="0" rIns="228008" bIns="0" numCol="1" spcCol="1270" anchor="ctr" anchorCtr="0">
          <a:noAutofit/>
        </a:bodyPr>
        <a:lstStyle/>
        <a:p>
          <a:pPr marL="0" lvl="0" indent="0" algn="l" defTabSz="800100">
            <a:lnSpc>
              <a:spcPct val="90000"/>
            </a:lnSpc>
            <a:spcBef>
              <a:spcPct val="0"/>
            </a:spcBef>
            <a:spcAft>
              <a:spcPct val="35000"/>
            </a:spcAft>
            <a:buNone/>
          </a:pPr>
          <a:r>
            <a:rPr lang="en-US" sz="1800" b="1" kern="1200" dirty="0"/>
            <a:t>Functional Impairment</a:t>
          </a:r>
        </a:p>
      </dsp:txBody>
      <dsp:txXfrm>
        <a:off x="448173" y="2295127"/>
        <a:ext cx="5997741" cy="319654"/>
      </dsp:txXfrm>
    </dsp:sp>
    <dsp:sp modelId="{27BD8C78-84A7-E34D-8D3C-05DD0C1BD936}">
      <dsp:nvSpPr>
        <dsp:cNvPr id="0" name=""/>
        <dsp:cNvSpPr/>
      </dsp:nvSpPr>
      <dsp:spPr>
        <a:xfrm>
          <a:off x="0" y="3207174"/>
          <a:ext cx="8617610" cy="510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822" tIns="249936" rIns="66882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Low or High or None – Secondary diagnosis</a:t>
          </a:r>
        </a:p>
      </dsp:txBody>
      <dsp:txXfrm>
        <a:off x="0" y="3207174"/>
        <a:ext cx="8617610" cy="510300"/>
      </dsp:txXfrm>
    </dsp:sp>
    <dsp:sp modelId="{BF73772D-AF69-504E-BF60-99AF1240DC1D}">
      <dsp:nvSpPr>
        <dsp:cNvPr id="0" name=""/>
        <dsp:cNvSpPr/>
      </dsp:nvSpPr>
      <dsp:spPr>
        <a:xfrm>
          <a:off x="430880" y="3030053"/>
          <a:ext cx="6032327" cy="3542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08" tIns="0" rIns="228008" bIns="0" numCol="1" spcCol="1270" anchor="ctr" anchorCtr="0">
          <a:noAutofit/>
        </a:bodyPr>
        <a:lstStyle/>
        <a:p>
          <a:pPr marL="0" lvl="0" indent="0" algn="l" defTabSz="800100">
            <a:lnSpc>
              <a:spcPct val="90000"/>
            </a:lnSpc>
            <a:spcBef>
              <a:spcPct val="0"/>
            </a:spcBef>
            <a:spcAft>
              <a:spcPct val="35000"/>
            </a:spcAft>
            <a:buNone/>
          </a:pPr>
          <a:r>
            <a:rPr lang="en-US" sz="1800" b="1" kern="1200" dirty="0"/>
            <a:t>Comorbidity</a:t>
          </a:r>
        </a:p>
      </dsp:txBody>
      <dsp:txXfrm>
        <a:off x="448173" y="3047346"/>
        <a:ext cx="5997741"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EF8C6-B57E-408A-AC41-1FDC17DADC74}">
      <dsp:nvSpPr>
        <dsp:cNvPr id="0" name=""/>
        <dsp:cNvSpPr/>
      </dsp:nvSpPr>
      <dsp:spPr>
        <a:xfrm>
          <a:off x="3116707" y="1013742"/>
          <a:ext cx="2525464" cy="252546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Home Health</a:t>
          </a:r>
        </a:p>
      </dsp:txBody>
      <dsp:txXfrm>
        <a:off x="3486553" y="1383588"/>
        <a:ext cx="1785772" cy="1785772"/>
      </dsp:txXfrm>
    </dsp:sp>
    <dsp:sp modelId="{5245CC12-3F08-46F2-A1EF-4AFF9D4F68AF}">
      <dsp:nvSpPr>
        <dsp:cNvPr id="0" name=""/>
        <dsp:cNvSpPr/>
      </dsp:nvSpPr>
      <dsp:spPr>
        <a:xfrm>
          <a:off x="3748073" y="450"/>
          <a:ext cx="1262732" cy="1262732"/>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err="1"/>
            <a:t>Telehealth</a:t>
          </a:r>
          <a:endParaRPr lang="en-US" sz="600" kern="1200" dirty="0"/>
        </a:p>
      </dsp:txBody>
      <dsp:txXfrm>
        <a:off x="3932996" y="185373"/>
        <a:ext cx="892886" cy="892886"/>
      </dsp:txXfrm>
    </dsp:sp>
    <dsp:sp modelId="{9548FEE3-3254-4E63-87C7-BEA95B406E6C}">
      <dsp:nvSpPr>
        <dsp:cNvPr id="0" name=""/>
        <dsp:cNvSpPr/>
      </dsp:nvSpPr>
      <dsp:spPr>
        <a:xfrm>
          <a:off x="5172389" y="822779"/>
          <a:ext cx="1262732" cy="1262732"/>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Deferred/avoided care</a:t>
          </a:r>
        </a:p>
      </dsp:txBody>
      <dsp:txXfrm>
        <a:off x="5357312" y="1007702"/>
        <a:ext cx="892886" cy="892886"/>
      </dsp:txXfrm>
    </dsp:sp>
    <dsp:sp modelId="{A21C991A-4282-4462-837A-CC97C8FA99D2}">
      <dsp:nvSpPr>
        <dsp:cNvPr id="0" name=""/>
        <dsp:cNvSpPr/>
      </dsp:nvSpPr>
      <dsp:spPr>
        <a:xfrm>
          <a:off x="5172389" y="2467437"/>
          <a:ext cx="1262732" cy="1262732"/>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Professional Scope of Practice</a:t>
          </a:r>
        </a:p>
      </dsp:txBody>
      <dsp:txXfrm>
        <a:off x="5357312" y="2652360"/>
        <a:ext cx="892886" cy="892886"/>
      </dsp:txXfrm>
    </dsp:sp>
    <dsp:sp modelId="{00C8D7BC-5700-45E3-A604-89AC8F849AE3}">
      <dsp:nvSpPr>
        <dsp:cNvPr id="0" name=""/>
        <dsp:cNvSpPr/>
      </dsp:nvSpPr>
      <dsp:spPr>
        <a:xfrm>
          <a:off x="3748073" y="3289766"/>
          <a:ext cx="1262732" cy="126273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Documentation/validation of services</a:t>
          </a:r>
        </a:p>
      </dsp:txBody>
      <dsp:txXfrm>
        <a:off x="3932996" y="3474689"/>
        <a:ext cx="892886" cy="892886"/>
      </dsp:txXfrm>
    </dsp:sp>
    <dsp:sp modelId="{53BEE456-04D9-0040-AA12-DA24D3C1B2C7}">
      <dsp:nvSpPr>
        <dsp:cNvPr id="0" name=""/>
        <dsp:cNvSpPr/>
      </dsp:nvSpPr>
      <dsp:spPr>
        <a:xfrm>
          <a:off x="2323757" y="2467437"/>
          <a:ext cx="1262732" cy="1262732"/>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Waivers</a:t>
          </a:r>
        </a:p>
      </dsp:txBody>
      <dsp:txXfrm>
        <a:off x="2508680" y="2652360"/>
        <a:ext cx="892886" cy="892886"/>
      </dsp:txXfrm>
    </dsp:sp>
    <dsp:sp modelId="{62D4AAAB-494B-1143-8AF3-DA9C0926D924}">
      <dsp:nvSpPr>
        <dsp:cNvPr id="0" name=""/>
        <dsp:cNvSpPr/>
      </dsp:nvSpPr>
      <dsp:spPr>
        <a:xfrm>
          <a:off x="2323757" y="822779"/>
          <a:ext cx="1262732" cy="1262732"/>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Stability of Reimbursement Models </a:t>
          </a:r>
        </a:p>
      </dsp:txBody>
      <dsp:txXfrm>
        <a:off x="2508680" y="1007702"/>
        <a:ext cx="892886" cy="892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15DA9-AE56-44E8-986C-1717A2164B0A}">
      <dsp:nvSpPr>
        <dsp:cNvPr id="0" name=""/>
        <dsp:cNvSpPr/>
      </dsp:nvSpPr>
      <dsp:spPr>
        <a:xfrm>
          <a:off x="-4628988" y="-709676"/>
          <a:ext cx="5513981" cy="5513981"/>
        </a:xfrm>
        <a:prstGeom prst="blockArc">
          <a:avLst>
            <a:gd name="adj1" fmla="val 18900000"/>
            <a:gd name="adj2" fmla="val 2700000"/>
            <a:gd name="adj3" fmla="val 392"/>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11FF65-0624-46F5-9367-5073FFDA8B1A}">
      <dsp:nvSpPr>
        <dsp:cNvPr id="0" name=""/>
        <dsp:cNvSpPr/>
      </dsp:nvSpPr>
      <dsp:spPr>
        <a:xfrm>
          <a:off x="569170" y="409462"/>
          <a:ext cx="5487828" cy="818925"/>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002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Medicare Prospective Payment</a:t>
          </a:r>
          <a:endParaRPr lang="en-US" sz="1700" kern="1200" dirty="0"/>
        </a:p>
        <a:p>
          <a:pPr marL="0" lvl="0" indent="0" algn="l" defTabSz="755650">
            <a:lnSpc>
              <a:spcPct val="90000"/>
            </a:lnSpc>
            <a:spcBef>
              <a:spcPct val="0"/>
            </a:spcBef>
            <a:spcAft>
              <a:spcPct val="35000"/>
            </a:spcAft>
            <a:buNone/>
          </a:pPr>
          <a:r>
            <a:rPr lang="en-US" sz="1700" kern="1200" dirty="0"/>
            <a:t>No turning back, Budget neutrality challenge</a:t>
          </a:r>
        </a:p>
      </dsp:txBody>
      <dsp:txXfrm>
        <a:off x="569170" y="409462"/>
        <a:ext cx="5487828" cy="818925"/>
      </dsp:txXfrm>
    </dsp:sp>
    <dsp:sp modelId="{56CF4D45-A0B8-495A-B943-7BA4AE46DE67}">
      <dsp:nvSpPr>
        <dsp:cNvPr id="0" name=""/>
        <dsp:cNvSpPr/>
      </dsp:nvSpPr>
      <dsp:spPr>
        <a:xfrm>
          <a:off x="57341" y="307097"/>
          <a:ext cx="1023657" cy="102365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CA21257-BFB2-421D-84BE-09E95E1BD911}">
      <dsp:nvSpPr>
        <dsp:cNvPr id="0" name=""/>
        <dsp:cNvSpPr/>
      </dsp:nvSpPr>
      <dsp:spPr>
        <a:xfrm>
          <a:off x="866849" y="1637851"/>
          <a:ext cx="5190149" cy="818925"/>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002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t>Value-based Purchasing and Bundled Payments</a:t>
          </a:r>
        </a:p>
        <a:p>
          <a:pPr marL="0" lvl="0" indent="0" algn="l" defTabSz="755650">
            <a:lnSpc>
              <a:spcPct val="90000"/>
            </a:lnSpc>
            <a:spcBef>
              <a:spcPct val="0"/>
            </a:spcBef>
            <a:spcAft>
              <a:spcPct val="35000"/>
            </a:spcAft>
            <a:buNone/>
          </a:pPr>
          <a:r>
            <a:rPr lang="en-US" sz="1700" kern="1200" dirty="0"/>
            <a:t>Coming soon to all 50-states, Reset and revive</a:t>
          </a:r>
        </a:p>
      </dsp:txBody>
      <dsp:txXfrm>
        <a:off x="866849" y="1637851"/>
        <a:ext cx="5190149" cy="818925"/>
      </dsp:txXfrm>
    </dsp:sp>
    <dsp:sp modelId="{F3877211-FDC7-4EBE-B288-474A84610A53}">
      <dsp:nvSpPr>
        <dsp:cNvPr id="0" name=""/>
        <dsp:cNvSpPr/>
      </dsp:nvSpPr>
      <dsp:spPr>
        <a:xfrm>
          <a:off x="355020" y="1535485"/>
          <a:ext cx="1023657" cy="102365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C7B36E2-637A-48CA-AFD5-C480B6F31AAF}">
      <dsp:nvSpPr>
        <dsp:cNvPr id="0" name=""/>
        <dsp:cNvSpPr/>
      </dsp:nvSpPr>
      <dsp:spPr>
        <a:xfrm>
          <a:off x="569170" y="2866240"/>
          <a:ext cx="5487828" cy="818925"/>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002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err="1"/>
            <a:t>Telehealth</a:t>
          </a:r>
          <a:r>
            <a:rPr lang="en-US" sz="1700" b="1" kern="1200" dirty="0"/>
            <a:t> and Front-line workers</a:t>
          </a:r>
        </a:p>
        <a:p>
          <a:pPr marL="0" lvl="0" indent="0" algn="l" defTabSz="755650">
            <a:lnSpc>
              <a:spcPct val="90000"/>
            </a:lnSpc>
            <a:spcBef>
              <a:spcPct val="0"/>
            </a:spcBef>
            <a:spcAft>
              <a:spcPct val="35000"/>
            </a:spcAft>
            <a:buNone/>
          </a:pPr>
          <a:r>
            <a:rPr lang="en-US" sz="1700" b="0" kern="1200" dirty="0"/>
            <a:t>Genie not going back in lamp, Demand drives wages</a:t>
          </a:r>
        </a:p>
      </dsp:txBody>
      <dsp:txXfrm>
        <a:off x="569170" y="2866240"/>
        <a:ext cx="5487828" cy="818925"/>
      </dsp:txXfrm>
    </dsp:sp>
    <dsp:sp modelId="{4F4AAC44-D5A8-4E52-9A7C-90646B626D01}">
      <dsp:nvSpPr>
        <dsp:cNvPr id="0" name=""/>
        <dsp:cNvSpPr/>
      </dsp:nvSpPr>
      <dsp:spPr>
        <a:xfrm>
          <a:off x="57341" y="2763874"/>
          <a:ext cx="1023657" cy="102365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424D2-ADB9-4ADD-B5A3-42FC20400B65}">
      <dsp:nvSpPr>
        <dsp:cNvPr id="0" name=""/>
        <dsp:cNvSpPr/>
      </dsp:nvSpPr>
      <dsp:spPr>
        <a:xfrm>
          <a:off x="756" y="0"/>
          <a:ext cx="2001342" cy="6409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Finalized </a:t>
          </a:r>
        </a:p>
        <a:p>
          <a:pPr marL="0" lvl="0" indent="0" algn="ctr" defTabSz="622300">
            <a:lnSpc>
              <a:spcPct val="90000"/>
            </a:lnSpc>
            <a:spcBef>
              <a:spcPct val="0"/>
            </a:spcBef>
            <a:spcAft>
              <a:spcPct val="35000"/>
            </a:spcAft>
            <a:buNone/>
          </a:pPr>
          <a:r>
            <a:rPr lang="en-US" sz="1400" kern="1200" dirty="0"/>
            <a:t>July 29, 2021</a:t>
          </a:r>
        </a:p>
      </dsp:txBody>
      <dsp:txXfrm>
        <a:off x="19528" y="18772"/>
        <a:ext cx="1963798" cy="603389"/>
      </dsp:txXfrm>
    </dsp:sp>
    <dsp:sp modelId="{C06221FB-E84B-4C65-804B-DD01797FBB93}">
      <dsp:nvSpPr>
        <dsp:cNvPr id="0" name=""/>
        <dsp:cNvSpPr/>
      </dsp:nvSpPr>
      <dsp:spPr>
        <a:xfrm>
          <a:off x="2202233" y="72300"/>
          <a:ext cx="424284" cy="4963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02233" y="171566"/>
        <a:ext cx="296999" cy="297800"/>
      </dsp:txXfrm>
    </dsp:sp>
    <dsp:sp modelId="{A82EB081-6215-4CCD-A9BF-F2BF362B0DE2}">
      <dsp:nvSpPr>
        <dsp:cNvPr id="0" name=""/>
        <dsp:cNvSpPr/>
      </dsp:nvSpPr>
      <dsp:spPr>
        <a:xfrm>
          <a:off x="2802636" y="0"/>
          <a:ext cx="1973703" cy="640933"/>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Effective</a:t>
          </a:r>
        </a:p>
        <a:p>
          <a:pPr marL="0" lvl="0" indent="0" algn="ctr" defTabSz="622300">
            <a:lnSpc>
              <a:spcPct val="90000"/>
            </a:lnSpc>
            <a:spcBef>
              <a:spcPct val="0"/>
            </a:spcBef>
            <a:spcAft>
              <a:spcPct val="35000"/>
            </a:spcAft>
            <a:buNone/>
          </a:pPr>
          <a:r>
            <a:rPr lang="en-US" sz="1400" kern="1200" dirty="0"/>
            <a:t>October 1, 2021</a:t>
          </a:r>
        </a:p>
      </dsp:txBody>
      <dsp:txXfrm>
        <a:off x="2821408" y="18772"/>
        <a:ext cx="1936159" cy="6033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7D7AC0-A09A-4142-B0D3-D7E1C5293B2F}" type="datetimeFigureOut">
              <a:rPr lang="en-US" smtClean="0"/>
              <a:t>11/23/2021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AABF47-A4B1-DE40-8147-1BDCC4DBE3E4}" type="slidenum">
              <a:rPr lang="en-US" smtClean="0"/>
              <a:t>‹#›</a:t>
            </a:fld>
            <a:endParaRPr lang="en-US"/>
          </a:p>
        </p:txBody>
      </p:sp>
    </p:spTree>
    <p:extLst>
      <p:ext uri="{BB962C8B-B14F-4D97-AF65-F5344CB8AC3E}">
        <p14:creationId xmlns:p14="http://schemas.microsoft.com/office/powerpoint/2010/main" val="15779078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F6365F-0415-6D48-9A2A-CA8699E0C7F7}" type="datetimeFigureOut">
              <a:rPr lang="en-US" smtClean="0"/>
              <a:t>11/23/2021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ECDA9-114F-0845-8D16-1C67312E039E}" type="slidenum">
              <a:rPr lang="en-US" smtClean="0"/>
              <a:t>‹#›</a:t>
            </a:fld>
            <a:endParaRPr lang="en-US"/>
          </a:p>
        </p:txBody>
      </p:sp>
    </p:spTree>
    <p:extLst>
      <p:ext uri="{BB962C8B-B14F-4D97-AF65-F5344CB8AC3E}">
        <p14:creationId xmlns:p14="http://schemas.microsoft.com/office/powerpoint/2010/main" val="3857541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endParaRPr lang="en-US" sz="1100" dirty="0">
              <a:effectLst/>
              <a:latin typeface="Calibri" panose="020F0502020204030204" pitchFamily="34"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endParaRPr lang="en-US" sz="11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4</a:t>
            </a:fld>
            <a:endParaRPr lang="en-US"/>
          </a:p>
        </p:txBody>
      </p:sp>
    </p:spTree>
    <p:extLst>
      <p:ext uri="{BB962C8B-B14F-4D97-AF65-F5344CB8AC3E}">
        <p14:creationId xmlns:p14="http://schemas.microsoft.com/office/powerpoint/2010/main" val="2107396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165514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Current system assigns patients to a home health resource group (HHRG) payment categories based on clinical severity level, functional severity level, and service utilization</a:t>
            </a:r>
          </a:p>
          <a:p>
            <a:endParaRPr lang="en-US" sz="1600" dirty="0"/>
          </a:p>
          <a:p>
            <a:r>
              <a:rPr lang="en-US" sz="1600" dirty="0"/>
              <a:t>This information is obtained from Outcome and Assessment Information Set (OASIS) assessment instrument. </a:t>
            </a:r>
          </a:p>
          <a:p>
            <a:endParaRPr lang="en-US" sz="1600" dirty="0"/>
          </a:p>
          <a:p>
            <a:r>
              <a:rPr lang="en-US" sz="1600" dirty="0"/>
              <a:t>Therapy service use is measured by the number of therapy visits provided during the 60-day episode based on nine visit level categories ranging from 0-5 to 20 or more visits.</a:t>
            </a:r>
          </a:p>
          <a:p>
            <a:r>
              <a:rPr lang="en-US" sz="1600" dirty="0"/>
              <a:t> </a:t>
            </a:r>
          </a:p>
          <a:p>
            <a:r>
              <a:rPr lang="en-US" sz="1600" dirty="0"/>
              <a:t>The national, standardized 60-day episode payment rate includes</a:t>
            </a:r>
          </a:p>
          <a:p>
            <a:r>
              <a:rPr lang="en-US" sz="1600" dirty="0"/>
              <a:t>the six home health disciplines (skilled nursing, home health aide, physical therapy, speech language pathology, occupational therapy, and medical social services. </a:t>
            </a:r>
          </a:p>
          <a:p>
            <a:r>
              <a:rPr lang="en-US" sz="1600" dirty="0"/>
              <a:t> </a:t>
            </a:r>
          </a:p>
          <a:p>
            <a:r>
              <a:rPr lang="en-US" sz="1600" dirty="0"/>
              <a:t>Payment for non-routine supplies (NRS) is made separately and is not part of the national, standardized 60-day rate.</a:t>
            </a:r>
          </a:p>
          <a:p>
            <a:r>
              <a:rPr lang="en-US" sz="1600" dirty="0"/>
              <a:t> </a:t>
            </a:r>
          </a:p>
          <a:p>
            <a:r>
              <a:rPr lang="en-US" sz="1600" dirty="0"/>
              <a:t>For episodes with four or fewer visits, HHAs are paid national per-visit rates based on the discipline(s) providing the services; this payment adjustment is referred to as a low-utilization payment adjustment (LUPA)</a:t>
            </a: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18</a:t>
            </a:fld>
            <a:endParaRPr lang="en-US"/>
          </a:p>
        </p:txBody>
      </p:sp>
    </p:spTree>
    <p:extLst>
      <p:ext uri="{BB962C8B-B14F-4D97-AF65-F5344CB8AC3E}">
        <p14:creationId xmlns:p14="http://schemas.microsoft.com/office/powerpoint/2010/main" val="79006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19</a:t>
            </a:fld>
            <a:endParaRPr lang="en-US"/>
          </a:p>
        </p:txBody>
      </p:sp>
    </p:spTree>
    <p:extLst>
      <p:ext uri="{BB962C8B-B14F-4D97-AF65-F5344CB8AC3E}">
        <p14:creationId xmlns:p14="http://schemas.microsoft.com/office/powerpoint/2010/main" val="285448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22</a:t>
            </a:fld>
            <a:endParaRPr lang="en-US"/>
          </a:p>
        </p:txBody>
      </p:sp>
    </p:spTree>
    <p:extLst>
      <p:ext uri="{BB962C8B-B14F-4D97-AF65-F5344CB8AC3E}">
        <p14:creationId xmlns:p14="http://schemas.microsoft.com/office/powerpoint/2010/main" val="341087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97210">
              <a:defRPr/>
            </a:pPr>
            <a:r>
              <a:rPr lang="en-US" sz="1600" b="1" dirty="0">
                <a:solidFill>
                  <a:srgbClr val="FF0000"/>
                </a:solidFill>
              </a:rPr>
              <a:t>*PLEASE REPLACE INFORMATION IN RED BRACKETS WITH THE CORRECT INFORMATION. ONCE YOU DO THAT, CHANGE THE COLOR TO MATCH THE REST OF THE COPY (BLACK).</a:t>
            </a: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28</a:t>
            </a:fld>
            <a:endParaRPr lang="en-US"/>
          </a:p>
        </p:txBody>
      </p:sp>
    </p:spTree>
    <p:extLst>
      <p:ext uri="{BB962C8B-B14F-4D97-AF65-F5344CB8AC3E}">
        <p14:creationId xmlns:p14="http://schemas.microsoft.com/office/powerpoint/2010/main" val="33372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5</a:t>
            </a:fld>
            <a:endParaRPr lang="en-US"/>
          </a:p>
        </p:txBody>
      </p:sp>
    </p:spTree>
    <p:extLst>
      <p:ext uri="{BB962C8B-B14F-4D97-AF65-F5344CB8AC3E}">
        <p14:creationId xmlns:p14="http://schemas.microsoft.com/office/powerpoint/2010/main" val="211082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6</a:t>
            </a:fld>
            <a:endParaRPr lang="en-US"/>
          </a:p>
        </p:txBody>
      </p:sp>
    </p:spTree>
    <p:extLst>
      <p:ext uri="{BB962C8B-B14F-4D97-AF65-F5344CB8AC3E}">
        <p14:creationId xmlns:p14="http://schemas.microsoft.com/office/powerpoint/2010/main" val="390622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7</a:t>
            </a:fld>
            <a:endParaRPr lang="en-US"/>
          </a:p>
        </p:txBody>
      </p:sp>
    </p:spTree>
    <p:extLst>
      <p:ext uri="{BB962C8B-B14F-4D97-AF65-F5344CB8AC3E}">
        <p14:creationId xmlns:p14="http://schemas.microsoft.com/office/powerpoint/2010/main" val="328824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ECDA9-114F-0845-8D16-1C67312E039E}" type="slidenum">
              <a:rPr lang="en-US" smtClean="0"/>
              <a:t>8</a:t>
            </a:fld>
            <a:endParaRPr lang="en-US"/>
          </a:p>
        </p:txBody>
      </p:sp>
    </p:spTree>
    <p:extLst>
      <p:ext uri="{BB962C8B-B14F-4D97-AF65-F5344CB8AC3E}">
        <p14:creationId xmlns:p14="http://schemas.microsoft.com/office/powerpoint/2010/main" val="149450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11</a:t>
            </a:fld>
            <a:endParaRPr lang="en-US"/>
          </a:p>
        </p:txBody>
      </p:sp>
    </p:spTree>
    <p:extLst>
      <p:ext uri="{BB962C8B-B14F-4D97-AF65-F5344CB8AC3E}">
        <p14:creationId xmlns:p14="http://schemas.microsoft.com/office/powerpoint/2010/main" val="165514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12</a:t>
            </a:fld>
            <a:endParaRPr lang="en-US"/>
          </a:p>
        </p:txBody>
      </p:sp>
    </p:spTree>
    <p:extLst>
      <p:ext uri="{BB962C8B-B14F-4D97-AF65-F5344CB8AC3E}">
        <p14:creationId xmlns:p14="http://schemas.microsoft.com/office/powerpoint/2010/main" val="79006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13</a:t>
            </a:fld>
            <a:endParaRPr lang="en-US"/>
          </a:p>
        </p:txBody>
      </p:sp>
    </p:spTree>
    <p:extLst>
      <p:ext uri="{BB962C8B-B14F-4D97-AF65-F5344CB8AC3E}">
        <p14:creationId xmlns:p14="http://schemas.microsoft.com/office/powerpoint/2010/main" val="330370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14</a:t>
            </a:fld>
            <a:endParaRPr lang="en-US"/>
          </a:p>
        </p:txBody>
      </p:sp>
    </p:spTree>
    <p:extLst>
      <p:ext uri="{BB962C8B-B14F-4D97-AF65-F5344CB8AC3E}">
        <p14:creationId xmlns:p14="http://schemas.microsoft.com/office/powerpoint/2010/main" val="2520509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747" y="227130"/>
            <a:ext cx="7890226" cy="1073192"/>
          </a:xfrm>
        </p:spPr>
        <p:txBody>
          <a:bodyPr lIns="0" tIns="0" rIns="0" bIns="0" anchor="b">
            <a:normAutofit/>
          </a:bodyPr>
          <a:lstStyle>
            <a:lvl1pPr algn="l">
              <a:defRPr sz="2700" b="1">
                <a:solidFill>
                  <a:srgbClr val="0091B3"/>
                </a:solidFill>
              </a:defRPr>
            </a:lvl1pPr>
          </a:lstStyle>
          <a:p>
            <a:r>
              <a:rPr lang="en-US" dirty="0"/>
              <a:t>Click to edit Master title style</a:t>
            </a:r>
          </a:p>
        </p:txBody>
      </p:sp>
      <p:sp>
        <p:nvSpPr>
          <p:cNvPr id="3" name="Subtitle 2"/>
          <p:cNvSpPr>
            <a:spLocks noGrp="1"/>
          </p:cNvSpPr>
          <p:nvPr>
            <p:ph type="subTitle" idx="1"/>
          </p:nvPr>
        </p:nvSpPr>
        <p:spPr>
          <a:xfrm>
            <a:off x="717747" y="1554917"/>
            <a:ext cx="7890226" cy="1004195"/>
          </a:xfrm>
        </p:spPr>
        <p:txBody>
          <a:bodyPr lIns="0" tIns="0" rIns="0" bIns="0">
            <a:normAutofit/>
          </a:bodyPr>
          <a:lstStyle>
            <a:lvl1pPr marL="0" indent="0" algn="l">
              <a:buNone/>
              <a:defRPr sz="2000">
                <a:solidFill>
                  <a:srgbClr val="6A6A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844502" y="224281"/>
            <a:ext cx="2133600" cy="273844"/>
          </a:xfrm>
          <a:prstGeom prst="rect">
            <a:avLst/>
          </a:prstGeom>
        </p:spPr>
        <p:txBody>
          <a:bodyPr/>
          <a:lstStyle>
            <a:lvl1pPr algn="r">
              <a:defRPr sz="1000">
                <a:solidFill>
                  <a:srgbClr val="9E9E9E"/>
                </a:solidFill>
                <a:latin typeface="Arial"/>
                <a:cs typeface="Arial"/>
              </a:defRPr>
            </a:lvl1pPr>
          </a:lstStyle>
          <a:p>
            <a:endParaRPr lang="en-US" dirty="0"/>
          </a:p>
        </p:txBody>
      </p:sp>
      <p:pic>
        <p:nvPicPr>
          <p:cNvPr id="6" name="Picture 5">
            <a:extLst>
              <a:ext uri="{FF2B5EF4-FFF2-40B4-BE49-F238E27FC236}">
                <a16:creationId xmlns:a16="http://schemas.microsoft.com/office/drawing/2014/main" id="{AA6CE620-C536-48F9-8038-A0C775C32AEB}"/>
              </a:ext>
            </a:extLst>
          </p:cNvPr>
          <p:cNvPicPr>
            <a:picLocks noChangeAspect="1"/>
          </p:cNvPicPr>
          <p:nvPr userDrawn="1"/>
        </p:nvPicPr>
        <p:blipFill>
          <a:blip r:embed="rId2"/>
          <a:srcRect/>
          <a:stretch/>
        </p:blipFill>
        <p:spPr>
          <a:xfrm>
            <a:off x="0" y="-24178"/>
            <a:ext cx="9144000" cy="315468"/>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48502" y="546223"/>
            <a:ext cx="8229600" cy="857250"/>
          </a:xfrm>
        </p:spPr>
        <p:txBody>
          <a:bodyPr/>
          <a:lstStyle/>
          <a:p>
            <a:r>
              <a:rPr lang="en-US"/>
              <a:t>Click to edit Master title style</a:t>
            </a:r>
          </a:p>
        </p:txBody>
      </p:sp>
      <p:sp>
        <p:nvSpPr>
          <p:cNvPr id="3" name="Vertical Text Placeholder 2"/>
          <p:cNvSpPr>
            <a:spLocks noGrp="1"/>
          </p:cNvSpPr>
          <p:nvPr>
            <p:ph type="body" orient="vert" idx="1" hasCustomPrompt="1"/>
          </p:nvPr>
        </p:nvSpPr>
        <p:spPr>
          <a:xfrm>
            <a:off x="448502" y="1540395"/>
            <a:ext cx="8229600" cy="3394472"/>
          </a:xfrm>
        </p:spPr>
        <p:txBody>
          <a:bodyPr vert="eaVert"/>
          <a:lstStyle>
            <a:lvl1pPr>
              <a:buClr>
                <a:srgbClr val="19A0DA"/>
              </a:buClr>
              <a:defRPr/>
            </a:lvl1pPr>
            <a:lvl2pPr>
              <a:buClr>
                <a:srgbClr val="19A0DA"/>
              </a:buClr>
              <a:defRPr/>
            </a:lvl2pPr>
            <a:lvl3pPr>
              <a:buClr>
                <a:srgbClr val="19A0DA"/>
              </a:buClr>
              <a:defRPr/>
            </a:lvl3pPr>
            <a:lvl4pPr>
              <a:buClr>
                <a:srgbClr val="19A0DA"/>
              </a:buClr>
              <a:defRPr/>
            </a:lvl4pPr>
            <a:lvl5pPr>
              <a:buClr>
                <a:srgbClr val="19A0DA"/>
              </a:buClr>
              <a:defRPr/>
            </a:lvl5pPr>
          </a:lstStyle>
          <a:p>
            <a:pPr lvl="0"/>
            <a:r>
              <a:rPr lang="en-US" dirty="0"/>
              <a:t>Edit Master text styles</a:t>
            </a:r>
          </a:p>
          <a:p>
            <a:pPr lvl="1"/>
            <a:r>
              <a:rPr lang="en-US" dirty="0"/>
              <a:t>Second level</a:t>
            </a:r>
          </a:p>
          <a:p>
            <a:pPr lvl="2"/>
            <a:r>
              <a:rPr lang="en-US" dirty="0"/>
              <a:t>Third level</a:t>
            </a:r>
          </a:p>
          <a:p>
            <a:pPr lvl="3"/>
            <a:r>
              <a:rPr lang="en-US" dirty="0" err="1"/>
              <a:t>Fourh</a:t>
            </a:r>
            <a:r>
              <a:rPr lang="en-US" dirty="0"/>
              <a:t>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394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53949"/>
            <a:ext cx="6019800" cy="4388644"/>
          </a:xfrm>
        </p:spPr>
        <p:txBody>
          <a:bodyPr vert="eaVert"/>
          <a:lstStyle>
            <a:lvl1pPr>
              <a:buClr>
                <a:srgbClr val="19A0DA"/>
              </a:buClr>
              <a:defRPr/>
            </a:lvl1pPr>
            <a:lvl2pPr>
              <a:buClr>
                <a:srgbClr val="19A0DA"/>
              </a:buClr>
              <a:defRPr/>
            </a:lvl2pPr>
            <a:lvl3pPr>
              <a:buClr>
                <a:srgbClr val="19A0DA"/>
              </a:buClr>
              <a:defRPr/>
            </a:lvl3pPr>
            <a:lvl4pPr>
              <a:buClr>
                <a:srgbClr val="19A0DA"/>
              </a:buClr>
              <a:defRPr/>
            </a:lvl4pPr>
            <a:lvl5pPr>
              <a:buClr>
                <a:srgbClr val="19A0D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2475" y="994172"/>
            <a:ext cx="2432812" cy="2453186"/>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357182" y="994172"/>
            <a:ext cx="2432812" cy="2453186"/>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5961888" y="994172"/>
            <a:ext cx="2432812" cy="2453186"/>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Text Placeholder 9"/>
          <p:cNvSpPr>
            <a:spLocks noGrp="1"/>
          </p:cNvSpPr>
          <p:nvPr>
            <p:ph type="body" sz="quarter" idx="14"/>
          </p:nvPr>
        </p:nvSpPr>
        <p:spPr>
          <a:xfrm>
            <a:off x="752475" y="3579454"/>
            <a:ext cx="2432812" cy="1067556"/>
          </a:xfrm>
        </p:spPr>
        <p:txBody>
          <a:bodyPr>
            <a:noAutofit/>
          </a:bodyPr>
          <a:lstStyle>
            <a:lvl1pPr marL="0" indent="0">
              <a:buNone/>
              <a:defRPr sz="1400"/>
            </a:lvl1pPr>
            <a:lvl2pPr marL="114297" indent="-114297">
              <a:buFont typeface="Arial" panose="020B0604020202020204" pitchFamily="34" charset="0"/>
              <a:buChar char="•"/>
              <a:defRPr sz="1050"/>
            </a:lvl2pPr>
            <a:lvl3pPr marL="228594" indent="-114297">
              <a:defRPr sz="1050"/>
            </a:lvl3pPr>
            <a:lvl4pPr marL="344488" indent="-115888">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9"/>
          <p:cNvSpPr>
            <a:spLocks noGrp="1"/>
          </p:cNvSpPr>
          <p:nvPr>
            <p:ph type="body" sz="quarter" idx="15"/>
          </p:nvPr>
        </p:nvSpPr>
        <p:spPr>
          <a:xfrm>
            <a:off x="3357182" y="3579454"/>
            <a:ext cx="2432812" cy="1067556"/>
          </a:xfrm>
        </p:spPr>
        <p:txBody>
          <a:bodyPr>
            <a:noAutofit/>
          </a:bodyPr>
          <a:lstStyle>
            <a:lvl1pPr marL="0" indent="0">
              <a:buNone/>
              <a:defRPr sz="1400"/>
            </a:lvl1pPr>
            <a:lvl2pPr marL="114297" indent="-114297">
              <a:buFont typeface="Arial" panose="020B0604020202020204" pitchFamily="34" charset="0"/>
              <a:buChar char="•"/>
              <a:defRPr sz="1050"/>
            </a:lvl2pPr>
            <a:lvl3pPr marL="228594" indent="-114297">
              <a:defRPr sz="1050"/>
            </a:lvl3pPr>
            <a:lvl4pPr marL="344488" indent="-115888">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6"/>
          </p:nvPr>
        </p:nvSpPr>
        <p:spPr>
          <a:xfrm>
            <a:off x="5961888" y="3579454"/>
            <a:ext cx="2432812" cy="1067556"/>
          </a:xfrm>
        </p:spPr>
        <p:txBody>
          <a:bodyPr>
            <a:noAutofit/>
          </a:bodyPr>
          <a:lstStyle>
            <a:lvl1pPr marL="0" indent="0">
              <a:buNone/>
              <a:defRPr sz="1400"/>
            </a:lvl1pPr>
            <a:lvl2pPr marL="114297" indent="-114297">
              <a:buFont typeface="Arial" panose="020B0604020202020204" pitchFamily="34" charset="0"/>
              <a:buChar char="•"/>
              <a:defRPr sz="1050"/>
            </a:lvl2pPr>
            <a:lvl3pPr marL="228594" indent="-114297">
              <a:defRPr sz="1050"/>
            </a:lvl3pPr>
            <a:lvl4pPr marL="344488" indent="-115888">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hasCustomPrompt="1"/>
          </p:nvPr>
        </p:nvSpPr>
        <p:spPr>
          <a:xfrm>
            <a:off x="758969" y="23143"/>
            <a:ext cx="8134207" cy="550385"/>
          </a:xfrm>
        </p:spPr>
        <p:txBody>
          <a:bodyPr/>
          <a:lstStyle/>
          <a:p>
            <a:r>
              <a:rPr lang="en-US" dirty="0"/>
              <a:t>Click To Edit Master Title Style</a:t>
            </a:r>
          </a:p>
        </p:txBody>
      </p:sp>
    </p:spTree>
    <p:extLst>
      <p:ext uri="{BB962C8B-B14F-4D97-AF65-F5344CB8AC3E}">
        <p14:creationId xmlns:p14="http://schemas.microsoft.com/office/powerpoint/2010/main" val="339325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19A0DA"/>
              </a:buClr>
              <a:defRPr/>
            </a:lvl1pPr>
            <a:lvl2pPr>
              <a:buClr>
                <a:srgbClr val="19A0DA"/>
              </a:buClr>
              <a:defRPr/>
            </a:lvl2pPr>
            <a:lvl3pPr>
              <a:buClr>
                <a:srgbClr val="19A0DA"/>
              </a:buClr>
              <a:defRPr/>
            </a:lvl3pPr>
            <a:lvl4pPr>
              <a:buClr>
                <a:srgbClr val="19A0DA"/>
              </a:buClr>
              <a:defRPr/>
            </a:lvl4pPr>
            <a:lvl5pPr>
              <a:buClr>
                <a:srgbClr val="19A0DA"/>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C4357B8C-1202-4738-9A04-68F1B455CBD4}"/>
              </a:ext>
            </a:extLst>
          </p:cNvPr>
          <p:cNvSpPr txBox="1">
            <a:spLocks/>
          </p:cNvSpPr>
          <p:nvPr userDrawn="1"/>
        </p:nvSpPr>
        <p:spPr>
          <a:xfrm>
            <a:off x="971877" y="201039"/>
            <a:ext cx="7714593" cy="377744"/>
          </a:xfrm>
          <a:prstGeom prst="rect">
            <a:avLst/>
          </a:prstGeom>
        </p:spPr>
        <p:txBody>
          <a:bodyPr lIns="0" tIns="0" rIns="0" bIns="0" anchor="b">
            <a:normAutofit/>
          </a:bodyPr>
          <a:lstStyle>
            <a:lvl1pPr algn="l" defTabSz="457200" rtl="0" eaLnBrk="1" latinLnBrk="0" hangingPunct="1">
              <a:lnSpc>
                <a:spcPct val="90000"/>
              </a:lnSpc>
              <a:spcBef>
                <a:spcPct val="0"/>
              </a:spcBef>
              <a:buNone/>
              <a:defRPr sz="2400" b="0" kern="1200">
                <a:solidFill>
                  <a:srgbClr val="FFC430"/>
                </a:solidFill>
                <a:latin typeface="Arvo" panose="02000000000000000000" pitchFamily="2" charset="0"/>
                <a:ea typeface="+mj-ea"/>
                <a:cs typeface="Arial"/>
              </a:defRPr>
            </a:lvl1pPr>
          </a:lstStyle>
          <a:p>
            <a:endParaRPr lang="en-US" sz="2000" dirty="0">
              <a:solidFill>
                <a:schemeClr val="bg1"/>
              </a:solidFill>
            </a:endParaRPr>
          </a:p>
        </p:txBody>
      </p:sp>
      <p:sp>
        <p:nvSpPr>
          <p:cNvPr id="8" name="Title 1">
            <a:extLst>
              <a:ext uri="{FF2B5EF4-FFF2-40B4-BE49-F238E27FC236}">
                <a16:creationId xmlns:a16="http://schemas.microsoft.com/office/drawing/2014/main" id="{F6D47454-E9B4-46E9-AB57-125B519E8EFF}"/>
              </a:ext>
            </a:extLst>
          </p:cNvPr>
          <p:cNvSpPr txBox="1">
            <a:spLocks/>
          </p:cNvSpPr>
          <p:nvPr userDrawn="1"/>
        </p:nvSpPr>
        <p:spPr>
          <a:xfrm>
            <a:off x="1033842" y="201039"/>
            <a:ext cx="7714593" cy="377744"/>
          </a:xfrm>
          <a:prstGeom prst="rect">
            <a:avLst/>
          </a:prstGeom>
        </p:spPr>
        <p:txBody>
          <a:bodyPr lIns="0" tIns="0" rIns="0" bIns="0" anchor="b">
            <a:normAutofit/>
          </a:bodyPr>
          <a:lstStyle>
            <a:lvl1pPr algn="l" defTabSz="457200" rtl="0" eaLnBrk="1" latinLnBrk="0" hangingPunct="1">
              <a:lnSpc>
                <a:spcPct val="90000"/>
              </a:lnSpc>
              <a:spcBef>
                <a:spcPct val="0"/>
              </a:spcBef>
              <a:buNone/>
              <a:defRPr sz="2400" b="0" kern="1200">
                <a:solidFill>
                  <a:srgbClr val="FFC430"/>
                </a:solidFill>
                <a:latin typeface="Arvo" panose="02000000000000000000" pitchFamily="2" charset="0"/>
                <a:ea typeface="+mj-ea"/>
                <a:cs typeface="Arial"/>
              </a:defRPr>
            </a:lvl1pPr>
          </a:lstStyle>
          <a:p>
            <a:endParaRPr lang="en-US" sz="2000" dirty="0">
              <a:solidFill>
                <a:schemeClr val="bg1"/>
              </a:solidFill>
            </a:endParaRPr>
          </a:p>
        </p:txBody>
      </p:sp>
      <p:sp>
        <p:nvSpPr>
          <p:cNvPr id="11" name="Rectangle 10">
            <a:extLst>
              <a:ext uri="{FF2B5EF4-FFF2-40B4-BE49-F238E27FC236}">
                <a16:creationId xmlns:a16="http://schemas.microsoft.com/office/drawing/2014/main" id="{C42BF4A5-CF6D-494D-AEBD-E755D7B11409}"/>
              </a:ext>
            </a:extLst>
          </p:cNvPr>
          <p:cNvSpPr/>
          <p:nvPr userDrawn="1"/>
        </p:nvSpPr>
        <p:spPr>
          <a:xfrm>
            <a:off x="-8698" y="0"/>
            <a:ext cx="9144000" cy="859745"/>
          </a:xfrm>
          <a:prstGeom prst="rect">
            <a:avLst/>
          </a:prstGeom>
          <a:solidFill>
            <a:srgbClr val="054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Freeform 28">
            <a:extLst>
              <a:ext uri="{FF2B5EF4-FFF2-40B4-BE49-F238E27FC236}">
                <a16:creationId xmlns:a16="http://schemas.microsoft.com/office/drawing/2014/main" id="{4AFC7DC9-0AED-4FBC-B0DD-4FFB6EE40F46}"/>
              </a:ext>
            </a:extLst>
          </p:cNvPr>
          <p:cNvSpPr>
            <a:spLocks noEditPoints="1"/>
          </p:cNvSpPr>
          <p:nvPr userDrawn="1"/>
        </p:nvSpPr>
        <p:spPr bwMode="auto">
          <a:xfrm>
            <a:off x="457529" y="266839"/>
            <a:ext cx="376868" cy="311944"/>
          </a:xfrm>
          <a:custGeom>
            <a:avLst/>
            <a:gdLst>
              <a:gd name="T0" fmla="*/ 50 w 201"/>
              <a:gd name="T1" fmla="*/ 176 h 176"/>
              <a:gd name="T2" fmla="*/ 51 w 201"/>
              <a:gd name="T3" fmla="*/ 0 h 176"/>
              <a:gd name="T4" fmla="*/ 201 w 201"/>
              <a:gd name="T5" fmla="*/ 88 h 176"/>
              <a:gd name="T6" fmla="*/ 50 w 201"/>
              <a:gd name="T7" fmla="*/ 176 h 176"/>
              <a:gd name="T8" fmla="*/ 69 w 201"/>
              <a:gd name="T9" fmla="*/ 20 h 176"/>
              <a:gd name="T10" fmla="*/ 95 w 201"/>
              <a:gd name="T11" fmla="*/ 130 h 176"/>
              <a:gd name="T12" fmla="*/ 58 w 201"/>
              <a:gd name="T13" fmla="*/ 152 h 176"/>
              <a:gd name="T14" fmla="*/ 59 w 201"/>
              <a:gd name="T15" fmla="*/ 155 h 176"/>
              <a:gd name="T16" fmla="*/ 145 w 201"/>
              <a:gd name="T17" fmla="*/ 72 h 176"/>
              <a:gd name="T18" fmla="*/ 145 w 201"/>
              <a:gd name="T19" fmla="*/ 72 h 176"/>
              <a:gd name="T20" fmla="*/ 176 w 201"/>
              <a:gd name="T21" fmla="*/ 93 h 176"/>
              <a:gd name="T22" fmla="*/ 177 w 201"/>
              <a:gd name="T23" fmla="*/ 92 h 176"/>
              <a:gd name="T24" fmla="*/ 68 w 201"/>
              <a:gd name="T25" fmla="*/ 58 h 176"/>
              <a:gd name="T26" fmla="*/ 71 w 201"/>
              <a:gd name="T27" fmla="*/ 20 h 176"/>
              <a:gd name="T28" fmla="*/ 69 w 201"/>
              <a:gd name="T29"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76">
                <a:moveTo>
                  <a:pt x="50" y="176"/>
                </a:moveTo>
                <a:cubicBezTo>
                  <a:pt x="50" y="176"/>
                  <a:pt x="0" y="99"/>
                  <a:pt x="51" y="0"/>
                </a:cubicBezTo>
                <a:cubicBezTo>
                  <a:pt x="51" y="0"/>
                  <a:pt x="149" y="1"/>
                  <a:pt x="201" y="88"/>
                </a:cubicBezTo>
                <a:cubicBezTo>
                  <a:pt x="201" y="88"/>
                  <a:pt x="154" y="174"/>
                  <a:pt x="50" y="176"/>
                </a:cubicBezTo>
                <a:close/>
                <a:moveTo>
                  <a:pt x="69" y="20"/>
                </a:moveTo>
                <a:cubicBezTo>
                  <a:pt x="37" y="89"/>
                  <a:pt x="95" y="130"/>
                  <a:pt x="95" y="130"/>
                </a:cubicBezTo>
                <a:cubicBezTo>
                  <a:pt x="81" y="144"/>
                  <a:pt x="58" y="152"/>
                  <a:pt x="58" y="152"/>
                </a:cubicBezTo>
                <a:cubicBezTo>
                  <a:pt x="59" y="155"/>
                  <a:pt x="59" y="155"/>
                  <a:pt x="59" y="155"/>
                </a:cubicBezTo>
                <a:cubicBezTo>
                  <a:pt x="59" y="155"/>
                  <a:pt x="138" y="137"/>
                  <a:pt x="145" y="72"/>
                </a:cubicBezTo>
                <a:cubicBezTo>
                  <a:pt x="145" y="72"/>
                  <a:pt x="145" y="72"/>
                  <a:pt x="145" y="72"/>
                </a:cubicBezTo>
                <a:cubicBezTo>
                  <a:pt x="156" y="76"/>
                  <a:pt x="166" y="82"/>
                  <a:pt x="176" y="93"/>
                </a:cubicBezTo>
                <a:cubicBezTo>
                  <a:pt x="177" y="92"/>
                  <a:pt x="177" y="92"/>
                  <a:pt x="177" y="92"/>
                </a:cubicBezTo>
                <a:cubicBezTo>
                  <a:pt x="136" y="33"/>
                  <a:pt x="68" y="58"/>
                  <a:pt x="68" y="58"/>
                </a:cubicBezTo>
                <a:cubicBezTo>
                  <a:pt x="68" y="58"/>
                  <a:pt x="65" y="38"/>
                  <a:pt x="71" y="20"/>
                </a:cubicBezTo>
                <a:lnTo>
                  <a:pt x="69"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Content Placeholder 8">
            <a:extLst>
              <a:ext uri="{FF2B5EF4-FFF2-40B4-BE49-F238E27FC236}">
                <a16:creationId xmlns:a16="http://schemas.microsoft.com/office/drawing/2014/main" id="{D1E491E3-A7E9-4377-8397-4F1AB527E3F3}"/>
              </a:ext>
            </a:extLst>
          </p:cNvPr>
          <p:cNvSpPr>
            <a:spLocks noGrp="1"/>
          </p:cNvSpPr>
          <p:nvPr>
            <p:ph sz="quarter" idx="10"/>
          </p:nvPr>
        </p:nvSpPr>
        <p:spPr>
          <a:xfrm>
            <a:off x="1065213" y="266700"/>
            <a:ext cx="6099175" cy="420688"/>
          </a:xfrm>
        </p:spPr>
        <p:txBody>
          <a:bodyPr>
            <a:normAutofit/>
          </a:bodyPr>
          <a:lstStyle>
            <a:lvl1pPr marL="0" indent="0">
              <a:buNone/>
              <a:defRPr sz="2400">
                <a:ln>
                  <a:noFill/>
                </a:ln>
                <a:solidFill>
                  <a:schemeClr val="bg1"/>
                </a:solidFill>
                <a:latin typeface="Arvo" panose="02000000000000000000" pitchFamily="2" charset="0"/>
              </a:defRPr>
            </a:lvl1pPr>
          </a:lstStyle>
          <a:p>
            <a:pPr lvl="0"/>
            <a:r>
              <a:rPr lang="en-US" dirty="0"/>
              <a:t>Edit Master text styles</a:t>
            </a:r>
          </a:p>
        </p:txBody>
      </p:sp>
      <p:sp>
        <p:nvSpPr>
          <p:cNvPr id="14" name="Slide Number Placeholder 5">
            <a:extLst>
              <a:ext uri="{FF2B5EF4-FFF2-40B4-BE49-F238E27FC236}">
                <a16:creationId xmlns:a16="http://schemas.microsoft.com/office/drawing/2014/main" id="{5B519E04-8E68-468D-ADA4-D5F3A5AD55B9}"/>
              </a:ext>
            </a:extLst>
          </p:cNvPr>
          <p:cNvSpPr txBox="1">
            <a:spLocks/>
          </p:cNvSpPr>
          <p:nvPr userDrawn="1"/>
        </p:nvSpPr>
        <p:spPr>
          <a:xfrm>
            <a:off x="7116795" y="4871028"/>
            <a:ext cx="1926769" cy="196208"/>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1" dirty="0">
                <a:solidFill>
                  <a:srgbClr val="000000"/>
                </a:solidFill>
                <a:latin typeface="Arial" panose="020B0604020202020204"/>
              </a:rPr>
              <a:t>© 2019  |  Premier Inc.  |  </a:t>
            </a:r>
            <a:fld id="{C754B5F5-B730-8F43-9704-ACF970095462}" type="slidenum">
              <a:rPr lang="en-US" sz="675" b="1" smtClean="0">
                <a:solidFill>
                  <a:srgbClr val="000000"/>
                </a:solidFill>
                <a:latin typeface="Arial" panose="020B0604020202020204"/>
              </a:rPr>
              <a:pPr/>
              <a:t>‹#›</a:t>
            </a:fld>
            <a:endParaRPr lang="en-US" sz="675" b="1" dirty="0">
              <a:solidFill>
                <a:srgbClr val="000000"/>
              </a:solidFill>
              <a:latin typeface="Arial" panose="020B0604020202020204"/>
            </a:endParaRPr>
          </a:p>
        </p:txBody>
      </p:sp>
    </p:spTree>
    <p:extLst>
      <p:ext uri="{BB962C8B-B14F-4D97-AF65-F5344CB8AC3E}">
        <p14:creationId xmlns:p14="http://schemas.microsoft.com/office/powerpoint/2010/main" val="97232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8"/>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68579" rIns="68579">
            <a:normAutofit/>
          </a:bodyPr>
          <a:lstStyle>
            <a:lvl1pPr marL="0" indent="0" algn="l">
              <a:buNone/>
              <a:defRPr sz="1800" cap="all" spc="150" baseline="0">
                <a:solidFill>
                  <a:schemeClr val="tx2"/>
                </a:solidFill>
                <a:latin typeface="+mj-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226DF-8763-47DF-B4B6-4365A8006808}" type="slidenum">
              <a:rPr lang="en-US" smtClean="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05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159600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68579" rIns="68579" anchor="t" anchorCtr="0">
            <a:normAutofit/>
          </a:bodyPr>
          <a:lstStyle>
            <a:lvl1pPr marL="0" indent="0">
              <a:buNone/>
              <a:defRPr sz="1800" cap="all" spc="150" baseline="0">
                <a:solidFill>
                  <a:schemeClr val="tx2"/>
                </a:solidFill>
                <a:latin typeface="+mj-lt"/>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226DF-8763-47DF-B4B6-4365A8006808}" type="slidenum">
              <a:rPr lang="en-US" smtClean="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5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2"/>
            <a:ext cx="3703320" cy="30175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834643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68579" rIns="68579" anchor="ctr">
            <a:normAutofit/>
          </a:bodyPr>
          <a:lstStyle>
            <a:lvl1pPr marL="0" indent="0">
              <a:buNone/>
              <a:defRPr sz="1500" b="0" cap="all" baseline="0">
                <a:solidFill>
                  <a:schemeClr val="tx2"/>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68579" rIns="68579" anchor="ctr">
            <a:normAutofit/>
          </a:bodyPr>
          <a:lstStyle>
            <a:lvl1pPr marL="0" indent="0">
              <a:buNone/>
              <a:defRPr sz="1500" b="0" cap="all" baseline="0">
                <a:solidFill>
                  <a:schemeClr val="tx2"/>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192681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274640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buClr>
                <a:srgbClr val="19A0DA"/>
              </a:buClr>
              <a:defRPr/>
            </a:lvl1pPr>
            <a:lvl2pPr>
              <a:buClr>
                <a:srgbClr val="19A0DA"/>
              </a:buClr>
              <a:defRPr/>
            </a:lvl2pPr>
            <a:lvl3pPr>
              <a:buClr>
                <a:srgbClr val="19A0DA"/>
              </a:buClr>
              <a:defRPr/>
            </a:lvl3pPr>
            <a:lvl4pPr>
              <a:buClr>
                <a:srgbClr val="19A0DA"/>
              </a:buClr>
              <a:defRPr/>
            </a:lvl4pPr>
            <a:lvl5pPr>
              <a:buClr>
                <a:srgbClr val="19A0DA"/>
              </a:buClr>
              <a:defRPr/>
            </a:lvl5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334563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1"/>
            <a:ext cx="2400300" cy="2534343"/>
          </a:xfrm>
        </p:spPr>
        <p:txBody>
          <a:bodyPr lIns="68579" rIns="68579">
            <a:normAutofit/>
          </a:bodyPr>
          <a:lstStyle>
            <a:lvl1pPr marL="0" indent="0">
              <a:buNone/>
              <a:defRPr sz="1100">
                <a:solidFill>
                  <a:srgbClr val="FFFFFF"/>
                </a:solidFill>
              </a:defRPr>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fld id="{6DC3FFF2-4927-4B41-B92C-4622C5052BA2}" type="datetimeFigureOut">
              <a:rPr lang="en-US" smtClean="0"/>
              <a:t>11/23/2021</a:t>
            </a:fld>
            <a:endParaRPr lang="en-US" dirty="0"/>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A9226DF-8763-47DF-B4B6-4365A8006808}" type="slidenum">
              <a:rPr lang="en-US" smtClean="0"/>
              <a:t>‹#›</a:t>
            </a:fld>
            <a:endParaRPr lang="en-US" dirty="0"/>
          </a:p>
        </p:txBody>
      </p:sp>
    </p:spTree>
    <p:extLst>
      <p:ext uri="{BB962C8B-B14F-4D97-AF65-F5344CB8AC3E}">
        <p14:creationId xmlns:p14="http://schemas.microsoft.com/office/powerpoint/2010/main" val="3913328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1"/>
            <a:ext cx="9143989" cy="3686307"/>
          </a:xfrm>
          <a:solidFill>
            <a:schemeClr val="bg2">
              <a:lumMod val="90000"/>
            </a:schemeClr>
          </a:solidFill>
        </p:spPr>
        <p:txBody>
          <a:bodyPr lIns="342892" tIns="342892"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p:cNvSpPr>
            <a:spLocks noGrp="1"/>
          </p:cNvSpPr>
          <p:nvPr>
            <p:ph type="body" sz="half" idx="2"/>
          </p:nvPr>
        </p:nvSpPr>
        <p:spPr>
          <a:xfrm>
            <a:off x="822960" y="4430268"/>
            <a:ext cx="7584948" cy="445770"/>
          </a:xfrm>
        </p:spPr>
        <p:txBody>
          <a:bodyPr lIns="68579" tIns="0" rIns="68579" bIns="0">
            <a:normAutofit/>
          </a:bodyPr>
          <a:lstStyle>
            <a:lvl1pPr marL="0" indent="0">
              <a:spcBef>
                <a:spcPts val="0"/>
              </a:spcBef>
              <a:spcAft>
                <a:spcPts val="450"/>
              </a:spcAft>
              <a:buNone/>
              <a:defRPr sz="1100">
                <a:solidFill>
                  <a:srgbClr val="FFFFFF"/>
                </a:solidFill>
              </a:defRPr>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13532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34289" tIns="0" rIns="34289"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1735088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09226"/>
            <a:ext cx="5800725" cy="4319924"/>
          </a:xfrm>
        </p:spPr>
        <p:txBody>
          <a:bodyPr vert="eaVert" lIns="34289" tIns="0" rIns="34289"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3FFF2-4927-4B41-B92C-4622C5052BA2}" type="datetimeFigureOut">
              <a:rPr lang="en-US" smtClean="0"/>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226DF-8763-47DF-B4B6-4365A8006808}" type="slidenum">
              <a:rPr lang="en-US" smtClean="0"/>
              <a:t>‹#›</a:t>
            </a:fld>
            <a:endParaRPr lang="en-US" dirty="0"/>
          </a:p>
        </p:txBody>
      </p:sp>
    </p:spTree>
    <p:extLst>
      <p:ext uri="{BB962C8B-B14F-4D97-AF65-F5344CB8AC3E}">
        <p14:creationId xmlns:p14="http://schemas.microsoft.com/office/powerpoint/2010/main" val="3264591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sz="half" idx="2"/>
          </p:nvPr>
        </p:nvSpPr>
        <p:spPr>
          <a:xfrm>
            <a:off x="401041" y="2157794"/>
            <a:ext cx="2298859" cy="158697"/>
          </a:xfrm>
          <a:prstGeom prst="rect">
            <a:avLst/>
          </a:prstGeom>
        </p:spPr>
        <p:txBody>
          <a:bodyPr wrap="square" lIns="0" tIns="0" rIns="0" bIns="0">
            <a:spAutoFit/>
          </a:bodyPr>
          <a:lstStyle>
            <a:lvl1pPr>
              <a:defRPr sz="1100" b="0" i="0">
                <a:solidFill>
                  <a:srgbClr val="2E5496"/>
                </a:solidFill>
                <a:latin typeface="Calibri"/>
                <a:cs typeface="Calibri"/>
              </a:defRPr>
            </a:lvl1pPr>
          </a:lstStyle>
          <a:p>
            <a:endParaRPr/>
          </a:p>
        </p:txBody>
      </p:sp>
      <p:sp>
        <p:nvSpPr>
          <p:cNvPr id="4" name="Holder 4"/>
          <p:cNvSpPr>
            <a:spLocks noGrp="1"/>
          </p:cNvSpPr>
          <p:nvPr>
            <p:ph sz="half" idx="3"/>
          </p:nvPr>
        </p:nvSpPr>
        <p:spPr>
          <a:xfrm>
            <a:off x="4709160" y="1183005"/>
            <a:ext cx="3977640" cy="2115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75187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850" y="23144"/>
            <a:ext cx="8340725" cy="550385"/>
          </a:xfrm>
        </p:spPr>
        <p:txBody>
          <a:bodyPr/>
          <a:lstStyle/>
          <a:p>
            <a:r>
              <a:rPr lang="en-US" dirty="0"/>
              <a:t>Click To Edit Master Title Style</a:t>
            </a:r>
          </a:p>
        </p:txBody>
      </p:sp>
      <p:sp>
        <p:nvSpPr>
          <p:cNvPr id="3" name="Content Placeholder 2"/>
          <p:cNvSpPr>
            <a:spLocks noGrp="1"/>
          </p:cNvSpPr>
          <p:nvPr>
            <p:ph idx="1"/>
          </p:nvPr>
        </p:nvSpPr>
        <p:spPr>
          <a:xfrm>
            <a:off x="577849" y="1061902"/>
            <a:ext cx="7991475" cy="3652838"/>
          </a:xfrm>
        </p:spPr>
        <p:txBody>
          <a:bodyPr/>
          <a:lstStyle>
            <a:lvl1pPr>
              <a:spcBef>
                <a:spcPts val="1000"/>
              </a:spcBef>
              <a:defRPr/>
            </a:lvl1pPr>
            <a:lvl2pPr>
              <a:spcBef>
                <a:spcPts val="1000"/>
              </a:spcBef>
              <a:defRPr/>
            </a:lvl2pPr>
            <a:lvl3pPr>
              <a:spcBef>
                <a:spcPts val="400"/>
              </a:spcBef>
              <a:defRPr/>
            </a:lvl3pPr>
            <a:lvl4pPr>
              <a:spcBef>
                <a:spcPts val="200"/>
              </a:spcBef>
              <a:defRPr/>
            </a:lvl4pPr>
            <a:lvl5pPr>
              <a:spcBef>
                <a:spcPts val="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74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851" y="23144"/>
            <a:ext cx="8340725" cy="550385"/>
          </a:xfrm>
        </p:spPr>
        <p:txBody>
          <a:bodyPr/>
          <a:lstStyle/>
          <a:p>
            <a:r>
              <a:rPr lang="en-US" dirty="0"/>
              <a:t>Click To Edit Master Title Style</a:t>
            </a:r>
          </a:p>
        </p:txBody>
      </p:sp>
      <p:sp>
        <p:nvSpPr>
          <p:cNvPr id="3" name="Content Placeholder 2"/>
          <p:cNvSpPr>
            <a:spLocks noGrp="1"/>
          </p:cNvSpPr>
          <p:nvPr>
            <p:ph sz="half" idx="1"/>
          </p:nvPr>
        </p:nvSpPr>
        <p:spPr>
          <a:xfrm>
            <a:off x="577850" y="1061902"/>
            <a:ext cx="3858768" cy="3652838"/>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0557" y="1061902"/>
            <a:ext cx="3858768" cy="3652838"/>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081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98A5AA-E31C-4B55-9ED1-116564082654}"/>
              </a:ext>
            </a:extLst>
          </p:cNvPr>
          <p:cNvPicPr>
            <a:picLocks noChangeAspect="1"/>
          </p:cNvPicPr>
          <p:nvPr userDrawn="1"/>
        </p:nvPicPr>
        <p:blipFill>
          <a:blip r:embed="rId2"/>
          <a:srcRect/>
          <a:stretch/>
        </p:blipFill>
        <p:spPr>
          <a:xfrm>
            <a:off x="-69073" y="-38663"/>
            <a:ext cx="9235996" cy="5195247"/>
          </a:xfrm>
          <a:prstGeom prst="rect">
            <a:avLst/>
          </a:prstGeom>
        </p:spPr>
      </p:pic>
      <p:sp>
        <p:nvSpPr>
          <p:cNvPr id="2" name="Title 1"/>
          <p:cNvSpPr>
            <a:spLocks noGrp="1"/>
          </p:cNvSpPr>
          <p:nvPr>
            <p:ph type="title" hasCustomPrompt="1"/>
          </p:nvPr>
        </p:nvSpPr>
        <p:spPr>
          <a:xfrm>
            <a:off x="3989810" y="2309024"/>
            <a:ext cx="4851722" cy="1123900"/>
          </a:xfrm>
        </p:spPr>
        <p:txBody>
          <a:bodyPr anchor="t">
            <a:normAutofit/>
          </a:bodyPr>
          <a:lstStyle>
            <a:lvl1pPr algn="l">
              <a:defRPr sz="4000" b="1" cap="none">
                <a:solidFill>
                  <a:schemeClr val="bg1"/>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p:cNvSpPr>
            <a:spLocks noGrp="1"/>
          </p:cNvSpPr>
          <p:nvPr>
            <p:ph type="body" idx="1" hasCustomPrompt="1"/>
          </p:nvPr>
        </p:nvSpPr>
        <p:spPr>
          <a:xfrm>
            <a:off x="3989810" y="3432922"/>
            <a:ext cx="3693781" cy="573333"/>
          </a:xfrm>
        </p:spPr>
        <p:txBody>
          <a:bodyPr anchor="b">
            <a:normAutofit/>
          </a:bodyPr>
          <a:lstStyle>
            <a:lvl1pPr marL="0" indent="0" algn="l">
              <a:buNone/>
              <a:defRPr sz="1800" b="1" spc="0">
                <a:solidFill>
                  <a:srgbClr val="0091B3"/>
                </a:solidFill>
                <a:latin typeface="Roboto Slab" pitchFamily="2" charset="0"/>
                <a:ea typeface="Roboto Slab"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buClr>
                <a:srgbClr val="19A0DA"/>
              </a:buClr>
              <a:defRPr sz="2800"/>
            </a:lvl1pPr>
            <a:lvl2pPr>
              <a:buClr>
                <a:srgbClr val="19A0DA"/>
              </a:buClr>
              <a:defRPr sz="2400"/>
            </a:lvl2pPr>
            <a:lvl3pPr>
              <a:buClr>
                <a:srgbClr val="19A0DA"/>
              </a:buClr>
              <a:defRPr sz="2000"/>
            </a:lvl3pPr>
            <a:lvl4pPr>
              <a:buClr>
                <a:srgbClr val="19A0DA"/>
              </a:buClr>
              <a:defRPr sz="1800"/>
            </a:lvl4pPr>
            <a:lvl5pPr>
              <a:buClr>
                <a:srgbClr val="19A0DA"/>
              </a:buClr>
              <a:defRPr sz="1800"/>
            </a:lvl5pPr>
            <a:lvl6pPr>
              <a:defRPr sz="1800"/>
            </a:lvl6pPr>
            <a:lvl7pPr>
              <a:defRPr sz="1800"/>
            </a:lvl7pPr>
            <a:lvl8pPr>
              <a:defRPr sz="1800"/>
            </a:lvl8pPr>
            <a:lvl9pPr>
              <a:defRPr sz="1800"/>
            </a:lvl9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4" name="Content Placeholder 3"/>
          <p:cNvSpPr>
            <a:spLocks noGrp="1"/>
          </p:cNvSpPr>
          <p:nvPr>
            <p:ph sz="half" idx="2" hasCustomPrompt="1"/>
          </p:nvPr>
        </p:nvSpPr>
        <p:spPr>
          <a:xfrm>
            <a:off x="4648200" y="1200151"/>
            <a:ext cx="4038600" cy="3394472"/>
          </a:xfrm>
        </p:spPr>
        <p:txBody>
          <a:bodyPr/>
          <a:lstStyle>
            <a:lvl1pPr>
              <a:buClr>
                <a:srgbClr val="19A0DA"/>
              </a:buClr>
              <a:defRPr sz="2800"/>
            </a:lvl1pPr>
            <a:lvl2pPr>
              <a:buClr>
                <a:srgbClr val="19A0DA"/>
              </a:buClr>
              <a:defRPr sz="2400"/>
            </a:lvl2pPr>
            <a:lvl3pPr>
              <a:buClr>
                <a:srgbClr val="19A0DA"/>
              </a:buClr>
              <a:defRPr sz="2000"/>
            </a:lvl3pPr>
            <a:lvl4pPr>
              <a:buClr>
                <a:srgbClr val="19A0DA"/>
              </a:buClr>
              <a:defRPr sz="1800"/>
            </a:lvl4pPr>
            <a:lvl5pPr>
              <a:buClr>
                <a:srgbClr val="19A0DA"/>
              </a:buClr>
              <a:defRPr sz="1800"/>
            </a:lvl5pPr>
            <a:lvl6pPr>
              <a:defRPr sz="1800"/>
            </a:lvl6pPr>
            <a:lvl7pPr>
              <a:defRPr sz="1800"/>
            </a:lvl7pPr>
            <a:lvl8pPr>
              <a:defRPr sz="1800"/>
            </a:lvl8pPr>
            <a:lvl9pPr>
              <a:defRPr sz="1800"/>
            </a:lvl9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457200" y="1631156"/>
            <a:ext cx="4040188" cy="2963466"/>
          </a:xfrm>
        </p:spPr>
        <p:txBody>
          <a:bodyPr/>
          <a:lstStyle>
            <a:lvl1pPr>
              <a:buClr>
                <a:srgbClr val="19A0DA"/>
              </a:buClr>
              <a:defRPr sz="2400"/>
            </a:lvl1pPr>
            <a:lvl2pPr>
              <a:buClr>
                <a:srgbClr val="19A0DA"/>
              </a:buClr>
              <a:defRPr sz="2000"/>
            </a:lvl2pPr>
            <a:lvl3pPr>
              <a:buClr>
                <a:srgbClr val="19A0DA"/>
              </a:buClr>
              <a:defRPr sz="1800"/>
            </a:lvl3pPr>
            <a:lvl4pPr>
              <a:buClr>
                <a:srgbClr val="19A0DA"/>
              </a:buClr>
              <a:defRPr sz="1600"/>
            </a:lvl4pPr>
            <a:lvl5pPr>
              <a:buClr>
                <a:srgbClr val="19A0DA"/>
              </a:buClr>
              <a:defRPr sz="1600"/>
            </a:lvl5pPr>
            <a:lvl6pPr>
              <a:defRPr sz="1600"/>
            </a:lvl6pPr>
            <a:lvl7pPr>
              <a:defRPr sz="1600"/>
            </a:lvl7pPr>
            <a:lvl8pPr>
              <a:defRPr sz="1600"/>
            </a:lvl8pPr>
            <a:lvl9pPr>
              <a:defRPr sz="1600"/>
            </a:lvl9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4645026" y="1631156"/>
            <a:ext cx="4041775" cy="2963466"/>
          </a:xfrm>
        </p:spPr>
        <p:txBody>
          <a:bodyPr/>
          <a:lstStyle>
            <a:lvl1pPr>
              <a:buClr>
                <a:srgbClr val="19A0DA"/>
              </a:buClr>
              <a:defRPr sz="2400"/>
            </a:lvl1pPr>
            <a:lvl2pPr>
              <a:buClr>
                <a:srgbClr val="19A0DA"/>
              </a:buClr>
              <a:defRPr sz="2000"/>
            </a:lvl2pPr>
            <a:lvl3pPr>
              <a:buClr>
                <a:srgbClr val="19A0DA"/>
              </a:buClr>
              <a:defRPr sz="1800"/>
            </a:lvl3pPr>
            <a:lvl4pPr>
              <a:buClr>
                <a:srgbClr val="19A0DA"/>
              </a:buClr>
              <a:defRPr sz="1600"/>
            </a:lvl4pPr>
            <a:lvl5pPr>
              <a:buClr>
                <a:srgbClr val="19A0DA"/>
              </a:buClr>
              <a:defRPr sz="1600"/>
            </a:lvl5pPr>
            <a:lvl6pPr>
              <a:defRPr sz="1600"/>
            </a:lvl6pPr>
            <a:lvl7pPr>
              <a:defRPr sz="1600"/>
            </a:lvl7pPr>
            <a:lvl8pPr>
              <a:defRPr sz="1600"/>
            </a:lvl8pPr>
            <a:lvl9pPr>
              <a:defRPr sz="1600"/>
            </a:lvl9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44060"/>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hasCustomPrompt="1"/>
          </p:nvPr>
        </p:nvSpPr>
        <p:spPr>
          <a:xfrm>
            <a:off x="3575050" y="544061"/>
            <a:ext cx="5111750" cy="4389835"/>
          </a:xfrm>
        </p:spPr>
        <p:txBody>
          <a:bodyPr/>
          <a:lstStyle>
            <a:lvl1pPr>
              <a:buClr>
                <a:srgbClr val="19A0DA"/>
              </a:buClr>
              <a:defRPr sz="3200"/>
            </a:lvl1pPr>
            <a:lvl2pPr>
              <a:buClr>
                <a:srgbClr val="19A0DA"/>
              </a:buClr>
              <a:defRPr sz="2800"/>
            </a:lvl2pPr>
            <a:lvl3pPr>
              <a:buClr>
                <a:srgbClr val="19A0DA"/>
              </a:buClr>
              <a:defRPr sz="2400"/>
            </a:lvl3pPr>
            <a:lvl4pPr>
              <a:buClr>
                <a:srgbClr val="19A0DA"/>
              </a:buClr>
              <a:defRPr sz="2000"/>
            </a:lvl4pPr>
            <a:lvl5pPr>
              <a:buClr>
                <a:srgbClr val="19A0DA"/>
              </a:buClr>
              <a:defRPr sz="2000"/>
            </a:lvl5pPr>
            <a:lvl6pPr>
              <a:defRPr sz="2000"/>
            </a:lvl6pPr>
            <a:lvl7pPr>
              <a:defRPr sz="2000"/>
            </a:lvl7pPr>
            <a:lvl8pPr>
              <a:defRPr sz="2000"/>
            </a:lvl8pPr>
            <a:lvl9pPr>
              <a:defRPr sz="2000"/>
            </a:lvl9pPr>
          </a:lstStyle>
          <a:p>
            <a:pPr marL="274320" marR="0" lvl="0" indent="-274320" algn="l" defTabSz="457200" rtl="0" eaLnBrk="1" fontAlgn="auto" latinLnBrk="0" hangingPunct="1">
              <a:lnSpc>
                <a:spcPct val="90000"/>
              </a:lnSpc>
              <a:spcBef>
                <a:spcPct val="20000"/>
              </a:spcBef>
              <a:spcAft>
                <a:spcPts val="0"/>
              </a:spcAft>
              <a:buClr>
                <a:srgbClr val="0091B3"/>
              </a:buClr>
              <a:buSzPct val="120000"/>
              <a:buFont typeface="ArialMT"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Edit Master text styles</a:t>
            </a:r>
          </a:p>
          <a:p>
            <a:pPr marL="742950" marR="0" lvl="1" indent="-285750" algn="l" defTabSz="457200" rtl="0" eaLnBrk="1" fontAlgn="auto" latinLnBrk="0" hangingPunct="1">
              <a:lnSpc>
                <a:spcPct val="90000"/>
              </a:lnSpc>
              <a:spcBef>
                <a:spcPct val="20000"/>
              </a:spcBef>
              <a:spcAft>
                <a:spcPts val="0"/>
              </a:spcAft>
              <a:buClr>
                <a:srgbClr val="0091B3"/>
              </a:buClr>
              <a:buSzTx/>
              <a:buFont typeface="Wingdings"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Second level</a:t>
            </a:r>
          </a:p>
          <a:p>
            <a:pPr marL="1143000" marR="0" lvl="2"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Third level</a:t>
            </a:r>
          </a:p>
          <a:p>
            <a:pPr marL="1600200" marR="0" lvl="3" indent="-228600" algn="l" defTabSz="457200" rtl="0" eaLnBrk="1" fontAlgn="auto" latinLnBrk="0" hangingPunct="1">
              <a:lnSpc>
                <a:spcPct val="90000"/>
              </a:lnSpc>
              <a:spcBef>
                <a:spcPct val="20000"/>
              </a:spcBef>
              <a:spcAft>
                <a:spcPts val="0"/>
              </a:spcAft>
              <a:buClr>
                <a:srgbClr val="0091B3"/>
              </a:buClr>
              <a:buSzTx/>
              <a:buFont typeface="Arial"/>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Fourth level</a:t>
            </a:r>
          </a:p>
          <a:p>
            <a:pPr marL="2057400" marR="0" lvl="4" indent="-228600" algn="l" defTabSz="457200" rtl="0" eaLnBrk="1" fontAlgn="auto" latinLnBrk="0" hangingPunct="1">
              <a:lnSpc>
                <a:spcPct val="90000"/>
              </a:lnSpc>
              <a:spcBef>
                <a:spcPct val="20000"/>
              </a:spcBef>
              <a:spcAft>
                <a:spcPts val="0"/>
              </a:spcAft>
              <a:buClr>
                <a:srgbClr val="0091B3"/>
              </a:buClr>
              <a:buSzTx/>
              <a:buFont typeface="Arial Unicode MS"/>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Arial"/>
              </a:rPr>
              <a:t>Fifth level</a:t>
            </a:r>
          </a:p>
        </p:txBody>
      </p:sp>
      <p:sp>
        <p:nvSpPr>
          <p:cNvPr id="4" name="Text Placeholder 3"/>
          <p:cNvSpPr>
            <a:spLocks noGrp="1"/>
          </p:cNvSpPr>
          <p:nvPr>
            <p:ph type="body" sz="half" idx="2"/>
          </p:nvPr>
        </p:nvSpPr>
        <p:spPr>
          <a:xfrm>
            <a:off x="457201" y="1415599"/>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rcRect/>
          <a:stretch/>
        </p:blipFill>
        <p:spPr>
          <a:xfrm>
            <a:off x="0" y="-24178"/>
            <a:ext cx="9144000" cy="315468"/>
          </a:xfrm>
          <a:prstGeom prst="rect">
            <a:avLst/>
          </a:prstGeom>
        </p:spPr>
      </p:pic>
      <p:sp>
        <p:nvSpPr>
          <p:cNvPr id="2" name="Title Placeholder 1"/>
          <p:cNvSpPr>
            <a:spLocks noGrp="1"/>
          </p:cNvSpPr>
          <p:nvPr>
            <p:ph type="title"/>
          </p:nvPr>
        </p:nvSpPr>
        <p:spPr>
          <a:xfrm>
            <a:off x="448502" y="562707"/>
            <a:ext cx="8229600" cy="711491"/>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448502" y="1280636"/>
            <a:ext cx="8229600" cy="366182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12874"/>
            <a:ext cx="2133600" cy="273844"/>
          </a:xfrm>
          <a:prstGeom prst="rect">
            <a:avLst/>
          </a:prstGeom>
        </p:spPr>
        <p:txBody>
          <a:bodyPr vert="horz" lIns="91440" tIns="45720" rIns="91440" bIns="45720" rtlCol="0" anchor="ctr"/>
          <a:lstStyle>
            <a:lvl1pPr algn="r">
              <a:defRPr sz="1050" b="1">
                <a:solidFill>
                  <a:srgbClr val="FFFFFF"/>
                </a:solidFill>
                <a:latin typeface="Roboto" panose="02000000000000000000" pitchFamily="2" charset="0"/>
                <a:ea typeface="Roboto" panose="02000000000000000000" pitchFamily="2" charset="0"/>
                <a:cs typeface="Aria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80" r:id="rId12"/>
    <p:sldLayoutId id="2147493481" r:id="rId13"/>
  </p:sldLayoutIdLst>
  <p:hf hdr="0" ftr="0" dt="0"/>
  <p:txStyles>
    <p:titleStyle>
      <a:lvl1pPr algn="l" defTabSz="457200" rtl="0" eaLnBrk="1" latinLnBrk="0" hangingPunct="1">
        <a:lnSpc>
          <a:spcPct val="90000"/>
        </a:lnSpc>
        <a:spcBef>
          <a:spcPct val="0"/>
        </a:spcBef>
        <a:buNone/>
        <a:defRPr sz="3600" b="1" kern="1200">
          <a:solidFill>
            <a:srgbClr val="0091B3"/>
          </a:solidFill>
          <a:latin typeface="Roboto" panose="02000000000000000000" pitchFamily="2" charset="0"/>
          <a:ea typeface="Roboto" panose="02000000000000000000" pitchFamily="2" charset="0"/>
          <a:cs typeface="Arial"/>
        </a:defRPr>
      </a:lvl1pPr>
    </p:titleStyle>
    <p:bodyStyle>
      <a:lvl1pPr marL="274320" indent="-274320" algn="l" defTabSz="457200" rtl="0" eaLnBrk="1" latinLnBrk="0" hangingPunct="1">
        <a:lnSpc>
          <a:spcPct val="90000"/>
        </a:lnSpc>
        <a:spcBef>
          <a:spcPct val="20000"/>
        </a:spcBef>
        <a:buClr>
          <a:srgbClr val="0091B3"/>
        </a:buClr>
        <a:buSzPct val="120000"/>
        <a:buFont typeface="ArialMT" charset="0"/>
        <a:buChar char="›"/>
        <a:defRPr sz="2800" kern="1200">
          <a:solidFill>
            <a:schemeClr val="tx1">
              <a:lumMod val="75000"/>
              <a:lumOff val="25000"/>
            </a:schemeClr>
          </a:solidFill>
          <a:latin typeface="Roboto" panose="02000000000000000000" pitchFamily="2" charset="0"/>
          <a:ea typeface="Roboto" panose="02000000000000000000" pitchFamily="2" charset="0"/>
          <a:cs typeface="Arial"/>
        </a:defRPr>
      </a:lvl1pPr>
      <a:lvl2pPr marL="742950" indent="-285750" algn="l" defTabSz="457200" rtl="0" eaLnBrk="1" latinLnBrk="0" hangingPunct="1">
        <a:lnSpc>
          <a:spcPct val="90000"/>
        </a:lnSpc>
        <a:spcBef>
          <a:spcPct val="20000"/>
        </a:spcBef>
        <a:buClr>
          <a:srgbClr val="0091B3"/>
        </a:buClr>
        <a:buFont typeface="Wingdings" charset="2"/>
        <a:buChar char="§"/>
        <a:defRPr sz="2400" kern="1200">
          <a:solidFill>
            <a:schemeClr val="tx1">
              <a:lumMod val="75000"/>
              <a:lumOff val="25000"/>
            </a:schemeClr>
          </a:solidFill>
          <a:latin typeface="Roboto" panose="02000000000000000000" pitchFamily="2" charset="0"/>
          <a:ea typeface="Roboto" panose="02000000000000000000" pitchFamily="2" charset="0"/>
          <a:cs typeface="Arial"/>
        </a:defRPr>
      </a:lvl2pPr>
      <a:lvl3pPr marL="1143000" indent="-228600" algn="l" defTabSz="457200" rtl="0" eaLnBrk="1" latinLnBrk="0" hangingPunct="1">
        <a:lnSpc>
          <a:spcPct val="90000"/>
        </a:lnSpc>
        <a:spcBef>
          <a:spcPct val="20000"/>
        </a:spcBef>
        <a:buClr>
          <a:srgbClr val="0091B3"/>
        </a:buClr>
        <a:buFont typeface="Arial"/>
        <a:buChar char="•"/>
        <a:defRPr sz="2000" kern="1200">
          <a:solidFill>
            <a:schemeClr val="tx1">
              <a:lumMod val="75000"/>
              <a:lumOff val="25000"/>
            </a:schemeClr>
          </a:solidFill>
          <a:latin typeface="Roboto" panose="02000000000000000000" pitchFamily="2" charset="0"/>
          <a:ea typeface="Roboto" panose="02000000000000000000" pitchFamily="2" charset="0"/>
          <a:cs typeface="Arial"/>
        </a:defRPr>
      </a:lvl3pPr>
      <a:lvl4pPr marL="1600200" indent="-228600" algn="l" defTabSz="457200" rtl="0" eaLnBrk="1" latinLnBrk="0" hangingPunct="1">
        <a:lnSpc>
          <a:spcPct val="90000"/>
        </a:lnSpc>
        <a:spcBef>
          <a:spcPct val="20000"/>
        </a:spcBef>
        <a:buClr>
          <a:srgbClr val="0091B3"/>
        </a:buClr>
        <a:buFont typeface="Arial"/>
        <a:buChar char="–"/>
        <a:defRPr sz="1800" kern="1200">
          <a:solidFill>
            <a:schemeClr val="tx1">
              <a:lumMod val="75000"/>
              <a:lumOff val="25000"/>
            </a:schemeClr>
          </a:solidFill>
          <a:latin typeface="Roboto" panose="02000000000000000000" pitchFamily="2" charset="0"/>
          <a:ea typeface="Roboto" panose="02000000000000000000" pitchFamily="2" charset="0"/>
          <a:cs typeface="Arial"/>
        </a:defRPr>
      </a:lvl4pPr>
      <a:lvl5pPr marL="2057400" indent="-228600" algn="l" defTabSz="457200" rtl="0" eaLnBrk="1" latinLnBrk="0" hangingPunct="1">
        <a:lnSpc>
          <a:spcPct val="90000"/>
        </a:lnSpc>
        <a:spcBef>
          <a:spcPct val="20000"/>
        </a:spcBef>
        <a:buClr>
          <a:srgbClr val="0091B3"/>
        </a:buClr>
        <a:buFont typeface="Arial Unicode MS"/>
        <a:buChar char="▸"/>
        <a:defRPr sz="1800" kern="1200">
          <a:solidFill>
            <a:schemeClr val="tx1">
              <a:lumMod val="75000"/>
              <a:lumOff val="25000"/>
            </a:schemeClr>
          </a:solidFill>
          <a:latin typeface="Roboto" panose="02000000000000000000" pitchFamily="2" charset="0"/>
          <a:ea typeface="Roboto" panose="02000000000000000000" pitchFamily="2"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68580" tIns="34290" rIns="68580" bIns="3429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34290" rIns="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68580" tIns="34290" rIns="68580" bIns="34290" rtlCol="0" anchor="ctr"/>
          <a:lstStyle>
            <a:lvl1pPr algn="l">
              <a:defRPr sz="700">
                <a:solidFill>
                  <a:srgbClr val="FFFFFF"/>
                </a:solidFill>
              </a:defRPr>
            </a:lvl1pPr>
          </a:lstStyle>
          <a:p>
            <a:fld id="{6DC3FFF2-4927-4B41-B92C-4622C5052BA2}" type="datetimeFigureOut">
              <a:rPr lang="en-US" smtClean="0"/>
              <a:t>11/23/2021</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68580" tIns="34290" rIns="68580" bIns="34290" rtlCol="0" anchor="ctr"/>
          <a:lstStyle>
            <a:lvl1pPr algn="ctr">
              <a:defRPr sz="7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68580" tIns="34290" rIns="68580" bIns="34290" rtlCol="0" anchor="ctr"/>
          <a:lstStyle>
            <a:lvl1pPr algn="r">
              <a:defRPr sz="800">
                <a:solidFill>
                  <a:srgbClr val="FFFFFF"/>
                </a:solidFill>
              </a:defRPr>
            </a:lvl1pPr>
          </a:lstStyle>
          <a:p>
            <a:fld id="{5A9226DF-8763-47DF-B4B6-4365A8006808}" type="slidenum">
              <a:rPr lang="en-US" smtClean="0"/>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80415"/>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84" r:id="rId4"/>
    <p:sldLayoutId id="2147493485" r:id="rId5"/>
    <p:sldLayoutId id="2147493473" r:id="rId6"/>
    <p:sldLayoutId id="2147493474" r:id="rId7"/>
    <p:sldLayoutId id="2147493475" r:id="rId8"/>
    <p:sldLayoutId id="2147493476" r:id="rId9"/>
    <p:sldLayoutId id="2147493477" r:id="rId10"/>
    <p:sldLayoutId id="2147493478" r:id="rId11"/>
    <p:sldLayoutId id="2147493479" r:id="rId12"/>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bwMode="white">
          <a:xfrm>
            <a:off x="0" y="1"/>
            <a:ext cx="9144000" cy="5954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userDrawn="1">
            <p:ph type="title"/>
          </p:nvPr>
        </p:nvSpPr>
        <p:spPr>
          <a:xfrm>
            <a:off x="570900" y="23144"/>
            <a:ext cx="8347675" cy="55038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570900" y="994173"/>
            <a:ext cx="7998425" cy="36528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Slide Number Placeholder 5"/>
          <p:cNvSpPr txBox="1">
            <a:spLocks/>
          </p:cNvSpPr>
          <p:nvPr userDrawn="1"/>
        </p:nvSpPr>
        <p:spPr>
          <a:xfrm>
            <a:off x="5972177" y="4845997"/>
            <a:ext cx="3076720" cy="246270"/>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b="1" dirty="0">
                <a:solidFill>
                  <a:schemeClr val="tx1"/>
                </a:solidFill>
              </a:rPr>
              <a:t>© 2021. All rights reserved.  |  Premier</a:t>
            </a:r>
            <a:r>
              <a:rPr lang="en-US" sz="800" b="1" baseline="0" dirty="0">
                <a:solidFill>
                  <a:schemeClr val="tx1"/>
                </a:solidFill>
              </a:rPr>
              <a:t> Inc.  </a:t>
            </a:r>
            <a:r>
              <a:rPr lang="en-US" sz="800" b="1" dirty="0">
                <a:solidFill>
                  <a:schemeClr val="tx1"/>
                </a:solidFill>
              </a:rPr>
              <a:t>| </a:t>
            </a:r>
            <a:r>
              <a:rPr lang="en-US" sz="800" b="1" baseline="0" dirty="0">
                <a:solidFill>
                  <a:schemeClr val="tx1"/>
                </a:solidFill>
              </a:rPr>
              <a:t> </a:t>
            </a:r>
            <a:fld id="{C754B5F5-B730-8F43-9704-ACF970095462}" type="slidenum">
              <a:rPr lang="en-US" sz="800" b="1" smtClean="0">
                <a:solidFill>
                  <a:schemeClr val="tx1"/>
                </a:solidFill>
              </a:rPr>
              <a:pPr algn="r"/>
              <a:t>‹#›</a:t>
            </a:fld>
            <a:endParaRPr lang="en-US" sz="800" b="1" dirty="0">
              <a:solidFill>
                <a:schemeClr val="tx1"/>
              </a:solidFill>
            </a:endParaRPr>
          </a:p>
        </p:txBody>
      </p:sp>
      <p:sp>
        <p:nvSpPr>
          <p:cNvPr id="8" name="Freeform 114"/>
          <p:cNvSpPr>
            <a:spLocks noEditPoints="1"/>
          </p:cNvSpPr>
          <p:nvPr userDrawn="1"/>
        </p:nvSpPr>
        <p:spPr bwMode="black">
          <a:xfrm>
            <a:off x="122762" y="148981"/>
            <a:ext cx="324510" cy="291321"/>
          </a:xfrm>
          <a:custGeom>
            <a:avLst/>
            <a:gdLst>
              <a:gd name="T0" fmla="*/ 45 w 132"/>
              <a:gd name="T1" fmla="*/ 13 h 118"/>
              <a:gd name="T2" fmla="*/ 62 w 132"/>
              <a:gd name="T3" fmla="*/ 87 h 118"/>
              <a:gd name="T4" fmla="*/ 38 w 132"/>
              <a:gd name="T5" fmla="*/ 102 h 118"/>
              <a:gd name="T6" fmla="*/ 39 w 132"/>
              <a:gd name="T7" fmla="*/ 104 h 118"/>
              <a:gd name="T8" fmla="*/ 95 w 132"/>
              <a:gd name="T9" fmla="*/ 48 h 118"/>
              <a:gd name="T10" fmla="*/ 116 w 132"/>
              <a:gd name="T11" fmla="*/ 62 h 118"/>
              <a:gd name="T12" fmla="*/ 117 w 132"/>
              <a:gd name="T13" fmla="*/ 61 h 118"/>
              <a:gd name="T14" fmla="*/ 45 w 132"/>
              <a:gd name="T15" fmla="*/ 39 h 118"/>
              <a:gd name="T16" fmla="*/ 47 w 132"/>
              <a:gd name="T17" fmla="*/ 13 h 118"/>
              <a:gd name="T18" fmla="*/ 45 w 132"/>
              <a:gd name="T19" fmla="*/ 13 h 118"/>
              <a:gd name="T20" fmla="*/ 33 w 132"/>
              <a:gd name="T21" fmla="*/ 118 h 118"/>
              <a:gd name="T22" fmla="*/ 33 w 132"/>
              <a:gd name="T23" fmla="*/ 0 h 118"/>
              <a:gd name="T24" fmla="*/ 132 w 132"/>
              <a:gd name="T25" fmla="*/ 59 h 118"/>
              <a:gd name="T26" fmla="*/ 33 w 132"/>
              <a:gd name="T2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18">
                <a:moveTo>
                  <a:pt x="45" y="13"/>
                </a:moveTo>
                <a:cubicBezTo>
                  <a:pt x="24" y="59"/>
                  <a:pt x="62" y="87"/>
                  <a:pt x="62" y="87"/>
                </a:cubicBezTo>
                <a:cubicBezTo>
                  <a:pt x="53" y="97"/>
                  <a:pt x="38" y="102"/>
                  <a:pt x="38" y="102"/>
                </a:cubicBezTo>
                <a:cubicBezTo>
                  <a:pt x="39" y="104"/>
                  <a:pt x="39" y="104"/>
                  <a:pt x="39" y="104"/>
                </a:cubicBezTo>
                <a:cubicBezTo>
                  <a:pt x="39" y="104"/>
                  <a:pt x="90" y="92"/>
                  <a:pt x="95" y="48"/>
                </a:cubicBezTo>
                <a:cubicBezTo>
                  <a:pt x="102" y="51"/>
                  <a:pt x="109" y="55"/>
                  <a:pt x="116" y="62"/>
                </a:cubicBezTo>
                <a:cubicBezTo>
                  <a:pt x="117" y="61"/>
                  <a:pt x="117" y="61"/>
                  <a:pt x="117" y="61"/>
                </a:cubicBezTo>
                <a:cubicBezTo>
                  <a:pt x="89" y="22"/>
                  <a:pt x="45" y="39"/>
                  <a:pt x="45" y="39"/>
                </a:cubicBezTo>
                <a:cubicBezTo>
                  <a:pt x="45" y="39"/>
                  <a:pt x="43" y="25"/>
                  <a:pt x="47" y="13"/>
                </a:cubicBezTo>
                <a:cubicBezTo>
                  <a:pt x="45" y="13"/>
                  <a:pt x="45" y="13"/>
                  <a:pt x="45" y="13"/>
                </a:cubicBezTo>
                <a:close/>
                <a:moveTo>
                  <a:pt x="33" y="118"/>
                </a:moveTo>
                <a:cubicBezTo>
                  <a:pt x="33" y="118"/>
                  <a:pt x="0" y="66"/>
                  <a:pt x="33" y="0"/>
                </a:cubicBezTo>
                <a:cubicBezTo>
                  <a:pt x="33" y="0"/>
                  <a:pt x="98" y="1"/>
                  <a:pt x="132" y="59"/>
                </a:cubicBezTo>
                <a:cubicBezTo>
                  <a:pt x="132" y="59"/>
                  <a:pt x="101" y="117"/>
                  <a:pt x="33" y="1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cxnSp>
        <p:nvCxnSpPr>
          <p:cNvPr id="10" name="Straight Connector 9"/>
          <p:cNvCxnSpPr/>
          <p:nvPr userDrawn="1"/>
        </p:nvCxnSpPr>
        <p:spPr bwMode="white">
          <a:xfrm>
            <a:off x="0" y="619912"/>
            <a:ext cx="9144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932119"/>
      </p:ext>
    </p:extLst>
  </p:cSld>
  <p:clrMap bg1="lt1" tx1="dk1" bg2="lt2" tx2="dk2" accent1="accent1" accent2="accent2" accent3="accent3" accent4="accent4" accent5="accent5" accent6="accent6" hlink="hlink" folHlink="folHlink"/>
  <p:sldLayoutIdLst>
    <p:sldLayoutId id="2147493472" r:id="rId1"/>
    <p:sldLayoutId id="2147483666" r:id="rId2"/>
  </p:sldLayoutIdLst>
  <p:hf hdr="0" ftr="0" dt="0"/>
  <p:txStyles>
    <p:titleStyle>
      <a:lvl1pPr algn="l" defTabSz="1219140" rtl="0" eaLnBrk="1" latinLnBrk="0" hangingPunct="1">
        <a:lnSpc>
          <a:spcPct val="86000"/>
        </a:lnSpc>
        <a:spcBef>
          <a:spcPct val="0"/>
        </a:spcBef>
        <a:buNone/>
        <a:defRPr sz="2667" b="1" kern="800" spc="-53">
          <a:solidFill>
            <a:schemeClr val="bg1"/>
          </a:solidFill>
          <a:latin typeface="+mj-lt"/>
          <a:ea typeface="+mj-ea"/>
          <a:cs typeface="+mj-cs"/>
        </a:defRPr>
      </a:lvl1pPr>
    </p:titleStyle>
    <p:bodyStyle>
      <a:lvl1pPr marL="0" indent="0" algn="l" defTabSz="1219140" rtl="0" eaLnBrk="1" latinLnBrk="0" hangingPunct="1">
        <a:lnSpc>
          <a:spcPct val="100000"/>
        </a:lnSpc>
        <a:spcBef>
          <a:spcPts val="1333"/>
        </a:spcBef>
        <a:buClr>
          <a:schemeClr val="tx2">
            <a:lumMod val="50000"/>
          </a:schemeClr>
        </a:buClr>
        <a:buFont typeface="Arial" panose="020B0604020202020204" pitchFamily="34" charset="0"/>
        <a:buNone/>
        <a:defRPr sz="2400" kern="800" spc="-13">
          <a:solidFill>
            <a:schemeClr val="tx1"/>
          </a:solidFill>
          <a:latin typeface="+mn-lt"/>
          <a:ea typeface="+mn-ea"/>
          <a:cs typeface="+mn-cs"/>
        </a:defRPr>
      </a:lvl1pPr>
      <a:lvl2pPr marL="304792" indent="-304792" algn="l" defTabSz="1219140" rtl="0" eaLnBrk="1" latinLnBrk="0" hangingPunct="1">
        <a:lnSpc>
          <a:spcPct val="100000"/>
        </a:lnSpc>
        <a:spcBef>
          <a:spcPts val="1333"/>
        </a:spcBef>
        <a:buClr>
          <a:schemeClr val="tx2"/>
        </a:buClr>
        <a:buFont typeface="Arial" panose="020B0604020202020204" pitchFamily="34" charset="0"/>
        <a:buChar char="•"/>
        <a:defRPr sz="2400" kern="800">
          <a:solidFill>
            <a:schemeClr val="tx1"/>
          </a:solidFill>
          <a:latin typeface="+mn-lt"/>
          <a:ea typeface="+mn-ea"/>
          <a:cs typeface="+mn-cs"/>
        </a:defRPr>
      </a:lvl2pPr>
      <a:lvl3pPr marL="539737" indent="-234945" algn="l" defTabSz="1219140" rtl="0" eaLnBrk="1" latinLnBrk="0" hangingPunct="1">
        <a:lnSpc>
          <a:spcPct val="100000"/>
        </a:lnSpc>
        <a:spcBef>
          <a:spcPts val="533"/>
        </a:spcBef>
        <a:buClr>
          <a:schemeClr val="tx2"/>
        </a:buClr>
        <a:buFont typeface="Arial" panose="020B0604020202020204" pitchFamily="34" charset="0"/>
        <a:buChar char="–"/>
        <a:defRPr sz="2133" kern="800">
          <a:solidFill>
            <a:schemeClr val="tx1"/>
          </a:solidFill>
          <a:latin typeface="+mn-lt"/>
          <a:ea typeface="+mn-ea"/>
          <a:cs typeface="+mn-cs"/>
        </a:defRPr>
      </a:lvl3pPr>
      <a:lvl4pPr marL="761981" indent="-222245" algn="l" defTabSz="1219140" rtl="0" eaLnBrk="1" latinLnBrk="0" hangingPunct="1">
        <a:lnSpc>
          <a:spcPct val="100000"/>
        </a:lnSpc>
        <a:spcBef>
          <a:spcPts val="267"/>
        </a:spcBef>
        <a:buClr>
          <a:schemeClr val="tx2"/>
        </a:buClr>
        <a:buFont typeface="Arial" panose="020B0604020202020204" pitchFamily="34" charset="0"/>
        <a:buChar char="•"/>
        <a:defRPr sz="1867" kern="800">
          <a:solidFill>
            <a:schemeClr val="tx1"/>
          </a:solidFill>
          <a:latin typeface="+mn-lt"/>
          <a:ea typeface="+mn-ea"/>
          <a:cs typeface="+mn-cs"/>
        </a:defRPr>
      </a:lvl4pPr>
      <a:lvl5pPr marL="992693" indent="-230712" algn="l" defTabSz="1219140" rtl="0" eaLnBrk="1" latinLnBrk="0" hangingPunct="1">
        <a:lnSpc>
          <a:spcPct val="100000"/>
        </a:lnSpc>
        <a:spcBef>
          <a:spcPts val="267"/>
        </a:spcBef>
        <a:buClr>
          <a:schemeClr val="tx2"/>
        </a:buClr>
        <a:buFont typeface="Arial" panose="020B0604020202020204" pitchFamily="34" charset="0"/>
        <a:buChar char="–"/>
        <a:defRPr sz="1600" kern="8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hyperlink" Target="https://www.congress.gov/bill/117th-congress/senate-bill/1574?q=%7B%22search%22:%5B%22s.1574%22%5D%7D&amp;s=1&amp;r=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remierinc.com/newsroom/education/congressional-briefing-ensuring-long-term-care-patients-access-to-essential-medications-congress-can-act-toda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ongress.gov/bill/117th-congress/senate-bill/2652?q=%7B%22search%22:%5B%22S.+2652%22%5D%7D&amp;s=1&amp;r=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nhia.org/wp-content/uploads/2021/08/Home-Infusion-Support-Letter-September-2021.pdf" TargetMode="External"/><Relationship Id="rId4" Type="http://schemas.openxmlformats.org/officeDocument/2006/relationships/hyperlink" Target="https://www.congress.gov/bill/117th-congress/house-bill/5067?q=%7B%22search%22:%5B%22S.+2652%22%5D%7D&amp;s=1&amp;r=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2A9B2-BF15-4309-B787-51767000C6A4}"/>
              </a:ext>
            </a:extLst>
          </p:cNvPr>
          <p:cNvSpPr>
            <a:spLocks noGrp="1"/>
          </p:cNvSpPr>
          <p:nvPr>
            <p:ph type="title"/>
          </p:nvPr>
        </p:nvSpPr>
        <p:spPr>
          <a:xfrm>
            <a:off x="2924603" y="2543436"/>
            <a:ext cx="6342115" cy="548329"/>
          </a:xfrm>
        </p:spPr>
        <p:txBody>
          <a:bodyPr>
            <a:noAutofit/>
          </a:bodyPr>
          <a:lstStyle/>
          <a:p>
            <a:r>
              <a:rPr lang="en-US" sz="3200" b="0" i="1" dirty="0"/>
              <a:t>Legislative &amp; Regulatory Update: Shifting Payments and the Movement Towards Home Health</a:t>
            </a:r>
          </a:p>
        </p:txBody>
      </p:sp>
      <p:sp>
        <p:nvSpPr>
          <p:cNvPr id="6" name="Text Placeholder 5">
            <a:extLst>
              <a:ext uri="{FF2B5EF4-FFF2-40B4-BE49-F238E27FC236}">
                <a16:creationId xmlns:a16="http://schemas.microsoft.com/office/drawing/2014/main" id="{1E904034-35F8-4CDB-968D-D874E6BC2204}"/>
              </a:ext>
            </a:extLst>
          </p:cNvPr>
          <p:cNvSpPr>
            <a:spLocks noGrp="1"/>
          </p:cNvSpPr>
          <p:nvPr>
            <p:ph type="body" idx="1"/>
          </p:nvPr>
        </p:nvSpPr>
        <p:spPr>
          <a:xfrm>
            <a:off x="-1" y="3642895"/>
            <a:ext cx="5634789" cy="1428830"/>
          </a:xfrm>
        </p:spPr>
        <p:txBody>
          <a:bodyPr>
            <a:noAutofit/>
          </a:bodyPr>
          <a:lstStyle/>
          <a:p>
            <a:pPr>
              <a:spcBef>
                <a:spcPts val="0"/>
              </a:spcBef>
            </a:pPr>
            <a:r>
              <a:rPr lang="en-US" sz="1400" dirty="0" err="1">
                <a:solidFill>
                  <a:schemeClr val="bg1"/>
                </a:solidFill>
              </a:rPr>
              <a:t>Shara</a:t>
            </a:r>
            <a:r>
              <a:rPr lang="en-US" sz="1400" dirty="0">
                <a:solidFill>
                  <a:schemeClr val="bg1"/>
                </a:solidFill>
              </a:rPr>
              <a:t> Siegel, MS </a:t>
            </a:r>
          </a:p>
          <a:p>
            <a:pPr>
              <a:spcBef>
                <a:spcPts val="0"/>
              </a:spcBef>
            </a:pPr>
            <a:r>
              <a:rPr lang="en-US" sz="1400" b="0" dirty="0">
                <a:solidFill>
                  <a:schemeClr val="bg1"/>
                </a:solidFill>
              </a:rPr>
              <a:t>Director of Government Affairs, Premier, </a:t>
            </a:r>
            <a:r>
              <a:rPr lang="en-US" sz="1400" b="0" dirty="0" err="1">
                <a:solidFill>
                  <a:schemeClr val="bg1"/>
                </a:solidFill>
              </a:rPr>
              <a:t>Inc</a:t>
            </a:r>
            <a:endParaRPr lang="en-US" sz="1400" b="0" dirty="0">
              <a:solidFill>
                <a:schemeClr val="bg1"/>
              </a:solidFill>
            </a:endParaRPr>
          </a:p>
          <a:p>
            <a:pPr>
              <a:spcBef>
                <a:spcPts val="0"/>
              </a:spcBef>
            </a:pPr>
            <a:endParaRPr lang="en-US" sz="1400" dirty="0">
              <a:solidFill>
                <a:schemeClr val="bg1"/>
              </a:solidFill>
            </a:endParaRPr>
          </a:p>
          <a:p>
            <a:pPr>
              <a:spcBef>
                <a:spcPts val="0"/>
              </a:spcBef>
            </a:pPr>
            <a:r>
              <a:rPr lang="en-US" sz="1400" dirty="0">
                <a:solidFill>
                  <a:schemeClr val="bg1"/>
                </a:solidFill>
              </a:rPr>
              <a:t>Brad Kile Brad Kile, PhD</a:t>
            </a:r>
          </a:p>
          <a:p>
            <a:pPr>
              <a:spcBef>
                <a:spcPts val="0"/>
              </a:spcBef>
            </a:pPr>
            <a:r>
              <a:rPr lang="en-US" sz="1400" b="0" dirty="0">
                <a:solidFill>
                  <a:schemeClr val="bg1"/>
                </a:solidFill>
              </a:rPr>
              <a:t>President, Dumbarton Group, LLC</a:t>
            </a:r>
          </a:p>
        </p:txBody>
      </p:sp>
    </p:spTree>
    <p:extLst>
      <p:ext uri="{BB962C8B-B14F-4D97-AF65-F5344CB8AC3E}">
        <p14:creationId xmlns:p14="http://schemas.microsoft.com/office/powerpoint/2010/main" val="197624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C35-5E75-4BDC-B323-823333289D5C}"/>
              </a:ext>
            </a:extLst>
          </p:cNvPr>
          <p:cNvSpPr>
            <a:spLocks noGrp="1"/>
          </p:cNvSpPr>
          <p:nvPr>
            <p:ph type="title"/>
          </p:nvPr>
        </p:nvSpPr>
        <p:spPr/>
        <p:txBody>
          <a:bodyPr/>
          <a:lstStyle/>
          <a:p>
            <a:r>
              <a:rPr lang="en-US" dirty="0"/>
              <a:t>Polling question #1</a:t>
            </a:r>
          </a:p>
        </p:txBody>
      </p:sp>
      <p:sp>
        <p:nvSpPr>
          <p:cNvPr id="3" name="Content Placeholder 2">
            <a:extLst>
              <a:ext uri="{FF2B5EF4-FFF2-40B4-BE49-F238E27FC236}">
                <a16:creationId xmlns:a16="http://schemas.microsoft.com/office/drawing/2014/main" id="{24C621DF-F990-4EF5-A2A1-01D3DE668F44}"/>
              </a:ext>
            </a:extLst>
          </p:cNvPr>
          <p:cNvSpPr>
            <a:spLocks noGrp="1"/>
          </p:cNvSpPr>
          <p:nvPr>
            <p:ph idx="1"/>
          </p:nvPr>
        </p:nvSpPr>
        <p:spPr>
          <a:xfrm>
            <a:off x="457200" y="1750419"/>
            <a:ext cx="8229600" cy="3661826"/>
          </a:xfrm>
        </p:spPr>
        <p:txBody>
          <a:bodyPr/>
          <a:lstStyle/>
          <a:p>
            <a:pPr marL="0" indent="0">
              <a:buNone/>
            </a:pPr>
            <a:r>
              <a:rPr lang="en-US" i="1" dirty="0"/>
              <a:t>True or False</a:t>
            </a:r>
          </a:p>
          <a:p>
            <a:pPr marL="0" indent="0">
              <a:buNone/>
            </a:pPr>
            <a:endParaRPr lang="en-US" dirty="0"/>
          </a:p>
          <a:p>
            <a:pPr marL="0" indent="0">
              <a:buNone/>
            </a:pPr>
            <a:r>
              <a:rPr lang="en-US" sz="2000" dirty="0"/>
              <a:t>Senate Democrats need some Republican votes to pass their reconciliation bill, the </a:t>
            </a:r>
            <a:r>
              <a:rPr lang="en-US" sz="2000" i="1" dirty="0"/>
              <a:t>Build Back Better Act</a:t>
            </a:r>
          </a:p>
          <a:p>
            <a:pPr marL="0" indent="0">
              <a:buNone/>
            </a:pPr>
            <a:endParaRPr lang="en-US" dirty="0"/>
          </a:p>
        </p:txBody>
      </p:sp>
      <p:sp>
        <p:nvSpPr>
          <p:cNvPr id="4" name="Slide Number Placeholder 3">
            <a:extLst>
              <a:ext uri="{FF2B5EF4-FFF2-40B4-BE49-F238E27FC236}">
                <a16:creationId xmlns:a16="http://schemas.microsoft.com/office/drawing/2014/main" id="{9393330A-E213-4EF9-90B3-4C24FBADBDEC}"/>
              </a:ext>
            </a:extLst>
          </p:cNvPr>
          <p:cNvSpPr>
            <a:spLocks noGrp="1"/>
          </p:cNvSpPr>
          <p:nvPr>
            <p:ph type="sldNum" sz="quarter" idx="12"/>
          </p:nvPr>
        </p:nvSpPr>
        <p:spPr/>
        <p:txBody>
          <a:bodyPr/>
          <a:lstStyle/>
          <a:p>
            <a:fld id="{2066355A-084C-D24E-9AD2-7E4FC41EA627}" type="slidenum">
              <a:rPr lang="en-US" smtClean="0"/>
              <a:t>9</a:t>
            </a:fld>
            <a:endParaRPr lang="en-US"/>
          </a:p>
        </p:txBody>
      </p:sp>
    </p:spTree>
    <p:extLst>
      <p:ext uri="{BB962C8B-B14F-4D97-AF65-F5344CB8AC3E}">
        <p14:creationId xmlns:p14="http://schemas.microsoft.com/office/powerpoint/2010/main" val="112662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CA07-0D8F-48CF-910B-E00E6891AB60}"/>
              </a:ext>
            </a:extLst>
          </p:cNvPr>
          <p:cNvSpPr>
            <a:spLocks noGrp="1"/>
          </p:cNvSpPr>
          <p:nvPr>
            <p:ph type="title"/>
          </p:nvPr>
        </p:nvSpPr>
        <p:spPr>
          <a:xfrm>
            <a:off x="257175" y="330756"/>
            <a:ext cx="8799930" cy="823273"/>
          </a:xfrm>
        </p:spPr>
        <p:txBody>
          <a:bodyPr>
            <a:normAutofit fontScale="90000"/>
          </a:bodyPr>
          <a:lstStyle/>
          <a:p>
            <a:r>
              <a:rPr lang="en-US" dirty="0"/>
              <a:t>Consensus Framework Affecting Reimbursement</a:t>
            </a:r>
          </a:p>
        </p:txBody>
      </p:sp>
      <p:sp>
        <p:nvSpPr>
          <p:cNvPr id="3" name="TextBox 2"/>
          <p:cNvSpPr txBox="1"/>
          <p:nvPr/>
        </p:nvSpPr>
        <p:spPr>
          <a:xfrm>
            <a:off x="1656650" y="1322039"/>
            <a:ext cx="7258050" cy="3245504"/>
          </a:xfrm>
          <a:prstGeom prst="rect">
            <a:avLst/>
          </a:prstGeom>
          <a:noFill/>
        </p:spPr>
        <p:txBody>
          <a:bodyPr wrap="square" lIns="68580" tIns="34290" rIns="68580" bIns="34290" rtlCol="0">
            <a:spAutoFit/>
          </a:bodyPr>
          <a:lstStyle/>
          <a:p>
            <a:pPr>
              <a:lnSpc>
                <a:spcPct val="110000"/>
              </a:lnSpc>
              <a:spcBef>
                <a:spcPts val="450"/>
              </a:spcBef>
            </a:pPr>
            <a:r>
              <a:rPr lang="en-US" sz="2100" dirty="0"/>
              <a:t>Shift Public Risk to Private Entities who can Manage to a Budget</a:t>
            </a:r>
          </a:p>
          <a:p>
            <a:pPr>
              <a:lnSpc>
                <a:spcPct val="110000"/>
              </a:lnSpc>
              <a:spcBef>
                <a:spcPts val="450"/>
              </a:spcBef>
            </a:pPr>
            <a:r>
              <a:rPr lang="en-US" sz="2100" dirty="0"/>
              <a:t>Move from Fee For Service to Value</a:t>
            </a:r>
          </a:p>
          <a:p>
            <a:pPr>
              <a:lnSpc>
                <a:spcPct val="110000"/>
              </a:lnSpc>
              <a:spcBef>
                <a:spcPts val="450"/>
              </a:spcBef>
            </a:pPr>
            <a:r>
              <a:rPr lang="en-US" sz="2100" dirty="0"/>
              <a:t>Let the Private Sector Innovate and Compete</a:t>
            </a:r>
          </a:p>
          <a:p>
            <a:pPr>
              <a:lnSpc>
                <a:spcPct val="110000"/>
              </a:lnSpc>
              <a:spcBef>
                <a:spcPts val="450"/>
              </a:spcBef>
            </a:pPr>
            <a:r>
              <a:rPr lang="en-US" sz="2100" dirty="0"/>
              <a:t>Increase Consumer Access to Cost and Quality Insights </a:t>
            </a:r>
          </a:p>
          <a:p>
            <a:pPr>
              <a:lnSpc>
                <a:spcPct val="110000"/>
              </a:lnSpc>
              <a:spcBef>
                <a:spcPts val="450"/>
              </a:spcBef>
            </a:pPr>
            <a:r>
              <a:rPr lang="en-US" sz="2100" dirty="0"/>
              <a:t>Advance Effective Quality and Cost Measurement </a:t>
            </a:r>
          </a:p>
          <a:p>
            <a:pPr>
              <a:lnSpc>
                <a:spcPct val="120000"/>
              </a:lnSpc>
              <a:spcBef>
                <a:spcPts val="450"/>
              </a:spcBef>
            </a:pPr>
            <a:r>
              <a:rPr lang="en-US" sz="2100" dirty="0"/>
              <a:t>Increase Access to EHR and Claims Data Interoperable</a:t>
            </a:r>
          </a:p>
          <a:p>
            <a:pPr>
              <a:lnSpc>
                <a:spcPct val="120000"/>
              </a:lnSpc>
              <a:spcBef>
                <a:spcPts val="450"/>
              </a:spcBef>
            </a:pPr>
            <a:r>
              <a:rPr lang="en-US" sz="2100" dirty="0"/>
              <a:t>Address Social Influencers of Health </a:t>
            </a:r>
          </a:p>
          <a:p>
            <a:endParaRPr lang="en-US" dirty="0"/>
          </a:p>
        </p:txBody>
      </p:sp>
      <p:sp>
        <p:nvSpPr>
          <p:cNvPr id="4" name="Freeform 53"/>
          <p:cNvSpPr>
            <a:spLocks noEditPoints="1"/>
          </p:cNvSpPr>
          <p:nvPr/>
        </p:nvSpPr>
        <p:spPr bwMode="auto">
          <a:xfrm>
            <a:off x="1227327" y="1321873"/>
            <a:ext cx="429323" cy="378416"/>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solidFill>
            <a:schemeClr val="accent1"/>
          </a:solidFill>
          <a:ln>
            <a:noFill/>
          </a:ln>
        </p:spPr>
        <p:txBody>
          <a:bodyPr vert="horz" wrap="square" lIns="28931" tIns="14467" rIns="28931" bIns="14467" numCol="1" anchor="t" anchorCtr="0" compatLnSpc="1">
            <a:prstTxWarp prst="textNoShape">
              <a:avLst/>
            </a:prstTxWarp>
          </a:bodyPr>
          <a:lstStyle/>
          <a:p>
            <a:endParaRPr lang="id-ID" sz="800"/>
          </a:p>
        </p:txBody>
      </p:sp>
      <p:sp>
        <p:nvSpPr>
          <p:cNvPr id="5" name="Freeform 54"/>
          <p:cNvSpPr>
            <a:spLocks noEditPoints="1"/>
          </p:cNvSpPr>
          <p:nvPr/>
        </p:nvSpPr>
        <p:spPr bwMode="auto">
          <a:xfrm flipH="1" flipV="1">
            <a:off x="1343024" y="1457324"/>
            <a:ext cx="161926" cy="133351"/>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solidFill>
            <a:schemeClr val="bg1"/>
          </a:solidFill>
          <a:ln w="9525">
            <a:solidFill>
              <a:schemeClr val="accent1"/>
            </a:solidFill>
            <a:round/>
            <a:headEnd/>
            <a:tailEnd/>
          </a:ln>
        </p:spPr>
        <p:txBody>
          <a:bodyPr vert="horz" wrap="square" lIns="28931" tIns="14467" rIns="28931" bIns="14467" numCol="1" anchor="t" anchorCtr="0" compatLnSpc="1">
            <a:prstTxWarp prst="textNoShape">
              <a:avLst/>
            </a:prstTxWarp>
          </a:bodyPr>
          <a:lstStyle/>
          <a:p>
            <a:endParaRPr lang="id-ID" sz="800"/>
          </a:p>
        </p:txBody>
      </p:sp>
      <p:sp>
        <p:nvSpPr>
          <p:cNvPr id="6" name="Freeform 108">
            <a:extLst>
              <a:ext uri="{FF2B5EF4-FFF2-40B4-BE49-F238E27FC236}">
                <a16:creationId xmlns:a16="http://schemas.microsoft.com/office/drawing/2014/main" id="{90CA0FC9-15CA-4370-BA86-E88BFBDC7DA3}"/>
              </a:ext>
            </a:extLst>
          </p:cNvPr>
          <p:cNvSpPr>
            <a:spLocks noEditPoints="1"/>
          </p:cNvSpPr>
          <p:nvPr/>
        </p:nvSpPr>
        <p:spPr bwMode="auto">
          <a:xfrm>
            <a:off x="1279680" y="1768602"/>
            <a:ext cx="291955" cy="316306"/>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chemeClr val="bg1"/>
          </a:solidFill>
          <a:ln>
            <a:solidFill>
              <a:schemeClr val="accent1"/>
            </a:solidFill>
          </a:ln>
        </p:spPr>
        <p:txBody>
          <a:bodyPr vert="horz" wrap="square" lIns="38575" tIns="19289" rIns="38575" bIns="19289" numCol="1" anchor="t" anchorCtr="0" compatLnSpc="1">
            <a:prstTxWarp prst="textNoShape">
              <a:avLst/>
            </a:prstTxWarp>
          </a:bodyPr>
          <a:lstStyle/>
          <a:p>
            <a:endParaRPr lang="en-US" sz="1100"/>
          </a:p>
        </p:txBody>
      </p:sp>
      <p:sp>
        <p:nvSpPr>
          <p:cNvPr id="8" name="Freeform 22">
            <a:extLst>
              <a:ext uri="{FF2B5EF4-FFF2-40B4-BE49-F238E27FC236}">
                <a16:creationId xmlns:a16="http://schemas.microsoft.com/office/drawing/2014/main" id="{B03DBAB6-0AE7-49C9-B946-A0CDC8D5CFED}"/>
              </a:ext>
            </a:extLst>
          </p:cNvPr>
          <p:cNvSpPr>
            <a:spLocks noEditPoints="1"/>
          </p:cNvSpPr>
          <p:nvPr/>
        </p:nvSpPr>
        <p:spPr bwMode="auto">
          <a:xfrm>
            <a:off x="1297961" y="2224220"/>
            <a:ext cx="302247" cy="270555"/>
          </a:xfrm>
          <a:custGeom>
            <a:avLst/>
            <a:gdLst>
              <a:gd name="T0" fmla="*/ 562 w 735"/>
              <a:gd name="T1" fmla="*/ 157 h 664"/>
              <a:gd name="T2" fmla="*/ 322 w 735"/>
              <a:gd name="T3" fmla="*/ 98 h 664"/>
              <a:gd name="T4" fmla="*/ 278 w 735"/>
              <a:gd name="T5" fmla="*/ 56 h 664"/>
              <a:gd name="T6" fmla="*/ 203 w 735"/>
              <a:gd name="T7" fmla="*/ 246 h 664"/>
              <a:gd name="T8" fmla="*/ 184 w 735"/>
              <a:gd name="T9" fmla="*/ 487 h 664"/>
              <a:gd name="T10" fmla="*/ 168 w 735"/>
              <a:gd name="T11" fmla="*/ 545 h 664"/>
              <a:gd name="T12" fmla="*/ 305 w 735"/>
              <a:gd name="T13" fmla="*/ 601 h 664"/>
              <a:gd name="T14" fmla="*/ 532 w 735"/>
              <a:gd name="T15" fmla="*/ 664 h 664"/>
              <a:gd name="T16" fmla="*/ 532 w 735"/>
              <a:gd name="T17" fmla="*/ 436 h 664"/>
              <a:gd name="T18" fmla="*/ 685 w 735"/>
              <a:gd name="T19" fmla="*/ 400 h 664"/>
              <a:gd name="T20" fmla="*/ 544 w 735"/>
              <a:gd name="T21" fmla="*/ 35 h 664"/>
              <a:gd name="T22" fmla="*/ 428 w 735"/>
              <a:gd name="T23" fmla="*/ 237 h 664"/>
              <a:gd name="T24" fmla="*/ 447 w 735"/>
              <a:gd name="T25" fmla="*/ 387 h 664"/>
              <a:gd name="T26" fmla="*/ 315 w 735"/>
              <a:gd name="T27" fmla="*/ 431 h 664"/>
              <a:gd name="T28" fmla="*/ 288 w 735"/>
              <a:gd name="T29" fmla="*/ 295 h 664"/>
              <a:gd name="T30" fmla="*/ 420 w 735"/>
              <a:gd name="T31" fmla="*/ 250 h 664"/>
              <a:gd name="T32" fmla="*/ 447 w 735"/>
              <a:gd name="T33" fmla="*/ 387 h 664"/>
              <a:gd name="T34" fmla="*/ 437 w 735"/>
              <a:gd name="T35" fmla="*/ 430 h 664"/>
              <a:gd name="T36" fmla="*/ 411 w 735"/>
              <a:gd name="T37" fmla="*/ 446 h 664"/>
              <a:gd name="T38" fmla="*/ 368 w 735"/>
              <a:gd name="T39" fmla="*/ 446 h 664"/>
              <a:gd name="T40" fmla="*/ 223 w 735"/>
              <a:gd name="T41" fmla="*/ 424 h 664"/>
              <a:gd name="T42" fmla="*/ 298 w 735"/>
              <a:gd name="T43" fmla="*/ 431 h 664"/>
              <a:gd name="T44" fmla="*/ 298 w 735"/>
              <a:gd name="T45" fmla="*/ 251 h 664"/>
              <a:gd name="T46" fmla="*/ 324 w 735"/>
              <a:gd name="T47" fmla="*/ 236 h 664"/>
              <a:gd name="T48" fmla="*/ 368 w 735"/>
              <a:gd name="T49" fmla="*/ 235 h 664"/>
              <a:gd name="T50" fmla="*/ 437 w 735"/>
              <a:gd name="T51" fmla="*/ 251 h 664"/>
              <a:gd name="T52" fmla="*/ 459 w 735"/>
              <a:gd name="T53" fmla="*/ 288 h 664"/>
              <a:gd name="T54" fmla="*/ 296 w 735"/>
              <a:gd name="T55" fmla="*/ 98 h 664"/>
              <a:gd name="T56" fmla="*/ 313 w 735"/>
              <a:gd name="T57" fmla="*/ 81 h 664"/>
              <a:gd name="T58" fmla="*/ 269 w 735"/>
              <a:gd name="T59" fmla="*/ 66 h 664"/>
              <a:gd name="T60" fmla="*/ 312 w 735"/>
              <a:gd name="T61" fmla="*/ 108 h 664"/>
              <a:gd name="T62" fmla="*/ 218 w 735"/>
              <a:gd name="T63" fmla="*/ 244 h 664"/>
              <a:gd name="T64" fmla="*/ 209 w 735"/>
              <a:gd name="T65" fmla="*/ 259 h 664"/>
              <a:gd name="T66" fmla="*/ 14 w 735"/>
              <a:gd name="T67" fmla="*/ 341 h 664"/>
              <a:gd name="T68" fmla="*/ 182 w 735"/>
              <a:gd name="T69" fmla="*/ 535 h 664"/>
              <a:gd name="T70" fmla="*/ 296 w 735"/>
              <a:gd name="T71" fmla="*/ 591 h 664"/>
              <a:gd name="T72" fmla="*/ 182 w 735"/>
              <a:gd name="T73" fmla="*/ 549 h 664"/>
              <a:gd name="T74" fmla="*/ 218 w 735"/>
              <a:gd name="T75" fmla="*/ 437 h 664"/>
              <a:gd name="T76" fmla="*/ 296 w 735"/>
              <a:gd name="T77" fmla="*/ 591 h 664"/>
              <a:gd name="T78" fmla="*/ 440 w 735"/>
              <a:gd name="T79" fmla="*/ 591 h 664"/>
              <a:gd name="T80" fmla="*/ 517 w 735"/>
              <a:gd name="T81" fmla="*/ 438 h 664"/>
              <a:gd name="T82" fmla="*/ 637 w 735"/>
              <a:gd name="T83" fmla="*/ 400 h 664"/>
              <a:gd name="T84" fmla="*/ 654 w 735"/>
              <a:gd name="T85" fmla="*/ 418 h 664"/>
              <a:gd name="T86" fmla="*/ 623 w 735"/>
              <a:gd name="T87" fmla="*/ 400 h 664"/>
              <a:gd name="T88" fmla="*/ 488 w 735"/>
              <a:gd name="T89" fmla="*/ 341 h 664"/>
              <a:gd name="T90" fmla="*/ 679 w 735"/>
              <a:gd name="T91"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5" h="664">
                <a:moveTo>
                  <a:pt x="735" y="341"/>
                </a:moveTo>
                <a:cubicBezTo>
                  <a:pt x="735" y="295"/>
                  <a:pt x="646" y="262"/>
                  <a:pt x="532" y="246"/>
                </a:cubicBezTo>
                <a:cubicBezTo>
                  <a:pt x="544" y="215"/>
                  <a:pt x="555" y="184"/>
                  <a:pt x="562" y="157"/>
                </a:cubicBezTo>
                <a:cubicBezTo>
                  <a:pt x="575" y="106"/>
                  <a:pt x="584" y="42"/>
                  <a:pt x="551" y="23"/>
                </a:cubicBezTo>
                <a:cubicBezTo>
                  <a:pt x="512" y="0"/>
                  <a:pt x="439" y="60"/>
                  <a:pt x="368" y="152"/>
                </a:cubicBezTo>
                <a:cubicBezTo>
                  <a:pt x="352" y="132"/>
                  <a:pt x="337" y="114"/>
                  <a:pt x="322" y="98"/>
                </a:cubicBezTo>
                <a:cubicBezTo>
                  <a:pt x="325" y="93"/>
                  <a:pt x="327" y="87"/>
                  <a:pt x="327" y="81"/>
                </a:cubicBezTo>
                <a:cubicBezTo>
                  <a:pt x="327" y="64"/>
                  <a:pt x="313" y="50"/>
                  <a:pt x="296" y="50"/>
                </a:cubicBezTo>
                <a:cubicBezTo>
                  <a:pt x="289" y="50"/>
                  <a:pt x="283" y="52"/>
                  <a:pt x="278" y="56"/>
                </a:cubicBezTo>
                <a:cubicBezTo>
                  <a:pt x="238" y="22"/>
                  <a:pt x="205" y="10"/>
                  <a:pt x="184" y="23"/>
                </a:cubicBezTo>
                <a:cubicBezTo>
                  <a:pt x="151" y="42"/>
                  <a:pt x="160" y="106"/>
                  <a:pt x="173" y="157"/>
                </a:cubicBezTo>
                <a:cubicBezTo>
                  <a:pt x="180" y="184"/>
                  <a:pt x="191" y="215"/>
                  <a:pt x="203" y="246"/>
                </a:cubicBezTo>
                <a:cubicBezTo>
                  <a:pt x="89" y="262"/>
                  <a:pt x="0" y="295"/>
                  <a:pt x="0" y="341"/>
                </a:cubicBezTo>
                <a:cubicBezTo>
                  <a:pt x="0" y="386"/>
                  <a:pt x="89" y="419"/>
                  <a:pt x="203" y="435"/>
                </a:cubicBezTo>
                <a:cubicBezTo>
                  <a:pt x="196" y="453"/>
                  <a:pt x="190" y="470"/>
                  <a:pt x="184" y="487"/>
                </a:cubicBezTo>
                <a:cubicBezTo>
                  <a:pt x="184" y="487"/>
                  <a:pt x="183" y="487"/>
                  <a:pt x="182" y="487"/>
                </a:cubicBezTo>
                <a:cubicBezTo>
                  <a:pt x="165" y="487"/>
                  <a:pt x="151" y="501"/>
                  <a:pt x="151" y="518"/>
                </a:cubicBezTo>
                <a:cubicBezTo>
                  <a:pt x="151" y="530"/>
                  <a:pt x="158" y="540"/>
                  <a:pt x="168" y="545"/>
                </a:cubicBezTo>
                <a:cubicBezTo>
                  <a:pt x="155" y="606"/>
                  <a:pt x="160" y="645"/>
                  <a:pt x="184" y="659"/>
                </a:cubicBezTo>
                <a:cubicBezTo>
                  <a:pt x="190" y="662"/>
                  <a:pt x="196" y="664"/>
                  <a:pt x="203" y="664"/>
                </a:cubicBezTo>
                <a:cubicBezTo>
                  <a:pt x="235" y="664"/>
                  <a:pt x="275" y="632"/>
                  <a:pt x="305" y="601"/>
                </a:cubicBezTo>
                <a:cubicBezTo>
                  <a:pt x="326" y="581"/>
                  <a:pt x="347" y="557"/>
                  <a:pt x="368" y="530"/>
                </a:cubicBezTo>
                <a:cubicBezTo>
                  <a:pt x="388" y="557"/>
                  <a:pt x="409" y="581"/>
                  <a:pt x="430" y="601"/>
                </a:cubicBezTo>
                <a:cubicBezTo>
                  <a:pt x="460" y="632"/>
                  <a:pt x="500" y="664"/>
                  <a:pt x="532" y="664"/>
                </a:cubicBezTo>
                <a:cubicBezTo>
                  <a:pt x="539" y="664"/>
                  <a:pt x="545" y="662"/>
                  <a:pt x="551" y="659"/>
                </a:cubicBezTo>
                <a:cubicBezTo>
                  <a:pt x="584" y="640"/>
                  <a:pt x="575" y="576"/>
                  <a:pt x="562" y="525"/>
                </a:cubicBezTo>
                <a:cubicBezTo>
                  <a:pt x="555" y="497"/>
                  <a:pt x="545" y="467"/>
                  <a:pt x="532" y="436"/>
                </a:cubicBezTo>
                <a:cubicBezTo>
                  <a:pt x="567" y="431"/>
                  <a:pt x="599" y="424"/>
                  <a:pt x="628" y="416"/>
                </a:cubicBezTo>
                <a:cubicBezTo>
                  <a:pt x="633" y="425"/>
                  <a:pt x="643" y="432"/>
                  <a:pt x="654" y="432"/>
                </a:cubicBezTo>
                <a:cubicBezTo>
                  <a:pt x="671" y="432"/>
                  <a:pt x="685" y="418"/>
                  <a:pt x="685" y="400"/>
                </a:cubicBezTo>
                <a:cubicBezTo>
                  <a:pt x="685" y="399"/>
                  <a:pt x="685" y="397"/>
                  <a:pt x="685" y="395"/>
                </a:cubicBezTo>
                <a:cubicBezTo>
                  <a:pt x="718" y="379"/>
                  <a:pt x="735" y="361"/>
                  <a:pt x="735" y="341"/>
                </a:cubicBezTo>
                <a:close/>
                <a:moveTo>
                  <a:pt x="544" y="35"/>
                </a:moveTo>
                <a:cubicBezTo>
                  <a:pt x="563" y="46"/>
                  <a:pt x="565" y="90"/>
                  <a:pt x="549" y="153"/>
                </a:cubicBezTo>
                <a:cubicBezTo>
                  <a:pt x="541" y="181"/>
                  <a:pt x="531" y="212"/>
                  <a:pt x="517" y="244"/>
                </a:cubicBezTo>
                <a:cubicBezTo>
                  <a:pt x="489" y="241"/>
                  <a:pt x="458" y="238"/>
                  <a:pt x="428" y="237"/>
                </a:cubicBezTo>
                <a:cubicBezTo>
                  <a:pt x="411" y="210"/>
                  <a:pt x="394" y="186"/>
                  <a:pt x="376" y="163"/>
                </a:cubicBezTo>
                <a:cubicBezTo>
                  <a:pt x="451" y="66"/>
                  <a:pt x="517" y="19"/>
                  <a:pt x="544" y="35"/>
                </a:cubicBezTo>
                <a:close/>
                <a:moveTo>
                  <a:pt x="447" y="387"/>
                </a:moveTo>
                <a:cubicBezTo>
                  <a:pt x="438" y="402"/>
                  <a:pt x="429" y="417"/>
                  <a:pt x="420" y="431"/>
                </a:cubicBezTo>
                <a:cubicBezTo>
                  <a:pt x="403" y="432"/>
                  <a:pt x="385" y="432"/>
                  <a:pt x="368" y="432"/>
                </a:cubicBezTo>
                <a:cubicBezTo>
                  <a:pt x="350" y="432"/>
                  <a:pt x="332" y="432"/>
                  <a:pt x="315" y="431"/>
                </a:cubicBezTo>
                <a:cubicBezTo>
                  <a:pt x="306" y="417"/>
                  <a:pt x="297" y="402"/>
                  <a:pt x="288" y="387"/>
                </a:cubicBezTo>
                <a:cubicBezTo>
                  <a:pt x="279" y="371"/>
                  <a:pt x="271" y="356"/>
                  <a:pt x="263" y="341"/>
                </a:cubicBezTo>
                <a:cubicBezTo>
                  <a:pt x="271" y="326"/>
                  <a:pt x="279" y="310"/>
                  <a:pt x="288" y="295"/>
                </a:cubicBezTo>
                <a:cubicBezTo>
                  <a:pt x="297" y="280"/>
                  <a:pt x="306" y="265"/>
                  <a:pt x="315" y="250"/>
                </a:cubicBezTo>
                <a:cubicBezTo>
                  <a:pt x="332" y="250"/>
                  <a:pt x="350" y="249"/>
                  <a:pt x="368" y="249"/>
                </a:cubicBezTo>
                <a:cubicBezTo>
                  <a:pt x="385" y="249"/>
                  <a:pt x="403" y="250"/>
                  <a:pt x="420" y="250"/>
                </a:cubicBezTo>
                <a:cubicBezTo>
                  <a:pt x="429" y="265"/>
                  <a:pt x="438" y="280"/>
                  <a:pt x="447" y="295"/>
                </a:cubicBezTo>
                <a:cubicBezTo>
                  <a:pt x="456" y="310"/>
                  <a:pt x="464" y="326"/>
                  <a:pt x="472" y="341"/>
                </a:cubicBezTo>
                <a:cubicBezTo>
                  <a:pt x="464" y="356"/>
                  <a:pt x="456" y="371"/>
                  <a:pt x="447" y="387"/>
                </a:cubicBezTo>
                <a:close/>
                <a:moveTo>
                  <a:pt x="480" y="356"/>
                </a:moveTo>
                <a:cubicBezTo>
                  <a:pt x="492" y="379"/>
                  <a:pt x="502" y="402"/>
                  <a:pt x="512" y="424"/>
                </a:cubicBezTo>
                <a:cubicBezTo>
                  <a:pt x="488" y="427"/>
                  <a:pt x="463" y="429"/>
                  <a:pt x="437" y="430"/>
                </a:cubicBezTo>
                <a:cubicBezTo>
                  <a:pt x="444" y="418"/>
                  <a:pt x="452" y="406"/>
                  <a:pt x="459" y="394"/>
                </a:cubicBezTo>
                <a:cubicBezTo>
                  <a:pt x="466" y="381"/>
                  <a:pt x="473" y="368"/>
                  <a:pt x="480" y="356"/>
                </a:cubicBezTo>
                <a:close/>
                <a:moveTo>
                  <a:pt x="411" y="446"/>
                </a:moveTo>
                <a:cubicBezTo>
                  <a:pt x="396" y="467"/>
                  <a:pt x="382" y="488"/>
                  <a:pt x="368" y="507"/>
                </a:cubicBezTo>
                <a:cubicBezTo>
                  <a:pt x="353" y="488"/>
                  <a:pt x="339" y="467"/>
                  <a:pt x="324" y="446"/>
                </a:cubicBezTo>
                <a:cubicBezTo>
                  <a:pt x="339" y="446"/>
                  <a:pt x="353" y="446"/>
                  <a:pt x="368" y="446"/>
                </a:cubicBezTo>
                <a:cubicBezTo>
                  <a:pt x="382" y="446"/>
                  <a:pt x="396" y="446"/>
                  <a:pt x="411" y="446"/>
                </a:cubicBezTo>
                <a:close/>
                <a:moveTo>
                  <a:pt x="298" y="431"/>
                </a:moveTo>
                <a:cubicBezTo>
                  <a:pt x="272" y="429"/>
                  <a:pt x="247" y="427"/>
                  <a:pt x="223" y="424"/>
                </a:cubicBezTo>
                <a:cubicBezTo>
                  <a:pt x="233" y="402"/>
                  <a:pt x="243" y="379"/>
                  <a:pt x="255" y="356"/>
                </a:cubicBezTo>
                <a:cubicBezTo>
                  <a:pt x="262" y="368"/>
                  <a:pt x="269" y="381"/>
                  <a:pt x="276" y="394"/>
                </a:cubicBezTo>
                <a:cubicBezTo>
                  <a:pt x="283" y="406"/>
                  <a:pt x="291" y="418"/>
                  <a:pt x="298" y="431"/>
                </a:cubicBezTo>
                <a:close/>
                <a:moveTo>
                  <a:pt x="255" y="326"/>
                </a:moveTo>
                <a:cubicBezTo>
                  <a:pt x="243" y="302"/>
                  <a:pt x="233" y="280"/>
                  <a:pt x="223" y="257"/>
                </a:cubicBezTo>
                <a:cubicBezTo>
                  <a:pt x="247" y="255"/>
                  <a:pt x="272" y="252"/>
                  <a:pt x="298" y="251"/>
                </a:cubicBezTo>
                <a:cubicBezTo>
                  <a:pt x="291" y="263"/>
                  <a:pt x="283" y="276"/>
                  <a:pt x="276" y="288"/>
                </a:cubicBezTo>
                <a:cubicBezTo>
                  <a:pt x="269" y="301"/>
                  <a:pt x="262" y="313"/>
                  <a:pt x="255" y="326"/>
                </a:cubicBezTo>
                <a:close/>
                <a:moveTo>
                  <a:pt x="324" y="236"/>
                </a:moveTo>
                <a:cubicBezTo>
                  <a:pt x="339" y="214"/>
                  <a:pt x="353" y="193"/>
                  <a:pt x="367" y="174"/>
                </a:cubicBezTo>
                <a:cubicBezTo>
                  <a:pt x="382" y="194"/>
                  <a:pt x="396" y="214"/>
                  <a:pt x="411" y="236"/>
                </a:cubicBezTo>
                <a:cubicBezTo>
                  <a:pt x="396" y="236"/>
                  <a:pt x="382" y="235"/>
                  <a:pt x="368" y="235"/>
                </a:cubicBezTo>
                <a:cubicBezTo>
                  <a:pt x="353" y="235"/>
                  <a:pt x="339" y="236"/>
                  <a:pt x="324" y="236"/>
                </a:cubicBezTo>
                <a:close/>
                <a:moveTo>
                  <a:pt x="459" y="288"/>
                </a:moveTo>
                <a:cubicBezTo>
                  <a:pt x="452" y="276"/>
                  <a:pt x="444" y="263"/>
                  <a:pt x="437" y="251"/>
                </a:cubicBezTo>
                <a:cubicBezTo>
                  <a:pt x="463" y="252"/>
                  <a:pt x="488" y="255"/>
                  <a:pt x="512" y="257"/>
                </a:cubicBezTo>
                <a:cubicBezTo>
                  <a:pt x="502" y="280"/>
                  <a:pt x="492" y="303"/>
                  <a:pt x="480" y="326"/>
                </a:cubicBezTo>
                <a:cubicBezTo>
                  <a:pt x="473" y="313"/>
                  <a:pt x="466" y="301"/>
                  <a:pt x="459" y="288"/>
                </a:cubicBezTo>
                <a:close/>
                <a:moveTo>
                  <a:pt x="313" y="81"/>
                </a:moveTo>
                <a:cubicBezTo>
                  <a:pt x="313" y="86"/>
                  <a:pt x="311" y="90"/>
                  <a:pt x="308" y="94"/>
                </a:cubicBezTo>
                <a:cubicBezTo>
                  <a:pt x="304" y="97"/>
                  <a:pt x="300" y="98"/>
                  <a:pt x="296" y="98"/>
                </a:cubicBezTo>
                <a:cubicBezTo>
                  <a:pt x="287" y="98"/>
                  <a:pt x="279" y="90"/>
                  <a:pt x="279" y="81"/>
                </a:cubicBezTo>
                <a:cubicBezTo>
                  <a:pt x="279" y="72"/>
                  <a:pt x="287" y="64"/>
                  <a:pt x="296" y="64"/>
                </a:cubicBezTo>
                <a:cubicBezTo>
                  <a:pt x="305" y="64"/>
                  <a:pt x="313" y="72"/>
                  <a:pt x="313" y="81"/>
                </a:cubicBezTo>
                <a:close/>
                <a:moveTo>
                  <a:pt x="187" y="153"/>
                </a:moveTo>
                <a:cubicBezTo>
                  <a:pt x="170" y="90"/>
                  <a:pt x="172" y="46"/>
                  <a:pt x="191" y="35"/>
                </a:cubicBezTo>
                <a:cubicBezTo>
                  <a:pt x="206" y="26"/>
                  <a:pt x="234" y="37"/>
                  <a:pt x="269" y="66"/>
                </a:cubicBezTo>
                <a:cubicBezTo>
                  <a:pt x="266" y="70"/>
                  <a:pt x="265" y="76"/>
                  <a:pt x="265" y="81"/>
                </a:cubicBezTo>
                <a:cubicBezTo>
                  <a:pt x="265" y="98"/>
                  <a:pt x="279" y="112"/>
                  <a:pt x="296" y="112"/>
                </a:cubicBezTo>
                <a:cubicBezTo>
                  <a:pt x="302" y="112"/>
                  <a:pt x="307" y="111"/>
                  <a:pt x="312" y="108"/>
                </a:cubicBezTo>
                <a:cubicBezTo>
                  <a:pt x="328" y="124"/>
                  <a:pt x="343" y="143"/>
                  <a:pt x="359" y="163"/>
                </a:cubicBezTo>
                <a:cubicBezTo>
                  <a:pt x="341" y="186"/>
                  <a:pt x="324" y="211"/>
                  <a:pt x="307" y="237"/>
                </a:cubicBezTo>
                <a:cubicBezTo>
                  <a:pt x="277" y="238"/>
                  <a:pt x="247" y="241"/>
                  <a:pt x="218" y="244"/>
                </a:cubicBezTo>
                <a:cubicBezTo>
                  <a:pt x="205" y="212"/>
                  <a:pt x="194" y="181"/>
                  <a:pt x="187" y="153"/>
                </a:cubicBezTo>
                <a:close/>
                <a:moveTo>
                  <a:pt x="14" y="341"/>
                </a:moveTo>
                <a:cubicBezTo>
                  <a:pt x="14" y="309"/>
                  <a:pt x="88" y="275"/>
                  <a:pt x="209" y="259"/>
                </a:cubicBezTo>
                <a:cubicBezTo>
                  <a:pt x="220" y="286"/>
                  <a:pt x="233" y="313"/>
                  <a:pt x="247" y="341"/>
                </a:cubicBezTo>
                <a:cubicBezTo>
                  <a:pt x="233" y="368"/>
                  <a:pt x="220" y="396"/>
                  <a:pt x="209" y="422"/>
                </a:cubicBezTo>
                <a:cubicBezTo>
                  <a:pt x="88" y="406"/>
                  <a:pt x="14" y="373"/>
                  <a:pt x="14" y="341"/>
                </a:cubicBezTo>
                <a:close/>
                <a:moveTo>
                  <a:pt x="182" y="501"/>
                </a:moveTo>
                <a:cubicBezTo>
                  <a:pt x="192" y="501"/>
                  <a:pt x="199" y="508"/>
                  <a:pt x="199" y="518"/>
                </a:cubicBezTo>
                <a:cubicBezTo>
                  <a:pt x="199" y="527"/>
                  <a:pt x="192" y="535"/>
                  <a:pt x="182" y="535"/>
                </a:cubicBezTo>
                <a:cubicBezTo>
                  <a:pt x="173" y="535"/>
                  <a:pt x="165" y="527"/>
                  <a:pt x="165" y="518"/>
                </a:cubicBezTo>
                <a:cubicBezTo>
                  <a:pt x="165" y="508"/>
                  <a:pt x="173" y="501"/>
                  <a:pt x="182" y="501"/>
                </a:cubicBezTo>
                <a:close/>
                <a:moveTo>
                  <a:pt x="296" y="591"/>
                </a:moveTo>
                <a:cubicBezTo>
                  <a:pt x="249" y="637"/>
                  <a:pt x="210" y="658"/>
                  <a:pt x="191" y="647"/>
                </a:cubicBezTo>
                <a:cubicBezTo>
                  <a:pt x="174" y="637"/>
                  <a:pt x="170" y="601"/>
                  <a:pt x="182" y="549"/>
                </a:cubicBezTo>
                <a:cubicBezTo>
                  <a:pt x="182" y="549"/>
                  <a:pt x="182" y="549"/>
                  <a:pt x="182" y="549"/>
                </a:cubicBezTo>
                <a:cubicBezTo>
                  <a:pt x="199" y="549"/>
                  <a:pt x="213" y="535"/>
                  <a:pt x="213" y="518"/>
                </a:cubicBezTo>
                <a:cubicBezTo>
                  <a:pt x="213" y="506"/>
                  <a:pt x="207" y="496"/>
                  <a:pt x="198" y="491"/>
                </a:cubicBezTo>
                <a:cubicBezTo>
                  <a:pt x="204" y="474"/>
                  <a:pt x="210" y="456"/>
                  <a:pt x="218" y="437"/>
                </a:cubicBezTo>
                <a:cubicBezTo>
                  <a:pt x="247" y="441"/>
                  <a:pt x="277" y="443"/>
                  <a:pt x="307" y="445"/>
                </a:cubicBezTo>
                <a:cubicBezTo>
                  <a:pt x="324" y="471"/>
                  <a:pt x="341" y="496"/>
                  <a:pt x="359" y="519"/>
                </a:cubicBezTo>
                <a:cubicBezTo>
                  <a:pt x="337" y="546"/>
                  <a:pt x="316" y="571"/>
                  <a:pt x="296" y="591"/>
                </a:cubicBezTo>
                <a:close/>
                <a:moveTo>
                  <a:pt x="549" y="528"/>
                </a:moveTo>
                <a:cubicBezTo>
                  <a:pt x="565" y="592"/>
                  <a:pt x="563" y="636"/>
                  <a:pt x="544" y="647"/>
                </a:cubicBezTo>
                <a:cubicBezTo>
                  <a:pt x="525" y="658"/>
                  <a:pt x="486" y="637"/>
                  <a:pt x="440" y="591"/>
                </a:cubicBezTo>
                <a:cubicBezTo>
                  <a:pt x="419" y="571"/>
                  <a:pt x="398" y="546"/>
                  <a:pt x="376" y="519"/>
                </a:cubicBezTo>
                <a:cubicBezTo>
                  <a:pt x="394" y="496"/>
                  <a:pt x="411" y="471"/>
                  <a:pt x="428" y="445"/>
                </a:cubicBezTo>
                <a:cubicBezTo>
                  <a:pt x="459" y="444"/>
                  <a:pt x="489" y="441"/>
                  <a:pt x="517" y="438"/>
                </a:cubicBezTo>
                <a:cubicBezTo>
                  <a:pt x="531" y="470"/>
                  <a:pt x="541" y="500"/>
                  <a:pt x="549" y="528"/>
                </a:cubicBezTo>
                <a:close/>
                <a:moveTo>
                  <a:pt x="654" y="418"/>
                </a:moveTo>
                <a:cubicBezTo>
                  <a:pt x="645" y="418"/>
                  <a:pt x="637" y="410"/>
                  <a:pt x="637" y="400"/>
                </a:cubicBezTo>
                <a:cubicBezTo>
                  <a:pt x="637" y="391"/>
                  <a:pt x="645" y="383"/>
                  <a:pt x="654" y="383"/>
                </a:cubicBezTo>
                <a:cubicBezTo>
                  <a:pt x="664" y="383"/>
                  <a:pt x="671" y="391"/>
                  <a:pt x="671" y="400"/>
                </a:cubicBezTo>
                <a:cubicBezTo>
                  <a:pt x="671" y="410"/>
                  <a:pt x="664" y="418"/>
                  <a:pt x="654" y="418"/>
                </a:cubicBezTo>
                <a:close/>
                <a:moveTo>
                  <a:pt x="679" y="382"/>
                </a:moveTo>
                <a:cubicBezTo>
                  <a:pt x="674" y="375"/>
                  <a:pt x="665" y="369"/>
                  <a:pt x="654" y="369"/>
                </a:cubicBezTo>
                <a:cubicBezTo>
                  <a:pt x="637" y="369"/>
                  <a:pt x="623" y="383"/>
                  <a:pt x="623" y="400"/>
                </a:cubicBezTo>
                <a:cubicBezTo>
                  <a:pt x="623" y="401"/>
                  <a:pt x="623" y="402"/>
                  <a:pt x="623" y="403"/>
                </a:cubicBezTo>
                <a:cubicBezTo>
                  <a:pt x="595" y="411"/>
                  <a:pt x="562" y="417"/>
                  <a:pt x="526" y="422"/>
                </a:cubicBezTo>
                <a:cubicBezTo>
                  <a:pt x="515" y="396"/>
                  <a:pt x="502" y="368"/>
                  <a:pt x="488" y="341"/>
                </a:cubicBezTo>
                <a:cubicBezTo>
                  <a:pt x="502" y="313"/>
                  <a:pt x="515" y="286"/>
                  <a:pt x="526" y="259"/>
                </a:cubicBezTo>
                <a:cubicBezTo>
                  <a:pt x="647" y="275"/>
                  <a:pt x="721" y="309"/>
                  <a:pt x="721" y="341"/>
                </a:cubicBezTo>
                <a:cubicBezTo>
                  <a:pt x="721" y="355"/>
                  <a:pt x="706" y="369"/>
                  <a:pt x="679" y="382"/>
                </a:cubicBezTo>
                <a:close/>
              </a:path>
            </a:pathLst>
          </a:custGeom>
          <a:solidFill>
            <a:schemeClr val="bg1"/>
          </a:solidFill>
          <a:ln>
            <a:solidFill>
              <a:schemeClr val="accent1"/>
            </a:solidFill>
          </a:ln>
        </p:spPr>
        <p:txBody>
          <a:bodyPr vert="horz" wrap="square" lIns="51434" tIns="25718" rIns="51434" bIns="25718" numCol="1" anchor="t" anchorCtr="0" compatLnSpc="1">
            <a:prstTxWarp prst="textNoShape">
              <a:avLst/>
            </a:prstTxWarp>
          </a:bodyPr>
          <a:lstStyle/>
          <a:p>
            <a:endParaRPr lang="en-US"/>
          </a:p>
        </p:txBody>
      </p:sp>
      <p:sp>
        <p:nvSpPr>
          <p:cNvPr id="9" name="Freeform 33">
            <a:extLst>
              <a:ext uri="{FF2B5EF4-FFF2-40B4-BE49-F238E27FC236}">
                <a16:creationId xmlns:a16="http://schemas.microsoft.com/office/drawing/2014/main" id="{D72AA43C-A731-4007-BA4E-A8C9E55CC038}"/>
              </a:ext>
            </a:extLst>
          </p:cNvPr>
          <p:cNvSpPr>
            <a:spLocks noChangeAspect="1" noEditPoints="1"/>
          </p:cNvSpPr>
          <p:nvPr/>
        </p:nvSpPr>
        <p:spPr bwMode="auto">
          <a:xfrm>
            <a:off x="1252969" y="2608236"/>
            <a:ext cx="394910" cy="274320"/>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chemeClr val="accent1">
              <a:lumMod val="75000"/>
            </a:schemeClr>
          </a:solidFill>
          <a:ln>
            <a:solidFill>
              <a:schemeClr val="accent1"/>
            </a:solidFill>
          </a:ln>
        </p:spPr>
        <p:txBody>
          <a:bodyPr vert="horz" wrap="square" lIns="51434" tIns="25718" rIns="51434" bIns="25718" numCol="1" anchor="t" anchorCtr="0" compatLnSpc="1">
            <a:prstTxWarp prst="textNoShape">
              <a:avLst/>
            </a:prstTxWarp>
          </a:bodyPr>
          <a:lstStyle/>
          <a:p>
            <a:endParaRPr lang="en-US"/>
          </a:p>
        </p:txBody>
      </p:sp>
      <p:sp>
        <p:nvSpPr>
          <p:cNvPr id="11" name="Freeform 17"/>
          <p:cNvSpPr>
            <a:spLocks noChangeAspect="1" noEditPoints="1"/>
          </p:cNvSpPr>
          <p:nvPr/>
        </p:nvSpPr>
        <p:spPr bwMode="auto">
          <a:xfrm>
            <a:off x="1259488" y="2985834"/>
            <a:ext cx="320486" cy="307682"/>
          </a:xfrm>
          <a:custGeom>
            <a:avLst/>
            <a:gdLst>
              <a:gd name="T0" fmla="*/ 492 w 800"/>
              <a:gd name="T1" fmla="*/ 141 h 784"/>
              <a:gd name="T2" fmla="*/ 442 w 800"/>
              <a:gd name="T3" fmla="*/ 733 h 784"/>
              <a:gd name="T4" fmla="*/ 523 w 800"/>
              <a:gd name="T5" fmla="*/ 784 h 784"/>
              <a:gd name="T6" fmla="*/ 574 w 800"/>
              <a:gd name="T7" fmla="*/ 192 h 784"/>
              <a:gd name="T8" fmla="*/ 542 w 800"/>
              <a:gd name="T9" fmla="*/ 733 h 784"/>
              <a:gd name="T10" fmla="*/ 492 w 800"/>
              <a:gd name="T11" fmla="*/ 752 h 784"/>
              <a:gd name="T12" fmla="*/ 474 w 800"/>
              <a:gd name="T13" fmla="*/ 192 h 784"/>
              <a:gd name="T14" fmla="*/ 523 w 800"/>
              <a:gd name="T15" fmla="*/ 173 h 784"/>
              <a:gd name="T16" fmla="*/ 542 w 800"/>
              <a:gd name="T17" fmla="*/ 733 h 784"/>
              <a:gd name="T18" fmla="*/ 50 w 800"/>
              <a:gd name="T19" fmla="*/ 453 h 784"/>
              <a:gd name="T20" fmla="*/ 0 w 800"/>
              <a:gd name="T21" fmla="*/ 733 h 784"/>
              <a:gd name="T22" fmla="*/ 81 w 800"/>
              <a:gd name="T23" fmla="*/ 784 h 784"/>
              <a:gd name="T24" fmla="*/ 132 w 800"/>
              <a:gd name="T25" fmla="*/ 504 h 784"/>
              <a:gd name="T26" fmla="*/ 100 w 800"/>
              <a:gd name="T27" fmla="*/ 733 h 784"/>
              <a:gd name="T28" fmla="*/ 50 w 800"/>
              <a:gd name="T29" fmla="*/ 752 h 784"/>
              <a:gd name="T30" fmla="*/ 31 w 800"/>
              <a:gd name="T31" fmla="*/ 504 h 784"/>
              <a:gd name="T32" fmla="*/ 81 w 800"/>
              <a:gd name="T33" fmla="*/ 485 h 784"/>
              <a:gd name="T34" fmla="*/ 100 w 800"/>
              <a:gd name="T35" fmla="*/ 733 h 784"/>
              <a:gd name="T36" fmla="*/ 718 w 800"/>
              <a:gd name="T37" fmla="*/ 0 h 784"/>
              <a:gd name="T38" fmla="*/ 668 w 800"/>
              <a:gd name="T39" fmla="*/ 733 h 784"/>
              <a:gd name="T40" fmla="*/ 749 w 800"/>
              <a:gd name="T41" fmla="*/ 784 h 784"/>
              <a:gd name="T42" fmla="*/ 800 w 800"/>
              <a:gd name="T43" fmla="*/ 51 h 784"/>
              <a:gd name="T44" fmla="*/ 768 w 800"/>
              <a:gd name="T45" fmla="*/ 733 h 784"/>
              <a:gd name="T46" fmla="*/ 718 w 800"/>
              <a:gd name="T47" fmla="*/ 752 h 784"/>
              <a:gd name="T48" fmla="*/ 700 w 800"/>
              <a:gd name="T49" fmla="*/ 51 h 784"/>
              <a:gd name="T50" fmla="*/ 749 w 800"/>
              <a:gd name="T51" fmla="*/ 32 h 784"/>
              <a:gd name="T52" fmla="*/ 768 w 800"/>
              <a:gd name="T53" fmla="*/ 733 h 784"/>
              <a:gd name="T54" fmla="*/ 265 w 800"/>
              <a:gd name="T55" fmla="*/ 304 h 784"/>
              <a:gd name="T56" fmla="*/ 215 w 800"/>
              <a:gd name="T57" fmla="*/ 733 h 784"/>
              <a:gd name="T58" fmla="*/ 296 w 800"/>
              <a:gd name="T59" fmla="*/ 784 h 784"/>
              <a:gd name="T60" fmla="*/ 347 w 800"/>
              <a:gd name="T61" fmla="*/ 355 h 784"/>
              <a:gd name="T62" fmla="*/ 296 w 800"/>
              <a:gd name="T63" fmla="*/ 752 h 784"/>
              <a:gd name="T64" fmla="*/ 247 w 800"/>
              <a:gd name="T65" fmla="*/ 733 h 784"/>
              <a:gd name="T66" fmla="*/ 265 w 800"/>
              <a:gd name="T67" fmla="*/ 336 h 784"/>
              <a:gd name="T68" fmla="*/ 315 w 800"/>
              <a:gd name="T69" fmla="*/ 355 h 784"/>
              <a:gd name="T70" fmla="*/ 315 w 800"/>
              <a:gd name="T71" fmla="*/ 73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0" h="784">
                <a:moveTo>
                  <a:pt x="523" y="141"/>
                </a:moveTo>
                <a:cubicBezTo>
                  <a:pt x="492" y="141"/>
                  <a:pt x="492" y="141"/>
                  <a:pt x="492" y="141"/>
                </a:cubicBezTo>
                <a:cubicBezTo>
                  <a:pt x="464" y="141"/>
                  <a:pt x="442" y="164"/>
                  <a:pt x="442" y="192"/>
                </a:cubicBezTo>
                <a:cubicBezTo>
                  <a:pt x="442" y="733"/>
                  <a:pt x="442" y="733"/>
                  <a:pt x="442" y="733"/>
                </a:cubicBezTo>
                <a:cubicBezTo>
                  <a:pt x="442" y="761"/>
                  <a:pt x="464" y="784"/>
                  <a:pt x="492" y="784"/>
                </a:cubicBezTo>
                <a:cubicBezTo>
                  <a:pt x="523" y="784"/>
                  <a:pt x="523" y="784"/>
                  <a:pt x="523" y="784"/>
                </a:cubicBezTo>
                <a:cubicBezTo>
                  <a:pt x="551" y="784"/>
                  <a:pt x="574" y="761"/>
                  <a:pt x="574" y="733"/>
                </a:cubicBezTo>
                <a:cubicBezTo>
                  <a:pt x="574" y="192"/>
                  <a:pt x="574" y="192"/>
                  <a:pt x="574" y="192"/>
                </a:cubicBezTo>
                <a:cubicBezTo>
                  <a:pt x="574" y="164"/>
                  <a:pt x="551" y="141"/>
                  <a:pt x="523" y="141"/>
                </a:cubicBezTo>
                <a:close/>
                <a:moveTo>
                  <a:pt x="542" y="733"/>
                </a:moveTo>
                <a:cubicBezTo>
                  <a:pt x="542" y="743"/>
                  <a:pt x="533" y="752"/>
                  <a:pt x="523" y="752"/>
                </a:cubicBezTo>
                <a:cubicBezTo>
                  <a:pt x="492" y="752"/>
                  <a:pt x="492" y="752"/>
                  <a:pt x="492" y="752"/>
                </a:cubicBezTo>
                <a:cubicBezTo>
                  <a:pt x="482" y="752"/>
                  <a:pt x="474" y="743"/>
                  <a:pt x="474" y="733"/>
                </a:cubicBezTo>
                <a:cubicBezTo>
                  <a:pt x="474" y="192"/>
                  <a:pt x="474" y="192"/>
                  <a:pt x="474" y="192"/>
                </a:cubicBezTo>
                <a:cubicBezTo>
                  <a:pt x="474" y="181"/>
                  <a:pt x="482" y="173"/>
                  <a:pt x="492" y="173"/>
                </a:cubicBezTo>
                <a:cubicBezTo>
                  <a:pt x="523" y="173"/>
                  <a:pt x="523" y="173"/>
                  <a:pt x="523" y="173"/>
                </a:cubicBezTo>
                <a:cubicBezTo>
                  <a:pt x="533" y="173"/>
                  <a:pt x="542" y="181"/>
                  <a:pt x="542" y="192"/>
                </a:cubicBezTo>
                <a:lnTo>
                  <a:pt x="542" y="733"/>
                </a:lnTo>
                <a:close/>
                <a:moveTo>
                  <a:pt x="81" y="453"/>
                </a:moveTo>
                <a:cubicBezTo>
                  <a:pt x="50" y="453"/>
                  <a:pt x="50" y="453"/>
                  <a:pt x="50" y="453"/>
                </a:cubicBezTo>
                <a:cubicBezTo>
                  <a:pt x="22" y="453"/>
                  <a:pt x="0" y="476"/>
                  <a:pt x="0" y="504"/>
                </a:cubicBezTo>
                <a:cubicBezTo>
                  <a:pt x="0" y="733"/>
                  <a:pt x="0" y="733"/>
                  <a:pt x="0" y="733"/>
                </a:cubicBezTo>
                <a:cubicBezTo>
                  <a:pt x="0" y="761"/>
                  <a:pt x="22" y="784"/>
                  <a:pt x="50" y="784"/>
                </a:cubicBezTo>
                <a:cubicBezTo>
                  <a:pt x="81" y="784"/>
                  <a:pt x="81" y="784"/>
                  <a:pt x="81" y="784"/>
                </a:cubicBezTo>
                <a:cubicBezTo>
                  <a:pt x="109" y="784"/>
                  <a:pt x="132" y="761"/>
                  <a:pt x="132" y="733"/>
                </a:cubicBezTo>
                <a:cubicBezTo>
                  <a:pt x="132" y="504"/>
                  <a:pt x="132" y="504"/>
                  <a:pt x="132" y="504"/>
                </a:cubicBezTo>
                <a:cubicBezTo>
                  <a:pt x="132" y="476"/>
                  <a:pt x="109" y="453"/>
                  <a:pt x="81" y="453"/>
                </a:cubicBezTo>
                <a:close/>
                <a:moveTo>
                  <a:pt x="100" y="733"/>
                </a:moveTo>
                <a:cubicBezTo>
                  <a:pt x="100" y="743"/>
                  <a:pt x="91" y="752"/>
                  <a:pt x="81" y="752"/>
                </a:cubicBezTo>
                <a:cubicBezTo>
                  <a:pt x="50" y="752"/>
                  <a:pt x="50" y="752"/>
                  <a:pt x="50" y="752"/>
                </a:cubicBezTo>
                <a:cubicBezTo>
                  <a:pt x="40" y="752"/>
                  <a:pt x="31" y="743"/>
                  <a:pt x="31" y="733"/>
                </a:cubicBezTo>
                <a:cubicBezTo>
                  <a:pt x="31" y="504"/>
                  <a:pt x="31" y="504"/>
                  <a:pt x="31" y="504"/>
                </a:cubicBezTo>
                <a:cubicBezTo>
                  <a:pt x="31" y="494"/>
                  <a:pt x="40" y="485"/>
                  <a:pt x="50" y="485"/>
                </a:cubicBezTo>
                <a:cubicBezTo>
                  <a:pt x="81" y="485"/>
                  <a:pt x="81" y="485"/>
                  <a:pt x="81" y="485"/>
                </a:cubicBezTo>
                <a:cubicBezTo>
                  <a:pt x="91" y="485"/>
                  <a:pt x="100" y="494"/>
                  <a:pt x="100" y="504"/>
                </a:cubicBezTo>
                <a:lnTo>
                  <a:pt x="100" y="733"/>
                </a:lnTo>
                <a:close/>
                <a:moveTo>
                  <a:pt x="749" y="0"/>
                </a:moveTo>
                <a:cubicBezTo>
                  <a:pt x="718" y="0"/>
                  <a:pt x="718" y="0"/>
                  <a:pt x="718" y="0"/>
                </a:cubicBezTo>
                <a:cubicBezTo>
                  <a:pt x="690" y="0"/>
                  <a:pt x="668" y="23"/>
                  <a:pt x="668" y="51"/>
                </a:cubicBezTo>
                <a:cubicBezTo>
                  <a:pt x="668" y="733"/>
                  <a:pt x="668" y="733"/>
                  <a:pt x="668" y="733"/>
                </a:cubicBezTo>
                <a:cubicBezTo>
                  <a:pt x="668" y="761"/>
                  <a:pt x="690" y="784"/>
                  <a:pt x="718" y="784"/>
                </a:cubicBezTo>
                <a:cubicBezTo>
                  <a:pt x="749" y="784"/>
                  <a:pt x="749" y="784"/>
                  <a:pt x="749" y="784"/>
                </a:cubicBezTo>
                <a:cubicBezTo>
                  <a:pt x="777" y="784"/>
                  <a:pt x="800" y="761"/>
                  <a:pt x="800" y="733"/>
                </a:cubicBezTo>
                <a:cubicBezTo>
                  <a:pt x="800" y="51"/>
                  <a:pt x="800" y="51"/>
                  <a:pt x="800" y="51"/>
                </a:cubicBezTo>
                <a:cubicBezTo>
                  <a:pt x="800" y="23"/>
                  <a:pt x="777" y="0"/>
                  <a:pt x="749" y="0"/>
                </a:cubicBezTo>
                <a:close/>
                <a:moveTo>
                  <a:pt x="768" y="733"/>
                </a:moveTo>
                <a:cubicBezTo>
                  <a:pt x="768" y="743"/>
                  <a:pt x="759" y="752"/>
                  <a:pt x="749" y="752"/>
                </a:cubicBezTo>
                <a:cubicBezTo>
                  <a:pt x="718" y="752"/>
                  <a:pt x="718" y="752"/>
                  <a:pt x="718" y="752"/>
                </a:cubicBezTo>
                <a:cubicBezTo>
                  <a:pt x="708" y="752"/>
                  <a:pt x="700" y="743"/>
                  <a:pt x="700" y="733"/>
                </a:cubicBezTo>
                <a:cubicBezTo>
                  <a:pt x="700" y="51"/>
                  <a:pt x="700" y="51"/>
                  <a:pt x="700" y="51"/>
                </a:cubicBezTo>
                <a:cubicBezTo>
                  <a:pt x="700" y="41"/>
                  <a:pt x="708" y="32"/>
                  <a:pt x="718" y="32"/>
                </a:cubicBezTo>
                <a:cubicBezTo>
                  <a:pt x="749" y="32"/>
                  <a:pt x="749" y="32"/>
                  <a:pt x="749" y="32"/>
                </a:cubicBezTo>
                <a:cubicBezTo>
                  <a:pt x="759" y="32"/>
                  <a:pt x="768" y="41"/>
                  <a:pt x="768" y="51"/>
                </a:cubicBezTo>
                <a:lnTo>
                  <a:pt x="768" y="733"/>
                </a:lnTo>
                <a:close/>
                <a:moveTo>
                  <a:pt x="296" y="304"/>
                </a:moveTo>
                <a:cubicBezTo>
                  <a:pt x="265" y="304"/>
                  <a:pt x="265" y="304"/>
                  <a:pt x="265" y="304"/>
                </a:cubicBezTo>
                <a:cubicBezTo>
                  <a:pt x="238" y="304"/>
                  <a:pt x="215" y="327"/>
                  <a:pt x="215" y="355"/>
                </a:cubicBezTo>
                <a:cubicBezTo>
                  <a:pt x="215" y="733"/>
                  <a:pt x="215" y="733"/>
                  <a:pt x="215" y="733"/>
                </a:cubicBezTo>
                <a:cubicBezTo>
                  <a:pt x="215" y="761"/>
                  <a:pt x="238" y="784"/>
                  <a:pt x="265" y="784"/>
                </a:cubicBezTo>
                <a:cubicBezTo>
                  <a:pt x="296" y="784"/>
                  <a:pt x="296" y="784"/>
                  <a:pt x="296" y="784"/>
                </a:cubicBezTo>
                <a:cubicBezTo>
                  <a:pt x="324" y="784"/>
                  <a:pt x="347" y="761"/>
                  <a:pt x="347" y="733"/>
                </a:cubicBezTo>
                <a:cubicBezTo>
                  <a:pt x="347" y="355"/>
                  <a:pt x="347" y="355"/>
                  <a:pt x="347" y="355"/>
                </a:cubicBezTo>
                <a:cubicBezTo>
                  <a:pt x="347" y="327"/>
                  <a:pt x="324" y="304"/>
                  <a:pt x="296" y="304"/>
                </a:cubicBezTo>
                <a:close/>
                <a:moveTo>
                  <a:pt x="296" y="752"/>
                </a:moveTo>
                <a:cubicBezTo>
                  <a:pt x="265" y="752"/>
                  <a:pt x="265" y="752"/>
                  <a:pt x="265" y="752"/>
                </a:cubicBezTo>
                <a:cubicBezTo>
                  <a:pt x="255" y="752"/>
                  <a:pt x="247" y="743"/>
                  <a:pt x="247" y="733"/>
                </a:cubicBezTo>
                <a:cubicBezTo>
                  <a:pt x="247" y="355"/>
                  <a:pt x="247" y="355"/>
                  <a:pt x="247" y="355"/>
                </a:cubicBezTo>
                <a:cubicBezTo>
                  <a:pt x="247" y="344"/>
                  <a:pt x="255" y="336"/>
                  <a:pt x="265" y="336"/>
                </a:cubicBezTo>
                <a:cubicBezTo>
                  <a:pt x="296" y="336"/>
                  <a:pt x="296" y="336"/>
                  <a:pt x="296" y="336"/>
                </a:cubicBezTo>
                <a:cubicBezTo>
                  <a:pt x="307" y="336"/>
                  <a:pt x="315" y="344"/>
                  <a:pt x="315" y="355"/>
                </a:cubicBezTo>
                <a:cubicBezTo>
                  <a:pt x="315" y="733"/>
                  <a:pt x="315" y="733"/>
                  <a:pt x="315" y="733"/>
                </a:cubicBezTo>
                <a:cubicBezTo>
                  <a:pt x="315" y="733"/>
                  <a:pt x="315" y="733"/>
                  <a:pt x="315" y="733"/>
                </a:cubicBezTo>
                <a:cubicBezTo>
                  <a:pt x="315" y="743"/>
                  <a:pt x="307" y="752"/>
                  <a:pt x="296" y="752"/>
                </a:cubicBezTo>
                <a:close/>
              </a:path>
            </a:pathLst>
          </a:custGeom>
          <a:solidFill>
            <a:schemeClr val="accent1"/>
          </a:solidFill>
          <a:ln>
            <a:noFill/>
          </a:ln>
        </p:spPr>
        <p:txBody>
          <a:bodyPr vert="horz" wrap="square" lIns="38575" tIns="19289" rIns="38575" bIns="19289" numCol="1" anchor="t" anchorCtr="0" compatLnSpc="1">
            <a:prstTxWarp prst="textNoShape">
              <a:avLst/>
            </a:prstTxWarp>
          </a:bodyPr>
          <a:lstStyle/>
          <a:p>
            <a:endParaRPr lang="en-US" sz="1100">
              <a:solidFill>
                <a:schemeClr val="tx2">
                  <a:lumMod val="50000"/>
                </a:schemeClr>
              </a:solidFill>
            </a:endParaRPr>
          </a:p>
        </p:txBody>
      </p:sp>
      <p:sp>
        <p:nvSpPr>
          <p:cNvPr id="12" name="Freeform 6"/>
          <p:cNvSpPr>
            <a:spLocks noEditPoints="1"/>
          </p:cNvSpPr>
          <p:nvPr/>
        </p:nvSpPr>
        <p:spPr bwMode="auto">
          <a:xfrm>
            <a:off x="1270104" y="3455413"/>
            <a:ext cx="310498" cy="299084"/>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solidFill>
            <a:schemeClr val="bg1"/>
          </a:solidFill>
          <a:ln w="9525">
            <a:solidFill>
              <a:schemeClr val="accent1"/>
            </a:solidFill>
            <a:round/>
            <a:headEnd/>
            <a:tailEnd/>
          </a:ln>
        </p:spPr>
        <p:txBody>
          <a:bodyPr vert="horz" wrap="square" lIns="51434" tIns="25718" rIns="51434" bIns="25718" numCol="1" anchor="t" anchorCtr="0" compatLnSpc="1">
            <a:prstTxWarp prst="textNoShape">
              <a:avLst/>
            </a:prstTxWarp>
          </a:bodyPr>
          <a:lstStyle/>
          <a:p>
            <a:endParaRPr lang="en-US" sz="800">
              <a:latin typeface="+mj-lt"/>
            </a:endParaRPr>
          </a:p>
        </p:txBody>
      </p:sp>
      <p:pic>
        <p:nvPicPr>
          <p:cNvPr id="13" name="Picture 12">
            <a:extLst>
              <a:ext uri="{FF2B5EF4-FFF2-40B4-BE49-F238E27FC236}">
                <a16:creationId xmlns:a16="http://schemas.microsoft.com/office/drawing/2014/main" id="{08A38DBA-884F-4BC2-9F64-9C93B5AB7933}"/>
              </a:ext>
            </a:extLst>
          </p:cNvPr>
          <p:cNvPicPr>
            <a:picLocks noChangeAspect="1"/>
          </p:cNvPicPr>
          <p:nvPr/>
        </p:nvPicPr>
        <p:blipFill rotWithShape="1">
          <a:blip r:embed="rId2"/>
          <a:srcRect l="6266" t="2796" r="79797" b="16645"/>
          <a:stretch/>
        </p:blipFill>
        <p:spPr>
          <a:xfrm>
            <a:off x="1284822" y="3826447"/>
            <a:ext cx="291325" cy="460208"/>
          </a:xfrm>
          <a:prstGeom prst="rect">
            <a:avLst/>
          </a:prstGeom>
        </p:spPr>
      </p:pic>
    </p:spTree>
    <p:extLst>
      <p:ext uri="{BB962C8B-B14F-4D97-AF65-F5344CB8AC3E}">
        <p14:creationId xmlns:p14="http://schemas.microsoft.com/office/powerpoint/2010/main" val="22031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6164-FA6E-413C-A75A-926C97A602DF}"/>
              </a:ext>
            </a:extLst>
          </p:cNvPr>
          <p:cNvSpPr>
            <a:spLocks noGrp="1"/>
          </p:cNvSpPr>
          <p:nvPr>
            <p:ph type="title"/>
          </p:nvPr>
        </p:nvSpPr>
        <p:spPr>
          <a:xfrm>
            <a:off x="213360" y="510228"/>
            <a:ext cx="8625840" cy="461323"/>
          </a:xfrm>
        </p:spPr>
        <p:txBody>
          <a:bodyPr>
            <a:normAutofit fontScale="90000"/>
          </a:bodyPr>
          <a:lstStyle/>
          <a:p>
            <a:r>
              <a:rPr lang="en-US" sz="3100" dirty="0"/>
              <a:t>Dynamics of Home Health Reimbursement Models</a:t>
            </a:r>
          </a:p>
        </p:txBody>
      </p:sp>
      <p:sp>
        <p:nvSpPr>
          <p:cNvPr id="3" name="TextBox 2"/>
          <p:cNvSpPr txBox="1"/>
          <p:nvPr/>
        </p:nvSpPr>
        <p:spPr>
          <a:xfrm>
            <a:off x="628650" y="1362075"/>
            <a:ext cx="8343900" cy="2931572"/>
          </a:xfrm>
          <a:prstGeom prst="rect">
            <a:avLst/>
          </a:prstGeom>
          <a:noFill/>
        </p:spPr>
        <p:txBody>
          <a:bodyPr wrap="square" lIns="68580" tIns="34290" rIns="68580" bIns="34290" rtlCol="0">
            <a:spAutoFit/>
          </a:bodyPr>
          <a:lstStyle/>
          <a:p>
            <a:r>
              <a:rPr lang="en-US" sz="2100" b="1" u="sng" dirty="0"/>
              <a:t>Health System</a:t>
            </a:r>
          </a:p>
          <a:p>
            <a:pPr marL="214313" indent="-214313">
              <a:buFont typeface="Arial"/>
              <a:buChar char="•"/>
            </a:pPr>
            <a:r>
              <a:rPr lang="en-US" dirty="0"/>
              <a:t>Money Follows the Person: countering the “institutional bias” for LTC services</a:t>
            </a:r>
          </a:p>
          <a:p>
            <a:pPr marL="214313" indent="-214313">
              <a:buFont typeface="Arial"/>
              <a:buChar char="•"/>
            </a:pPr>
            <a:r>
              <a:rPr lang="en-US" dirty="0"/>
              <a:t>Patient Assessments: standardized across settings</a:t>
            </a:r>
          </a:p>
          <a:p>
            <a:pPr marL="214313" indent="-214313">
              <a:buFont typeface="Arial"/>
              <a:buChar char="•"/>
            </a:pPr>
            <a:r>
              <a:rPr lang="en-US" dirty="0"/>
              <a:t>Site-neutral Payments: same payment irrespective of care setting</a:t>
            </a:r>
          </a:p>
          <a:p>
            <a:pPr marL="214313" indent="-214313">
              <a:buFont typeface="Arial"/>
              <a:buChar char="•"/>
            </a:pPr>
            <a:r>
              <a:rPr lang="en-US" i="1" dirty="0">
                <a:solidFill>
                  <a:schemeClr val="accent5">
                    <a:lumMod val="75000"/>
                  </a:schemeClr>
                </a:solidFill>
              </a:rPr>
              <a:t>Bundled Payments: single payment across care settings. Acute -&gt; Post-acute -&gt; Home</a:t>
            </a:r>
          </a:p>
          <a:p>
            <a:pPr marL="214313" indent="-214313">
              <a:buFont typeface="Arial"/>
              <a:buChar char="•"/>
            </a:pPr>
            <a:endParaRPr lang="en-US" dirty="0"/>
          </a:p>
          <a:p>
            <a:r>
              <a:rPr lang="en-US" sz="2100" b="1" u="sng" dirty="0"/>
              <a:t>Home Health</a:t>
            </a:r>
          </a:p>
          <a:p>
            <a:pPr marL="214313" indent="-214313">
              <a:buFont typeface="Arial"/>
              <a:buChar char="•"/>
            </a:pPr>
            <a:r>
              <a:rPr lang="en-US" i="1" dirty="0">
                <a:solidFill>
                  <a:srgbClr val="2E663E"/>
                </a:solidFill>
              </a:rPr>
              <a:t>Medicare Prospective Payment, overhaul implemented 1/1/20</a:t>
            </a:r>
          </a:p>
          <a:p>
            <a:pPr marL="214313" indent="-214313">
              <a:buFont typeface="Arial"/>
              <a:buChar char="•"/>
            </a:pPr>
            <a:r>
              <a:rPr lang="en-US" i="1" dirty="0">
                <a:solidFill>
                  <a:srgbClr val="2E663E"/>
                </a:solidFill>
              </a:rPr>
              <a:t>Value-based Purchasing, 9-state pilot began 2018, Expanding to all states</a:t>
            </a:r>
          </a:p>
          <a:p>
            <a:pPr marL="214313" indent="-214313">
              <a:buFont typeface="Arial"/>
              <a:buChar char="•"/>
            </a:pPr>
            <a:r>
              <a:rPr lang="en-US" dirty="0"/>
              <a:t>Quality Reporting Program, 2% penalty for non-compliance</a:t>
            </a:r>
          </a:p>
        </p:txBody>
      </p:sp>
    </p:spTree>
    <p:extLst>
      <p:ext uri="{BB962C8B-B14F-4D97-AF65-F5344CB8AC3E}">
        <p14:creationId xmlns:p14="http://schemas.microsoft.com/office/powerpoint/2010/main" val="293449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D729-653F-4150-BB4E-9BE6F60172EB}"/>
              </a:ext>
            </a:extLst>
          </p:cNvPr>
          <p:cNvSpPr>
            <a:spLocks noGrp="1"/>
          </p:cNvSpPr>
          <p:nvPr>
            <p:ph type="title"/>
          </p:nvPr>
        </p:nvSpPr>
        <p:spPr>
          <a:xfrm>
            <a:off x="269335" y="367903"/>
            <a:ext cx="7627653" cy="735806"/>
          </a:xfrm>
        </p:spPr>
        <p:txBody>
          <a:bodyPr>
            <a:normAutofit/>
          </a:bodyPr>
          <a:lstStyle/>
          <a:p>
            <a:r>
              <a:rPr lang="en-US" sz="2400" b="1" dirty="0">
                <a:solidFill>
                  <a:schemeClr val="tx2">
                    <a:lumMod val="60000"/>
                    <a:lumOff val="40000"/>
                  </a:schemeClr>
                </a:solidFill>
                <a:latin typeface="Arial" panose="020B0604020202020204" pitchFamily="34" charset="0"/>
                <a:cs typeface="Arial" panose="020B0604020202020204" pitchFamily="34" charset="0"/>
              </a:rPr>
              <a:t>Patient Driven Grouping Model (PDGM)</a:t>
            </a:r>
          </a:p>
        </p:txBody>
      </p:sp>
      <p:sp>
        <p:nvSpPr>
          <p:cNvPr id="7" name="Rectangle: Rounded Corners 6">
            <a:extLst>
              <a:ext uri="{FF2B5EF4-FFF2-40B4-BE49-F238E27FC236}">
                <a16:creationId xmlns:a16="http://schemas.microsoft.com/office/drawing/2014/main" id="{CFBAB0B6-9C08-432B-885C-2505A00C9B1D}"/>
              </a:ext>
            </a:extLst>
          </p:cNvPr>
          <p:cNvSpPr/>
          <p:nvPr/>
        </p:nvSpPr>
        <p:spPr>
          <a:xfrm>
            <a:off x="506181" y="1389530"/>
            <a:ext cx="3229113" cy="127540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Prior to 2020: Prospective Payment System</a:t>
            </a:r>
          </a:p>
        </p:txBody>
      </p:sp>
      <p:sp>
        <p:nvSpPr>
          <p:cNvPr id="8" name="Rectangle: Rounded Corners 7">
            <a:extLst>
              <a:ext uri="{FF2B5EF4-FFF2-40B4-BE49-F238E27FC236}">
                <a16:creationId xmlns:a16="http://schemas.microsoft.com/office/drawing/2014/main" id="{134236AB-F3D1-44FC-BF47-D602F921E1F1}"/>
              </a:ext>
            </a:extLst>
          </p:cNvPr>
          <p:cNvSpPr/>
          <p:nvPr/>
        </p:nvSpPr>
        <p:spPr>
          <a:xfrm>
            <a:off x="5020235" y="1367119"/>
            <a:ext cx="3176705" cy="131854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PDGM implemented 1/1/20 </a:t>
            </a:r>
          </a:p>
        </p:txBody>
      </p:sp>
      <p:sp>
        <p:nvSpPr>
          <p:cNvPr id="9" name="Arrow: Down 8">
            <a:extLst>
              <a:ext uri="{FF2B5EF4-FFF2-40B4-BE49-F238E27FC236}">
                <a16:creationId xmlns:a16="http://schemas.microsoft.com/office/drawing/2014/main" id="{772E7E99-51ED-4586-A3D4-66019BA0A35E}"/>
              </a:ext>
            </a:extLst>
          </p:cNvPr>
          <p:cNvSpPr/>
          <p:nvPr/>
        </p:nvSpPr>
        <p:spPr>
          <a:xfrm>
            <a:off x="1785254" y="2773737"/>
            <a:ext cx="653143" cy="649403"/>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2D5F2172-6A4E-4FDA-B0AC-F33D04619D34}"/>
              </a:ext>
            </a:extLst>
          </p:cNvPr>
          <p:cNvSpPr/>
          <p:nvPr/>
        </p:nvSpPr>
        <p:spPr>
          <a:xfrm>
            <a:off x="6379035" y="2773737"/>
            <a:ext cx="653143" cy="649403"/>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5D4A55E-9396-4949-90EE-3EA10E26EA1F}"/>
              </a:ext>
            </a:extLst>
          </p:cNvPr>
          <p:cNvSpPr/>
          <p:nvPr/>
        </p:nvSpPr>
        <p:spPr>
          <a:xfrm>
            <a:off x="391885" y="3496618"/>
            <a:ext cx="3842657" cy="128179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800" dirty="0">
                <a:solidFill>
                  <a:schemeClr val="tx1"/>
                </a:solidFill>
                <a:latin typeface="Arial" panose="020B0604020202020204" pitchFamily="34" charset="0"/>
                <a:cs typeface="Arial" panose="020B0604020202020204" pitchFamily="34" charset="0"/>
              </a:rPr>
              <a:t>60-day episode payments with 153-category case-mix classification. Covers HH disciplines with non-routine supplies paid separately.</a:t>
            </a:r>
          </a:p>
        </p:txBody>
      </p:sp>
      <p:sp>
        <p:nvSpPr>
          <p:cNvPr id="12" name="Rectangle 11">
            <a:extLst>
              <a:ext uri="{FF2B5EF4-FFF2-40B4-BE49-F238E27FC236}">
                <a16:creationId xmlns:a16="http://schemas.microsoft.com/office/drawing/2014/main" id="{6391926C-32CE-4A7A-9287-F03C7CE99D6B}"/>
              </a:ext>
            </a:extLst>
          </p:cNvPr>
          <p:cNvSpPr/>
          <p:nvPr/>
        </p:nvSpPr>
        <p:spPr>
          <a:xfrm>
            <a:off x="4669970" y="3498922"/>
            <a:ext cx="3842657" cy="128179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latin typeface="Arial" panose="020B0604020202020204" pitchFamily="34" charset="0"/>
                <a:cs typeface="Arial" panose="020B0604020202020204" pitchFamily="34" charset="0"/>
              </a:rPr>
              <a:t>30-day episode payments with 432-unique case-mix groups. Rate includes non-routine supplies.</a:t>
            </a:r>
          </a:p>
        </p:txBody>
      </p:sp>
      <p:sp>
        <p:nvSpPr>
          <p:cNvPr id="4" name="TextBox 3">
            <a:extLst>
              <a:ext uri="{FF2B5EF4-FFF2-40B4-BE49-F238E27FC236}">
                <a16:creationId xmlns:a16="http://schemas.microsoft.com/office/drawing/2014/main" id="{F9AAFE84-66BF-43D6-9DA9-8A02687C0D38}"/>
              </a:ext>
            </a:extLst>
          </p:cNvPr>
          <p:cNvSpPr txBox="1"/>
          <p:nvPr/>
        </p:nvSpPr>
        <p:spPr>
          <a:xfrm>
            <a:off x="730545" y="903654"/>
            <a:ext cx="787884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January 1, 2022 is Year 3 of Patient Driven Grouping Model</a:t>
            </a:r>
          </a:p>
        </p:txBody>
      </p:sp>
    </p:spTree>
    <p:extLst>
      <p:ext uri="{BB962C8B-B14F-4D97-AF65-F5344CB8AC3E}">
        <p14:creationId xmlns:p14="http://schemas.microsoft.com/office/powerpoint/2010/main" val="376537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3BE3-2D21-4EF2-A871-7263CE18EDDB}"/>
              </a:ext>
            </a:extLst>
          </p:cNvPr>
          <p:cNvSpPr>
            <a:spLocks noGrp="1"/>
          </p:cNvSpPr>
          <p:nvPr>
            <p:ph type="title"/>
          </p:nvPr>
        </p:nvSpPr>
        <p:spPr>
          <a:xfrm>
            <a:off x="548907" y="-399994"/>
            <a:ext cx="7913304" cy="1369205"/>
          </a:xfrm>
        </p:spPr>
        <p:txBody>
          <a:bodyPr>
            <a:normAutofit fontScale="90000"/>
          </a:bodyPr>
          <a:lstStyle/>
          <a:p>
            <a:br>
              <a:rPr lang="en-US" dirty="0"/>
            </a:br>
            <a:br>
              <a:rPr lang="en-US" dirty="0"/>
            </a:br>
            <a:r>
              <a:rPr lang="en-US" dirty="0"/>
              <a:t>Medicare Prospective Payment</a:t>
            </a:r>
            <a:br>
              <a:rPr lang="en-US" dirty="0"/>
            </a:br>
            <a:r>
              <a:rPr lang="en-US" sz="2700" i="1" dirty="0"/>
              <a:t>Patient Driven Grouping Model (PDGM)</a:t>
            </a:r>
          </a:p>
        </p:txBody>
      </p:sp>
      <p:sp>
        <p:nvSpPr>
          <p:cNvPr id="3" name="Content Placeholder 2">
            <a:extLst>
              <a:ext uri="{FF2B5EF4-FFF2-40B4-BE49-F238E27FC236}">
                <a16:creationId xmlns:a16="http://schemas.microsoft.com/office/drawing/2014/main" id="{F379C83E-BB46-46D4-ACED-423F86146FCE}"/>
              </a:ext>
            </a:extLst>
          </p:cNvPr>
          <p:cNvSpPr>
            <a:spLocks noGrp="1"/>
          </p:cNvSpPr>
          <p:nvPr>
            <p:ph idx="1"/>
          </p:nvPr>
        </p:nvSpPr>
        <p:spPr>
          <a:xfrm>
            <a:off x="760329" y="1364457"/>
            <a:ext cx="7635732" cy="3378994"/>
          </a:xfrm>
        </p:spPr>
        <p:txBody>
          <a:bodyPr/>
          <a:lstStyle/>
          <a:p>
            <a:r>
              <a:rPr lang="en-US" sz="1800" dirty="0"/>
              <a:t>The PDGM shifts from resource based, case-mix model the Home Health Resource Groups, (HHRG) to patient-condition based model.</a:t>
            </a:r>
          </a:p>
          <a:p>
            <a:endParaRPr lang="en-US" dirty="0"/>
          </a:p>
        </p:txBody>
      </p:sp>
      <p:graphicFrame>
        <p:nvGraphicFramePr>
          <p:cNvPr id="5" name="Diagram 4">
            <a:extLst>
              <a:ext uri="{FF2B5EF4-FFF2-40B4-BE49-F238E27FC236}">
                <a16:creationId xmlns:a16="http://schemas.microsoft.com/office/drawing/2014/main" id="{3E204950-D8C6-4993-A985-920418265EF8}"/>
              </a:ext>
            </a:extLst>
          </p:cNvPr>
          <p:cNvGraphicFramePr/>
          <p:nvPr>
            <p:extLst>
              <p:ext uri="{D42A27DB-BD31-4B8C-83A1-F6EECF244321}">
                <p14:modId xmlns:p14="http://schemas.microsoft.com/office/powerpoint/2010/main" val="1094939003"/>
              </p:ext>
            </p:extLst>
          </p:nvPr>
        </p:nvGraphicFramePr>
        <p:xfrm>
          <a:off x="739918" y="2011477"/>
          <a:ext cx="6738257" cy="248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B6D07DAE-54AB-4D9C-B4E9-1B466B2FAC23}"/>
              </a:ext>
            </a:extLst>
          </p:cNvPr>
          <p:cNvSpPr/>
          <p:nvPr/>
        </p:nvSpPr>
        <p:spPr>
          <a:xfrm>
            <a:off x="701818" y="4538944"/>
            <a:ext cx="8080232" cy="238527"/>
          </a:xfrm>
          <a:prstGeom prst="rect">
            <a:avLst/>
          </a:prstGeom>
        </p:spPr>
        <p:txBody>
          <a:bodyPr wrap="square" lIns="68580" tIns="34290" rIns="68580" bIns="34290">
            <a:spAutoFit/>
          </a:bodyPr>
          <a:lstStyle/>
          <a:p>
            <a:r>
              <a:rPr lang="en-US" sz="1100" dirty="0"/>
              <a:t>Case-mix weights are generated for each payment group and updated annually through rulemaking</a:t>
            </a:r>
          </a:p>
        </p:txBody>
      </p:sp>
    </p:spTree>
    <p:extLst>
      <p:ext uri="{BB962C8B-B14F-4D97-AF65-F5344CB8AC3E}">
        <p14:creationId xmlns:p14="http://schemas.microsoft.com/office/powerpoint/2010/main" val="254666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3" y="275193"/>
            <a:ext cx="8134207" cy="550385"/>
          </a:xfrm>
        </p:spPr>
        <p:txBody>
          <a:bodyPr/>
          <a:lstStyle/>
          <a:p>
            <a:r>
              <a:rPr lang="en-US" dirty="0"/>
              <a:t>PDGM</a:t>
            </a:r>
          </a:p>
        </p:txBody>
      </p:sp>
      <p:pic>
        <p:nvPicPr>
          <p:cNvPr id="5" name="Content Placeholder 4" descr="Screen Shot 2019-07-23 at 9.35.58 AM.png"/>
          <p:cNvPicPr>
            <a:picLocks noGrp="1" noChangeAspect="1"/>
          </p:cNvPicPr>
          <p:nvPr>
            <p:ph idx="1"/>
          </p:nvPr>
        </p:nvPicPr>
        <p:blipFill>
          <a:blip r:embed="rId3">
            <a:extLst>
              <a:ext uri="{28A0092B-C50C-407E-A947-70E740481C1C}">
                <a14:useLocalDpi xmlns:a14="http://schemas.microsoft.com/office/drawing/2010/main" val="0"/>
              </a:ext>
            </a:extLst>
          </a:blip>
          <a:srcRect l="-36321" r="-36321"/>
          <a:stretch>
            <a:fillRect/>
          </a:stretch>
        </p:blipFill>
        <p:spPr>
          <a:xfrm>
            <a:off x="-541867" y="647701"/>
            <a:ext cx="9397999" cy="4495799"/>
          </a:xfrm>
        </p:spPr>
      </p:pic>
    </p:spTree>
    <p:extLst>
      <p:ext uri="{BB962C8B-B14F-4D97-AF65-F5344CB8AC3E}">
        <p14:creationId xmlns:p14="http://schemas.microsoft.com/office/powerpoint/2010/main" val="262111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31A0-B6A9-404F-8396-97CCCADEFB81}"/>
              </a:ext>
            </a:extLst>
          </p:cNvPr>
          <p:cNvSpPr>
            <a:spLocks noGrp="1"/>
          </p:cNvSpPr>
          <p:nvPr>
            <p:ph type="title"/>
          </p:nvPr>
        </p:nvSpPr>
        <p:spPr>
          <a:xfrm>
            <a:off x="263195" y="424825"/>
            <a:ext cx="8229600" cy="711491"/>
          </a:xfrm>
        </p:spPr>
        <p:txBody>
          <a:bodyPr>
            <a:normAutofit/>
          </a:bodyPr>
          <a:lstStyle/>
          <a:p>
            <a:r>
              <a:rPr lang="en-US" dirty="0"/>
              <a:t>Patient Driven Grouping Model (PDGM)</a:t>
            </a:r>
          </a:p>
        </p:txBody>
      </p:sp>
      <p:graphicFrame>
        <p:nvGraphicFramePr>
          <p:cNvPr id="4" name="Content Placeholder 3">
            <a:extLst>
              <a:ext uri="{FF2B5EF4-FFF2-40B4-BE49-F238E27FC236}">
                <a16:creationId xmlns:a16="http://schemas.microsoft.com/office/drawing/2014/main" id="{D57C8AD5-DADB-41AA-AA50-218EB395A9DA}"/>
              </a:ext>
            </a:extLst>
          </p:cNvPr>
          <p:cNvGraphicFramePr>
            <a:graphicFrameLocks noGrp="1"/>
          </p:cNvGraphicFramePr>
          <p:nvPr>
            <p:ph idx="1"/>
            <p:extLst>
              <p:ext uri="{D42A27DB-BD31-4B8C-83A1-F6EECF244321}">
                <p14:modId xmlns:p14="http://schemas.microsoft.com/office/powerpoint/2010/main" val="2682696396"/>
              </p:ext>
            </p:extLst>
          </p:nvPr>
        </p:nvGraphicFramePr>
        <p:xfrm>
          <a:off x="263195" y="1136316"/>
          <a:ext cx="8617610" cy="3738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56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6164-FA6E-413C-A75A-926C97A602DF}"/>
              </a:ext>
            </a:extLst>
          </p:cNvPr>
          <p:cNvSpPr>
            <a:spLocks noGrp="1"/>
          </p:cNvSpPr>
          <p:nvPr>
            <p:ph type="title"/>
          </p:nvPr>
        </p:nvSpPr>
        <p:spPr>
          <a:xfrm>
            <a:off x="332873" y="436055"/>
            <a:ext cx="7168384" cy="582790"/>
          </a:xfrm>
        </p:spPr>
        <p:txBody>
          <a:bodyPr>
            <a:normAutofit/>
          </a:bodyPr>
          <a:lstStyle/>
          <a:p>
            <a:r>
              <a:rPr lang="en-US" sz="2400" b="1" dirty="0">
                <a:solidFill>
                  <a:schemeClr val="tx2">
                    <a:lumMod val="60000"/>
                    <a:lumOff val="40000"/>
                  </a:schemeClr>
                </a:solidFill>
                <a:latin typeface="Arial" panose="020B0604020202020204" pitchFamily="34" charset="0"/>
                <a:cs typeface="Arial" panose="020B0604020202020204" pitchFamily="34" charset="0"/>
              </a:rPr>
              <a:t>HH Value-based Purchasing</a:t>
            </a:r>
          </a:p>
        </p:txBody>
      </p:sp>
      <p:sp>
        <p:nvSpPr>
          <p:cNvPr id="5" name="TextBox 4">
            <a:extLst>
              <a:ext uri="{FF2B5EF4-FFF2-40B4-BE49-F238E27FC236}">
                <a16:creationId xmlns:a16="http://schemas.microsoft.com/office/drawing/2014/main" id="{C6930D78-9E55-4A37-894C-728809543C9E}"/>
              </a:ext>
            </a:extLst>
          </p:cNvPr>
          <p:cNvSpPr txBox="1"/>
          <p:nvPr/>
        </p:nvSpPr>
        <p:spPr>
          <a:xfrm>
            <a:off x="390164" y="1142774"/>
            <a:ext cx="8361759" cy="1754326"/>
          </a:xfrm>
          <a:prstGeom prst="rect">
            <a:avLst/>
          </a:prstGeom>
          <a:solidFill>
            <a:schemeClr val="accent1">
              <a:lumMod val="50000"/>
            </a:schemeClr>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Background:</a:t>
            </a:r>
          </a:p>
          <a:p>
            <a:pPr marL="342900" indent="-342900">
              <a:buFont typeface="Arial"/>
              <a:buChar char="•"/>
            </a:pPr>
            <a:r>
              <a:rPr lang="en-US" b="1" dirty="0">
                <a:solidFill>
                  <a:schemeClr val="bg1"/>
                </a:solidFill>
                <a:latin typeface="Arial" panose="020B0604020202020204" pitchFamily="34" charset="0"/>
                <a:cs typeface="Arial" panose="020B0604020202020204" pitchFamily="34" charset="0"/>
              </a:rPr>
              <a:t>Started in 2016 as test in 9 states: AZ, FL, IA, MD, MA, NE, NC, TN, WA </a:t>
            </a:r>
          </a:p>
          <a:p>
            <a:pPr marL="342900" indent="-342900">
              <a:buFont typeface="Arial"/>
              <a:buChar char="•"/>
            </a:pPr>
            <a:r>
              <a:rPr lang="en-US" b="1" dirty="0">
                <a:solidFill>
                  <a:schemeClr val="bg1"/>
                </a:solidFill>
                <a:latin typeface="Arial" panose="020B0604020202020204" pitchFamily="34" charset="0"/>
                <a:cs typeface="Arial" panose="020B0604020202020204" pitchFamily="34" charset="0"/>
              </a:rPr>
              <a:t>2016 was performance year 1, applied to 2018 payments with 3 percent adjustment (upward or downward). Moves to 9 percent adjustment for performance year 5</a:t>
            </a:r>
          </a:p>
          <a:p>
            <a:pPr marL="342900" indent="-342900">
              <a:buFont typeface="Arial"/>
              <a:buChar char="•"/>
            </a:pPr>
            <a:r>
              <a:rPr lang="en-US" b="1" dirty="0">
                <a:solidFill>
                  <a:schemeClr val="bg1"/>
                </a:solidFill>
                <a:latin typeface="Arial" panose="020B0604020202020204" pitchFamily="34" charset="0"/>
                <a:cs typeface="Arial" panose="020B0604020202020204" pitchFamily="34" charset="0"/>
              </a:rPr>
              <a:t>Total reduction of $378 million in payments over 5 years  due to VBP</a:t>
            </a:r>
          </a:p>
        </p:txBody>
      </p:sp>
      <p:sp>
        <p:nvSpPr>
          <p:cNvPr id="4" name="TextBox 3"/>
          <p:cNvSpPr txBox="1"/>
          <p:nvPr/>
        </p:nvSpPr>
        <p:spPr>
          <a:xfrm>
            <a:off x="390164" y="3123563"/>
            <a:ext cx="8361759" cy="1477328"/>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Expansion Set for All States</a:t>
            </a:r>
          </a:p>
          <a:p>
            <a:pPr marL="342900" indent="-342900">
              <a:buFont typeface="Arial"/>
              <a:buChar char="•"/>
            </a:pPr>
            <a:r>
              <a:rPr lang="en-US" dirty="0">
                <a:latin typeface="Arial" panose="020B0604020202020204" pitchFamily="34" charset="0"/>
                <a:cs typeface="Arial" panose="020B0604020202020204" pitchFamily="34" charset="0"/>
              </a:rPr>
              <a:t>2022 is first performance year for all states</a:t>
            </a:r>
          </a:p>
          <a:p>
            <a:pPr marL="342900" indent="-342900">
              <a:buFont typeface="Arial"/>
              <a:buChar char="•"/>
            </a:pPr>
            <a:r>
              <a:rPr lang="en-US" dirty="0">
                <a:latin typeface="Arial" panose="020B0604020202020204" pitchFamily="34" charset="0"/>
                <a:cs typeface="Arial" panose="020B0604020202020204" pitchFamily="34" charset="0"/>
              </a:rPr>
              <a:t>Initial 9 states will see no adjustment in 2023</a:t>
            </a:r>
          </a:p>
          <a:p>
            <a:pPr marL="342900" indent="-342900">
              <a:buFont typeface="Arial"/>
              <a:buChar char="•"/>
            </a:pPr>
            <a:r>
              <a:rPr lang="en-US" dirty="0">
                <a:latin typeface="Arial" panose="020B0604020202020204" pitchFamily="34" charset="0"/>
                <a:cs typeface="Arial" panose="020B0604020202020204" pitchFamily="34" charset="0"/>
              </a:rPr>
              <a:t>Beginning in 2024, adjustments for HHAs in all states will see adjustments ranging from -5% to +5% </a:t>
            </a:r>
          </a:p>
        </p:txBody>
      </p:sp>
    </p:spTree>
    <p:extLst>
      <p:ext uri="{BB962C8B-B14F-4D97-AF65-F5344CB8AC3E}">
        <p14:creationId xmlns:p14="http://schemas.microsoft.com/office/powerpoint/2010/main" val="40185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A4D6-43CF-4C53-BAAE-5CD720FFE473}"/>
              </a:ext>
            </a:extLst>
          </p:cNvPr>
          <p:cNvSpPr>
            <a:spLocks noGrp="1"/>
          </p:cNvSpPr>
          <p:nvPr>
            <p:ph type="title"/>
          </p:nvPr>
        </p:nvSpPr>
        <p:spPr>
          <a:xfrm>
            <a:off x="289872" y="662795"/>
            <a:ext cx="7543800" cy="556573"/>
          </a:xfrm>
        </p:spPr>
        <p:txBody>
          <a:bodyPr>
            <a:normAutofit/>
          </a:bodyPr>
          <a:lstStyle/>
          <a:p>
            <a:r>
              <a:rPr lang="en-US" sz="2400" dirty="0"/>
              <a:t>COVID PHE Disruptions</a:t>
            </a:r>
          </a:p>
        </p:txBody>
      </p:sp>
      <p:graphicFrame>
        <p:nvGraphicFramePr>
          <p:cNvPr id="6" name="Content Placeholder 5">
            <a:extLst>
              <a:ext uri="{FF2B5EF4-FFF2-40B4-BE49-F238E27FC236}">
                <a16:creationId xmlns:a16="http://schemas.microsoft.com/office/drawing/2014/main" id="{5C44168D-4D24-48C1-828E-362CC9D2AC1E}"/>
              </a:ext>
            </a:extLst>
          </p:cNvPr>
          <p:cNvGraphicFramePr>
            <a:graphicFrameLocks noGrp="1"/>
          </p:cNvGraphicFramePr>
          <p:nvPr>
            <p:ph idx="1"/>
            <p:extLst>
              <p:ext uri="{D42A27DB-BD31-4B8C-83A1-F6EECF244321}">
                <p14:modId xmlns:p14="http://schemas.microsoft.com/office/powerpoint/2010/main" val="1103148362"/>
              </p:ext>
            </p:extLst>
          </p:nvPr>
        </p:nvGraphicFramePr>
        <p:xfrm>
          <a:off x="289872" y="381000"/>
          <a:ext cx="8758879" cy="455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7956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D729-653F-4150-BB4E-9BE6F60172EB}"/>
              </a:ext>
            </a:extLst>
          </p:cNvPr>
          <p:cNvSpPr>
            <a:spLocks noGrp="1"/>
          </p:cNvSpPr>
          <p:nvPr>
            <p:ph type="title"/>
          </p:nvPr>
        </p:nvSpPr>
        <p:spPr>
          <a:xfrm>
            <a:off x="315685" y="393227"/>
            <a:ext cx="7543800" cy="337498"/>
          </a:xfrm>
        </p:spPr>
        <p:txBody>
          <a:bodyPr>
            <a:normAutofit fontScale="90000"/>
          </a:bodyPr>
          <a:lstStyle/>
          <a:p>
            <a:r>
              <a:rPr lang="en-US" dirty="0"/>
              <a:t>Reimbursement Policy Responses</a:t>
            </a:r>
          </a:p>
        </p:txBody>
      </p:sp>
      <p:sp>
        <p:nvSpPr>
          <p:cNvPr id="7" name="Rectangle: Rounded Corners 6">
            <a:extLst>
              <a:ext uri="{FF2B5EF4-FFF2-40B4-BE49-F238E27FC236}">
                <a16:creationId xmlns:a16="http://schemas.microsoft.com/office/drawing/2014/main" id="{CFBAB0B6-9C08-432B-885C-2505A00C9B1D}"/>
              </a:ext>
            </a:extLst>
          </p:cNvPr>
          <p:cNvSpPr/>
          <p:nvPr/>
        </p:nvSpPr>
        <p:spPr>
          <a:xfrm>
            <a:off x="190501" y="856946"/>
            <a:ext cx="2200275" cy="11049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dirty="0" err="1"/>
              <a:t>Telehealth</a:t>
            </a:r>
            <a:r>
              <a:rPr lang="en-US" dirty="0"/>
              <a:t> Flexibility</a:t>
            </a:r>
          </a:p>
        </p:txBody>
      </p:sp>
      <p:sp>
        <p:nvSpPr>
          <p:cNvPr id="8" name="Rectangle: Rounded Corners 7">
            <a:extLst>
              <a:ext uri="{FF2B5EF4-FFF2-40B4-BE49-F238E27FC236}">
                <a16:creationId xmlns:a16="http://schemas.microsoft.com/office/drawing/2014/main" id="{134236AB-F3D1-44FC-BF47-D602F921E1F1}"/>
              </a:ext>
            </a:extLst>
          </p:cNvPr>
          <p:cNvSpPr/>
          <p:nvPr/>
        </p:nvSpPr>
        <p:spPr>
          <a:xfrm>
            <a:off x="3058086" y="856946"/>
            <a:ext cx="2485465" cy="111890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dirty="0"/>
              <a:t>Scope of Practice </a:t>
            </a:r>
          </a:p>
        </p:txBody>
      </p:sp>
      <p:sp>
        <p:nvSpPr>
          <p:cNvPr id="9" name="Arrow: Down 8">
            <a:extLst>
              <a:ext uri="{FF2B5EF4-FFF2-40B4-BE49-F238E27FC236}">
                <a16:creationId xmlns:a16="http://schemas.microsoft.com/office/drawing/2014/main" id="{772E7E99-51ED-4586-A3D4-66019BA0A35E}"/>
              </a:ext>
            </a:extLst>
          </p:cNvPr>
          <p:cNvSpPr/>
          <p:nvPr/>
        </p:nvSpPr>
        <p:spPr>
          <a:xfrm>
            <a:off x="899429" y="2030119"/>
            <a:ext cx="653143" cy="649403"/>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a:endParaRPr lang="en-US" dirty="0"/>
          </a:p>
        </p:txBody>
      </p:sp>
      <p:sp>
        <p:nvSpPr>
          <p:cNvPr id="10" name="Arrow: Down 9">
            <a:extLst>
              <a:ext uri="{FF2B5EF4-FFF2-40B4-BE49-F238E27FC236}">
                <a16:creationId xmlns:a16="http://schemas.microsoft.com/office/drawing/2014/main" id="{2D5F2172-6A4E-4FDA-B0AC-F33D04619D34}"/>
              </a:ext>
            </a:extLst>
          </p:cNvPr>
          <p:cNvSpPr/>
          <p:nvPr/>
        </p:nvSpPr>
        <p:spPr>
          <a:xfrm>
            <a:off x="3912060" y="2030119"/>
            <a:ext cx="653143" cy="649403"/>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a:endParaRPr lang="en-US" dirty="0"/>
          </a:p>
        </p:txBody>
      </p:sp>
      <p:sp>
        <p:nvSpPr>
          <p:cNvPr id="11" name="Rectangle 10">
            <a:extLst>
              <a:ext uri="{FF2B5EF4-FFF2-40B4-BE49-F238E27FC236}">
                <a16:creationId xmlns:a16="http://schemas.microsoft.com/office/drawing/2014/main" id="{F5D4A55E-9396-4949-90EE-3EA10E26EA1F}"/>
              </a:ext>
            </a:extLst>
          </p:cNvPr>
          <p:cNvSpPr/>
          <p:nvPr/>
        </p:nvSpPr>
        <p:spPr>
          <a:xfrm>
            <a:off x="315685" y="2772718"/>
            <a:ext cx="2141765" cy="224712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t"/>
          <a:lstStyle/>
          <a:p>
            <a:pPr marL="214313" indent="-214313">
              <a:buFont typeface="Arial"/>
              <a:buChar char="•"/>
            </a:pPr>
            <a:r>
              <a:rPr lang="en-US" sz="1400" dirty="0">
                <a:solidFill>
                  <a:schemeClr val="tx1"/>
                </a:solidFill>
              </a:rPr>
              <a:t>Originating site, expanded to beneficiaries outside of rural areas </a:t>
            </a:r>
          </a:p>
          <a:p>
            <a:pPr marL="214313" indent="-214313">
              <a:buFont typeface="Arial"/>
              <a:buChar char="•"/>
            </a:pPr>
            <a:r>
              <a:rPr lang="en-US" sz="1400" dirty="0">
                <a:solidFill>
                  <a:schemeClr val="tx1"/>
                </a:solidFill>
              </a:rPr>
              <a:t>Audio-only </a:t>
            </a:r>
            <a:r>
              <a:rPr lang="en-US" sz="1400" dirty="0" err="1">
                <a:solidFill>
                  <a:schemeClr val="tx1"/>
                </a:solidFill>
              </a:rPr>
              <a:t>telehealth</a:t>
            </a:r>
            <a:endParaRPr lang="en-US" sz="1400" dirty="0">
              <a:solidFill>
                <a:schemeClr val="tx1"/>
              </a:solidFill>
            </a:endParaRPr>
          </a:p>
          <a:p>
            <a:pPr marL="214313" indent="-214313">
              <a:buFont typeface="Arial"/>
              <a:buChar char="•"/>
            </a:pPr>
            <a:r>
              <a:rPr lang="en-US" sz="1400" dirty="0">
                <a:solidFill>
                  <a:schemeClr val="tx1"/>
                </a:solidFill>
              </a:rPr>
              <a:t>Types of services provided (i.e. physician and occupational therapy and behavioral health)</a:t>
            </a:r>
          </a:p>
        </p:txBody>
      </p:sp>
      <p:sp>
        <p:nvSpPr>
          <p:cNvPr id="12" name="Rectangle 11">
            <a:extLst>
              <a:ext uri="{FF2B5EF4-FFF2-40B4-BE49-F238E27FC236}">
                <a16:creationId xmlns:a16="http://schemas.microsoft.com/office/drawing/2014/main" id="{6391926C-32CE-4A7A-9287-F03C7CE99D6B}"/>
              </a:ext>
            </a:extLst>
          </p:cNvPr>
          <p:cNvSpPr/>
          <p:nvPr/>
        </p:nvSpPr>
        <p:spPr>
          <a:xfrm>
            <a:off x="3114676" y="2752725"/>
            <a:ext cx="2438400" cy="226711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214313" indent="-214313">
              <a:buFont typeface="Arial"/>
              <a:buChar char="•"/>
            </a:pPr>
            <a:r>
              <a:rPr lang="en-US" sz="1600" dirty="0">
                <a:solidFill>
                  <a:schemeClr val="tx1"/>
                </a:solidFill>
              </a:rPr>
              <a:t>Pharmacists, CNAs, NPPS, expanded scope</a:t>
            </a:r>
          </a:p>
          <a:p>
            <a:pPr marL="214313" indent="-214313">
              <a:buFont typeface="Arial"/>
              <a:buChar char="•"/>
            </a:pPr>
            <a:r>
              <a:rPr lang="en-US" dirty="0">
                <a:solidFill>
                  <a:schemeClr val="tx1"/>
                </a:solidFill>
              </a:rPr>
              <a:t>Licenses transfer across state lines</a:t>
            </a:r>
          </a:p>
          <a:p>
            <a:pPr marL="214313" indent="-214313">
              <a:buFont typeface="Arial"/>
              <a:buChar char="•"/>
            </a:pPr>
            <a:r>
              <a:rPr lang="en-US" dirty="0">
                <a:solidFill>
                  <a:schemeClr val="tx1"/>
                </a:solidFill>
              </a:rPr>
              <a:t>Direct and indirect payments</a:t>
            </a:r>
          </a:p>
          <a:p>
            <a:pPr marL="214313" indent="-214313">
              <a:buFont typeface="Arial"/>
              <a:buChar char="•"/>
            </a:pPr>
            <a:endParaRPr lang="en-US" sz="1400" dirty="0">
              <a:solidFill>
                <a:schemeClr val="tx1"/>
              </a:solidFill>
            </a:endParaRPr>
          </a:p>
        </p:txBody>
      </p:sp>
      <p:sp>
        <p:nvSpPr>
          <p:cNvPr id="13" name="Rectangle: Rounded Corners 7">
            <a:extLst>
              <a:ext uri="{FF2B5EF4-FFF2-40B4-BE49-F238E27FC236}">
                <a16:creationId xmlns:a16="http://schemas.microsoft.com/office/drawing/2014/main" id="{134236AB-F3D1-44FC-BF47-D602F921E1F1}"/>
              </a:ext>
            </a:extLst>
          </p:cNvPr>
          <p:cNvSpPr/>
          <p:nvPr/>
        </p:nvSpPr>
        <p:spPr>
          <a:xfrm>
            <a:off x="6162676" y="856946"/>
            <a:ext cx="2485465" cy="111890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dirty="0"/>
              <a:t>Reimbursement Models </a:t>
            </a:r>
          </a:p>
        </p:txBody>
      </p:sp>
      <p:sp>
        <p:nvSpPr>
          <p:cNvPr id="14" name="Arrow: Down 9">
            <a:extLst>
              <a:ext uri="{FF2B5EF4-FFF2-40B4-BE49-F238E27FC236}">
                <a16:creationId xmlns:a16="http://schemas.microsoft.com/office/drawing/2014/main" id="{2D5F2172-6A4E-4FDA-B0AC-F33D04619D34}"/>
              </a:ext>
            </a:extLst>
          </p:cNvPr>
          <p:cNvSpPr/>
          <p:nvPr/>
        </p:nvSpPr>
        <p:spPr>
          <a:xfrm>
            <a:off x="7039267" y="2030119"/>
            <a:ext cx="653143" cy="649403"/>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a:endParaRPr lang="en-US" dirty="0"/>
          </a:p>
        </p:txBody>
      </p:sp>
      <p:sp>
        <p:nvSpPr>
          <p:cNvPr id="15" name="Rectangle 14">
            <a:extLst>
              <a:ext uri="{FF2B5EF4-FFF2-40B4-BE49-F238E27FC236}">
                <a16:creationId xmlns:a16="http://schemas.microsoft.com/office/drawing/2014/main" id="{6391926C-32CE-4A7A-9287-F03C7CE99D6B}"/>
              </a:ext>
            </a:extLst>
          </p:cNvPr>
          <p:cNvSpPr/>
          <p:nvPr/>
        </p:nvSpPr>
        <p:spPr>
          <a:xfrm>
            <a:off x="6162676" y="2762250"/>
            <a:ext cx="2428874" cy="2257592"/>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214313" indent="-214313">
              <a:buFont typeface="Arial"/>
              <a:buChar char="•"/>
            </a:pPr>
            <a:r>
              <a:rPr lang="en-US" sz="1600" dirty="0">
                <a:solidFill>
                  <a:schemeClr val="tx1"/>
                </a:solidFill>
              </a:rPr>
              <a:t>Medicare PDGM, recalibration of rates</a:t>
            </a:r>
          </a:p>
          <a:p>
            <a:pPr marL="214313" indent="-214313">
              <a:buFont typeface="Arial"/>
              <a:buChar char="•"/>
            </a:pPr>
            <a:r>
              <a:rPr lang="en-US" sz="1600" dirty="0">
                <a:solidFill>
                  <a:schemeClr val="tx1"/>
                </a:solidFill>
              </a:rPr>
              <a:t>Medicare Advantage, realignment of care settings</a:t>
            </a:r>
          </a:p>
          <a:p>
            <a:pPr marL="214313" indent="-214313">
              <a:buFont typeface="Arial"/>
              <a:buChar char="•"/>
            </a:pPr>
            <a:r>
              <a:rPr lang="en-US" sz="1600" dirty="0">
                <a:solidFill>
                  <a:schemeClr val="tx1"/>
                </a:solidFill>
              </a:rPr>
              <a:t>Acceleration of Value-based Purchasing and Bundled Payments</a:t>
            </a:r>
          </a:p>
        </p:txBody>
      </p:sp>
    </p:spTree>
    <p:extLst>
      <p:ext uri="{BB962C8B-B14F-4D97-AF65-F5344CB8AC3E}">
        <p14:creationId xmlns:p14="http://schemas.microsoft.com/office/powerpoint/2010/main" val="5877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41A0-4180-446D-B660-C5FC0FE93261}"/>
              </a:ext>
            </a:extLst>
          </p:cNvPr>
          <p:cNvSpPr>
            <a:spLocks noGrp="1"/>
          </p:cNvSpPr>
          <p:nvPr>
            <p:ph type="title"/>
          </p:nvPr>
        </p:nvSpPr>
        <p:spPr>
          <a:xfrm>
            <a:off x="372903" y="341392"/>
            <a:ext cx="8229600" cy="711491"/>
          </a:xfrm>
        </p:spPr>
        <p:txBody>
          <a:bodyPr/>
          <a:lstStyle/>
          <a:p>
            <a:r>
              <a:rPr lang="en-US" dirty="0"/>
              <a:t>Disclosure</a:t>
            </a:r>
          </a:p>
        </p:txBody>
      </p:sp>
      <p:sp>
        <p:nvSpPr>
          <p:cNvPr id="3" name="Content Placeholder 2">
            <a:extLst>
              <a:ext uri="{FF2B5EF4-FFF2-40B4-BE49-F238E27FC236}">
                <a16:creationId xmlns:a16="http://schemas.microsoft.com/office/drawing/2014/main" id="{E5016C73-7A15-470C-AF52-A110C73B1813}"/>
              </a:ext>
            </a:extLst>
          </p:cNvPr>
          <p:cNvSpPr>
            <a:spLocks noGrp="1"/>
          </p:cNvSpPr>
          <p:nvPr>
            <p:ph idx="1"/>
          </p:nvPr>
        </p:nvSpPr>
        <p:spPr>
          <a:xfrm>
            <a:off x="448502" y="999078"/>
            <a:ext cx="8229600" cy="3661826"/>
          </a:xfrm>
        </p:spPr>
        <p:txBody>
          <a:bodyPr>
            <a:normAutofit fontScale="40000" lnSpcReduction="20000"/>
          </a:bodyPr>
          <a:lstStyle/>
          <a:p>
            <a:r>
              <a:rPr lang="en-US" altLang="en-US" sz="5000" dirty="0">
                <a:latin typeface="Arial" panose="020B0604020202020204" pitchFamily="34" charset="0"/>
                <a:cs typeface="Arial" panose="020B0604020202020204" pitchFamily="34" charset="0"/>
              </a:rPr>
              <a:t>Shara Siegel is the Director of Government Affairs for Premier Alternate Site Programs. </a:t>
            </a:r>
            <a:r>
              <a:rPr lang="en-US" altLang="en-US" sz="5000" dirty="0">
                <a:solidFill>
                  <a:schemeClr val="tx1"/>
                </a:solidFill>
                <a:latin typeface="Arial" panose="020B0604020202020204" pitchFamily="34" charset="0"/>
                <a:cs typeface="Arial" panose="020B0604020202020204" pitchFamily="34" charset="0"/>
              </a:rPr>
              <a:t>Brad Kile is an independent consultant. They have </a:t>
            </a:r>
            <a:r>
              <a:rPr lang="en-US" sz="5000" dirty="0"/>
              <a:t>no relevant financial relationships with ineligible companies to disclose. </a:t>
            </a:r>
          </a:p>
          <a:p>
            <a:r>
              <a:rPr lang="en-US" sz="5000" dirty="0"/>
              <a:t>This continuing education activity is managed by Innovatix* and AffinityCE. Innovatix* is accredited by the Accreditation Council for Pharmacy Education as a provider of continuing pharmacy education.</a:t>
            </a:r>
          </a:p>
          <a:p>
            <a:r>
              <a:rPr lang="en-US" sz="5000" dirty="0"/>
              <a:t>Innovatix* and AffinityCE as well as planners and reviewers have no relevant financial relationships with ineligible companies to disclose. Neither Innovatix* nor Affinity CE support or endorse any product or service mentioned in this activity. Disclosure will be made when a product is discussed for an unapproved use.</a:t>
            </a:r>
          </a:p>
          <a:p>
            <a:r>
              <a:rPr lang="en-US" sz="5000" dirty="0"/>
              <a:t>The material presented for this session has been reviewed by the Innovatix* Institute CE Committee and AffinityCE and has been found to be free of any content influence or commercial bias.</a:t>
            </a:r>
          </a:p>
          <a:p>
            <a:r>
              <a:rPr lang="en-US" sz="5000" dirty="0"/>
              <a:t>Commercial Support was not received for this activity.</a:t>
            </a:r>
            <a:endParaRPr lang="en-US" sz="500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9A5F1C2-B991-4543-9358-9D41CE3BEB3C}"/>
              </a:ext>
            </a:extLst>
          </p:cNvPr>
          <p:cNvSpPr>
            <a:spLocks noGrp="1"/>
          </p:cNvSpPr>
          <p:nvPr>
            <p:ph type="sldNum" sz="quarter" idx="12"/>
          </p:nvPr>
        </p:nvSpPr>
        <p:spPr/>
        <p:txBody>
          <a:bodyPr/>
          <a:lstStyle/>
          <a:p>
            <a:fld id="{2066355A-084C-D24E-9AD2-7E4FC41EA627}" type="slidenum">
              <a:rPr lang="en-US" smtClean="0"/>
              <a:t>1</a:t>
            </a:fld>
            <a:endParaRPr lang="en-US"/>
          </a:p>
        </p:txBody>
      </p:sp>
      <p:sp>
        <p:nvSpPr>
          <p:cNvPr id="5" name="Rectangle 4">
            <a:extLst>
              <a:ext uri="{FF2B5EF4-FFF2-40B4-BE49-F238E27FC236}">
                <a16:creationId xmlns:a16="http://schemas.microsoft.com/office/drawing/2014/main" id="{7B99A97B-B078-4E53-A348-209940EE0DE2}"/>
              </a:ext>
            </a:extLst>
          </p:cNvPr>
          <p:cNvSpPr/>
          <p:nvPr/>
        </p:nvSpPr>
        <p:spPr>
          <a:xfrm>
            <a:off x="1945957" y="4802108"/>
            <a:ext cx="5083493" cy="307777"/>
          </a:xfrm>
          <a:prstGeom prst="rect">
            <a:avLst/>
          </a:prstGeom>
        </p:spPr>
        <p:txBody>
          <a:bodyPr wrap="squar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a:t>
            </a:r>
            <a:r>
              <a:rPr lang="en-US" sz="1400" dirty="0"/>
              <a:t>Innovatix now operates under </a:t>
            </a:r>
            <a:r>
              <a:rPr lang="en-US" sz="1400" b="1" i="1" dirty="0"/>
              <a:t>Premier Alternate Site Programs</a:t>
            </a:r>
          </a:p>
        </p:txBody>
      </p:sp>
    </p:spTree>
    <p:extLst>
      <p:ext uri="{BB962C8B-B14F-4D97-AF65-F5344CB8AC3E}">
        <p14:creationId xmlns:p14="http://schemas.microsoft.com/office/powerpoint/2010/main" val="162961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24D64-A96C-4F6F-A9EA-EDEFE52A3F1F}"/>
              </a:ext>
            </a:extLst>
          </p:cNvPr>
          <p:cNvSpPr>
            <a:spLocks noGrp="1"/>
          </p:cNvSpPr>
          <p:nvPr>
            <p:ph idx="1"/>
          </p:nvPr>
        </p:nvSpPr>
        <p:spPr/>
        <p:txBody>
          <a:bodyPr>
            <a:normAutofit fontScale="92500" lnSpcReduction="20000"/>
          </a:bodyPr>
          <a:lstStyle/>
          <a:p>
            <a:pPr marL="0" indent="0">
              <a:buNone/>
            </a:pPr>
            <a:r>
              <a:rPr lang="en-US" sz="2000" b="1" dirty="0">
                <a:solidFill>
                  <a:schemeClr val="tx1"/>
                </a:solidFill>
                <a:latin typeface="Arial" panose="020B0604020202020204" pitchFamily="34" charset="0"/>
                <a:cs typeface="Arial" panose="020B0604020202020204" pitchFamily="34" charset="0"/>
              </a:rPr>
              <a:t>Currently Recognized Settings for Enhanced Pharmacy Services:</a:t>
            </a:r>
          </a:p>
          <a:p>
            <a:pPr marL="285750" lvl="0" indent="-285750" fontAlgn="base">
              <a:lnSpc>
                <a:spcPct val="11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Patient residence code “3” (nursing facility) or “9” (intermediate care facility/developmentally disabled)</a:t>
            </a:r>
          </a:p>
          <a:p>
            <a:pPr marL="285750" lvl="0" indent="-285750" fontAlgn="base">
              <a:lnSpc>
                <a:spcPct val="11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Part D Plans and PBMs currently work with network pharmacies to provide medical at home pharmacy services, but they do not provide enhanced compensation to pharmacies</a:t>
            </a:r>
          </a:p>
          <a:p>
            <a:pPr marL="285750" indent="-285750" fontAlgn="base">
              <a:lnSpc>
                <a:spcPct val="11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Stakeholders consider formal request to CMS to  recognizing patient residence code “01” (home) with level of service “7” (medical at home) at the same level</a:t>
            </a:r>
          </a:p>
          <a:p>
            <a:pPr marL="285750" lvl="0" indent="-285750" fontAlgn="base">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lvl="0" fontAlgn="base"/>
            <a:endParaRPr lang="en-US" sz="2000" dirty="0">
              <a:solidFill>
                <a:schemeClr val="tx1"/>
              </a:solidFill>
              <a:latin typeface="Arial" panose="020B0604020202020204" pitchFamily="34" charset="0"/>
              <a:cs typeface="Arial" panose="020B0604020202020204" pitchFamily="34" charset="0"/>
            </a:endParaRPr>
          </a:p>
          <a:p>
            <a:pPr marL="0" lvl="0" indent="0" fontAlgn="base">
              <a:buNone/>
            </a:pPr>
            <a:r>
              <a:rPr lang="en-US" sz="2000" b="1" dirty="0">
                <a:solidFill>
                  <a:schemeClr val="tx1"/>
                </a:solidFill>
                <a:latin typeface="Arial" panose="020B0604020202020204" pitchFamily="34" charset="0"/>
                <a:cs typeface="Arial" panose="020B0604020202020204" pitchFamily="34" charset="0"/>
              </a:rPr>
              <a:t>NCPDP Level of Service Codes</a:t>
            </a:r>
          </a:p>
          <a:p>
            <a:pPr marL="285750" lvl="0" indent="-285750" fontAlgn="base">
              <a:buFont typeface="Arial"/>
              <a:buChar char="•"/>
            </a:pPr>
            <a:r>
              <a:rPr lang="en-US" sz="1600" dirty="0">
                <a:solidFill>
                  <a:schemeClr val="tx1"/>
                </a:solidFill>
                <a:latin typeface="Arial" panose="020B0604020202020204" pitchFamily="34" charset="0"/>
                <a:cs typeface="Arial" panose="020B0604020202020204" pitchFamily="34" charset="0"/>
              </a:rPr>
              <a:t>“0” – Not specified   “1” – Patient Consultation  “2” – Home Delivery</a:t>
            </a:r>
          </a:p>
          <a:p>
            <a:pPr marL="285750" lvl="0" indent="-285750" fontAlgn="base">
              <a:buFont typeface="Arial"/>
              <a:buChar char="•"/>
            </a:pPr>
            <a:r>
              <a:rPr lang="en-US" sz="1600" dirty="0">
                <a:solidFill>
                  <a:schemeClr val="tx1"/>
                </a:solidFill>
                <a:latin typeface="Arial" panose="020B0604020202020204" pitchFamily="34" charset="0"/>
                <a:cs typeface="Arial" panose="020B0604020202020204" pitchFamily="34" charset="0"/>
              </a:rPr>
              <a:t>“3” – Emergency      “4” – 24 Hour Service</a:t>
            </a:r>
          </a:p>
          <a:p>
            <a:pPr marL="285750" lvl="0" indent="-285750" fontAlgn="base">
              <a:buFont typeface="Arial"/>
              <a:buChar char="•"/>
            </a:pPr>
            <a:r>
              <a:rPr lang="en-US" sz="1600" dirty="0">
                <a:solidFill>
                  <a:schemeClr val="tx1"/>
                </a:solidFill>
                <a:latin typeface="Arial" panose="020B0604020202020204" pitchFamily="34" charset="0"/>
                <a:cs typeface="Arial" panose="020B0604020202020204" pitchFamily="34" charset="0"/>
              </a:rPr>
              <a:t>“5” – Patient Consultation regarding generic product selection</a:t>
            </a:r>
          </a:p>
          <a:p>
            <a:pPr marL="285750" lvl="0" indent="-285750" fontAlgn="base">
              <a:buFont typeface="Arial"/>
              <a:buChar char="•"/>
            </a:pPr>
            <a:r>
              <a:rPr lang="en-US" sz="1600" dirty="0">
                <a:solidFill>
                  <a:schemeClr val="tx1"/>
                </a:solidFill>
                <a:latin typeface="Arial" panose="020B0604020202020204" pitchFamily="34" charset="0"/>
                <a:cs typeface="Arial" panose="020B0604020202020204" pitchFamily="34" charset="0"/>
              </a:rPr>
              <a:t>“6” – In-Home Service</a:t>
            </a:r>
          </a:p>
          <a:p>
            <a:pPr marL="285750" lvl="0" indent="-285750" fontAlgn="base">
              <a:buFont typeface="Arial"/>
              <a:buChar char="•"/>
            </a:pPr>
            <a:r>
              <a:rPr lang="en-US" sz="1600" b="1" i="1" dirty="0">
                <a:solidFill>
                  <a:schemeClr val="tx1"/>
                </a:solidFill>
                <a:latin typeface="Arial" panose="020B0604020202020204" pitchFamily="34" charset="0"/>
                <a:cs typeface="Arial" panose="020B0604020202020204" pitchFamily="34" charset="0"/>
              </a:rPr>
              <a:t>“7” – Medical at home with special pharmacy services identical to Long Term Care</a:t>
            </a:r>
          </a:p>
          <a:p>
            <a:endParaRPr lang="en-US" sz="1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2238786-54A7-406B-8DBD-6641F7929E1D}"/>
              </a:ext>
            </a:extLst>
          </p:cNvPr>
          <p:cNvSpPr>
            <a:spLocks noGrp="1"/>
          </p:cNvSpPr>
          <p:nvPr>
            <p:ph sz="quarter" idx="4294967295"/>
          </p:nvPr>
        </p:nvSpPr>
        <p:spPr>
          <a:xfrm>
            <a:off x="184558" y="477044"/>
            <a:ext cx="6099175" cy="420688"/>
          </a:xfrm>
        </p:spPr>
        <p:txBody>
          <a:bodyPr>
            <a:normAutofit/>
          </a:bodyPr>
          <a:lstStyle/>
          <a:p>
            <a:pPr marL="0" indent="0">
              <a:buNone/>
            </a:pPr>
            <a:r>
              <a:rPr lang="en-US" dirty="0">
                <a:solidFill>
                  <a:srgbClr val="19A0DA"/>
                </a:solidFill>
                <a:latin typeface="+mn-lt"/>
                <a:cs typeface="Arial" panose="020B0604020202020204" pitchFamily="34" charset="0"/>
              </a:rPr>
              <a:t>Medicare Part D – “Medical at Home”</a:t>
            </a:r>
          </a:p>
        </p:txBody>
      </p:sp>
    </p:spTree>
    <p:extLst>
      <p:ext uri="{BB962C8B-B14F-4D97-AF65-F5344CB8AC3E}">
        <p14:creationId xmlns:p14="http://schemas.microsoft.com/office/powerpoint/2010/main" val="3222249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95855" y="457200"/>
            <a:ext cx="7581194" cy="628650"/>
          </a:xfrm>
        </p:spPr>
        <p:txBody>
          <a:bodyPr>
            <a:normAutofit/>
          </a:bodyPr>
          <a:lstStyle/>
          <a:p>
            <a:r>
              <a:rPr lang="en-US" altLang="en-US" sz="3200" dirty="0">
                <a:cs typeface="Times New Roman" panose="02020603050405020304" pitchFamily="18" charset="0"/>
              </a:rPr>
              <a:t>What We Know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2434520"/>
              </p:ext>
            </p:extLst>
          </p:nvPr>
        </p:nvGraphicFramePr>
        <p:xfrm>
          <a:off x="1602583" y="820272"/>
          <a:ext cx="6112669" cy="4094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1B19F76-3EEC-47E9-8826-D9DE4B5B4EB8}"/>
              </a:ext>
            </a:extLst>
          </p:cNvPr>
          <p:cNvSpPr txBox="1"/>
          <p:nvPr/>
        </p:nvSpPr>
        <p:spPr>
          <a:xfrm>
            <a:off x="1981924" y="1441403"/>
            <a:ext cx="295151" cy="369329"/>
          </a:xfrm>
          <a:prstGeom prst="rect">
            <a:avLst/>
          </a:prstGeom>
          <a:noFill/>
        </p:spPr>
        <p:txBody>
          <a:bodyPr wrap="square" lIns="91438" tIns="45719" rIns="91438" bIns="45719" rtlCol="0">
            <a:spAutoFit/>
          </a:bodyPr>
          <a:lstStyle/>
          <a:p>
            <a:r>
              <a:rPr lang="en-US" dirty="0"/>
              <a:t>1</a:t>
            </a:r>
          </a:p>
        </p:txBody>
      </p:sp>
      <p:sp>
        <p:nvSpPr>
          <p:cNvPr id="5" name="TextBox 4">
            <a:extLst>
              <a:ext uri="{FF2B5EF4-FFF2-40B4-BE49-F238E27FC236}">
                <a16:creationId xmlns:a16="http://schemas.microsoft.com/office/drawing/2014/main" id="{4C6D4466-045B-41D9-8DCC-706FF5B907C2}"/>
              </a:ext>
            </a:extLst>
          </p:cNvPr>
          <p:cNvSpPr txBox="1"/>
          <p:nvPr/>
        </p:nvSpPr>
        <p:spPr>
          <a:xfrm>
            <a:off x="2298073" y="2634316"/>
            <a:ext cx="301655" cy="369329"/>
          </a:xfrm>
          <a:prstGeom prst="rect">
            <a:avLst/>
          </a:prstGeom>
          <a:noFill/>
        </p:spPr>
        <p:txBody>
          <a:bodyPr wrap="none" lIns="91438" tIns="45719" rIns="91438" bIns="45719" rtlCol="0">
            <a:spAutoFit/>
          </a:bodyPr>
          <a:lstStyle/>
          <a:p>
            <a:r>
              <a:rPr lang="en-US" dirty="0"/>
              <a:t>2</a:t>
            </a:r>
          </a:p>
        </p:txBody>
      </p:sp>
      <p:sp>
        <p:nvSpPr>
          <p:cNvPr id="6" name="TextBox 5">
            <a:extLst>
              <a:ext uri="{FF2B5EF4-FFF2-40B4-BE49-F238E27FC236}">
                <a16:creationId xmlns:a16="http://schemas.microsoft.com/office/drawing/2014/main" id="{F14B7C76-9398-4304-B271-C09E73DD7937}"/>
              </a:ext>
            </a:extLst>
          </p:cNvPr>
          <p:cNvSpPr txBox="1"/>
          <p:nvPr/>
        </p:nvSpPr>
        <p:spPr>
          <a:xfrm>
            <a:off x="1996387" y="3920417"/>
            <a:ext cx="301655" cy="369329"/>
          </a:xfrm>
          <a:prstGeom prst="rect">
            <a:avLst/>
          </a:prstGeom>
          <a:noFill/>
        </p:spPr>
        <p:txBody>
          <a:bodyPr wrap="none" lIns="91438" tIns="45719" rIns="91438" bIns="45719" rtlCol="0">
            <a:spAutoFit/>
          </a:bodyPr>
          <a:lstStyle/>
          <a:p>
            <a:r>
              <a:rPr lang="en-US" dirty="0"/>
              <a:t>3</a:t>
            </a:r>
          </a:p>
        </p:txBody>
      </p:sp>
    </p:spTree>
    <p:extLst>
      <p:ext uri="{BB962C8B-B14F-4D97-AF65-F5344CB8AC3E}">
        <p14:creationId xmlns:p14="http://schemas.microsoft.com/office/powerpoint/2010/main" val="350970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94" y="3679286"/>
            <a:ext cx="5354716" cy="1123900"/>
          </a:xfrm>
        </p:spPr>
        <p:txBody>
          <a:bodyPr/>
          <a:lstStyle/>
          <a:p>
            <a:r>
              <a:rPr lang="en-US" dirty="0"/>
              <a:t>Skilled Nursing Facilities</a:t>
            </a:r>
          </a:p>
        </p:txBody>
      </p:sp>
    </p:spTree>
    <p:extLst>
      <p:ext uri="{BB962C8B-B14F-4D97-AF65-F5344CB8AC3E}">
        <p14:creationId xmlns:p14="http://schemas.microsoft.com/office/powerpoint/2010/main" val="3157141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6164-FA6E-413C-A75A-926C97A602DF}"/>
              </a:ext>
            </a:extLst>
          </p:cNvPr>
          <p:cNvSpPr>
            <a:spLocks noGrp="1"/>
          </p:cNvSpPr>
          <p:nvPr>
            <p:ph type="title"/>
          </p:nvPr>
        </p:nvSpPr>
        <p:spPr>
          <a:xfrm>
            <a:off x="780716" y="336146"/>
            <a:ext cx="8229600" cy="735806"/>
          </a:xfrm>
        </p:spPr>
        <p:txBody>
          <a:bodyPr>
            <a:normAutofit/>
          </a:bodyPr>
          <a:lstStyle/>
          <a:p>
            <a:r>
              <a:rPr lang="en-US" sz="2400" b="1" dirty="0">
                <a:solidFill>
                  <a:srgbClr val="558ED5"/>
                </a:solidFill>
                <a:latin typeface="Arial" panose="020B0604020202020204" pitchFamily="34" charset="0"/>
                <a:cs typeface="Arial" panose="020B0604020202020204" pitchFamily="34" charset="0"/>
              </a:rPr>
              <a:t>SNF Final Rule</a:t>
            </a:r>
          </a:p>
        </p:txBody>
      </p:sp>
      <p:sp>
        <p:nvSpPr>
          <p:cNvPr id="5" name="TextBox 4">
            <a:extLst>
              <a:ext uri="{FF2B5EF4-FFF2-40B4-BE49-F238E27FC236}">
                <a16:creationId xmlns:a16="http://schemas.microsoft.com/office/drawing/2014/main" id="{C6930D78-9E55-4A37-894C-728809543C9E}"/>
              </a:ext>
            </a:extLst>
          </p:cNvPr>
          <p:cNvSpPr txBox="1"/>
          <p:nvPr/>
        </p:nvSpPr>
        <p:spPr>
          <a:xfrm>
            <a:off x="0" y="1690291"/>
            <a:ext cx="9144000" cy="3477875"/>
          </a:xfrm>
          <a:prstGeom prst="rect">
            <a:avLst/>
          </a:prstGeom>
          <a:solidFill>
            <a:schemeClr val="accent1">
              <a:lumMod val="50000"/>
            </a:schemeClr>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CMS Final Rule</a:t>
            </a:r>
          </a:p>
          <a:p>
            <a:pPr marL="342900" indent="-342900">
              <a:buFont typeface="Arial"/>
              <a:buChar char="•"/>
            </a:pPr>
            <a:r>
              <a:rPr lang="en-US" sz="2000" dirty="0">
                <a:solidFill>
                  <a:schemeClr val="bg1"/>
                </a:solidFill>
                <a:latin typeface="Arial" panose="020B0604020202020204" pitchFamily="34" charset="0"/>
                <a:cs typeface="Arial" panose="020B0604020202020204" pitchFamily="34" charset="0"/>
              </a:rPr>
              <a:t>CMS estimates payments to SNFs of 1.2% ($410 million)</a:t>
            </a:r>
          </a:p>
          <a:p>
            <a:pPr marL="342900" indent="-342900">
              <a:buFont typeface="Arial"/>
              <a:buChar char="•"/>
            </a:pPr>
            <a:r>
              <a:rPr lang="en-US" sz="2000" dirty="0">
                <a:solidFill>
                  <a:schemeClr val="bg1"/>
                </a:solidFill>
                <a:latin typeface="Arial" panose="020B0604020202020204" pitchFamily="34" charset="0"/>
                <a:cs typeface="Arial" panose="020B0604020202020204" pitchFamily="34" charset="0"/>
              </a:rPr>
              <a:t>PDPM </a:t>
            </a:r>
            <a:r>
              <a:rPr lang="mr-IN" sz="2000" dirty="0">
                <a:solidFill>
                  <a:schemeClr val="bg1"/>
                </a:solidFill>
                <a:latin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requires budget neutrality</a:t>
            </a:r>
          </a:p>
          <a:p>
            <a:pPr marL="800100" lvl="1" indent="-342900">
              <a:buFont typeface="Arial"/>
              <a:buChar char="•"/>
            </a:pPr>
            <a:r>
              <a:rPr lang="en-US" sz="2000" dirty="0">
                <a:solidFill>
                  <a:schemeClr val="bg1"/>
                </a:solidFill>
                <a:latin typeface="Arial" panose="020B0604020202020204" pitchFamily="34" charset="0"/>
                <a:cs typeface="Arial" panose="020B0604020202020204" pitchFamily="34" charset="0"/>
              </a:rPr>
              <a:t>CMS acknowledges disruption of COVID PHE</a:t>
            </a:r>
          </a:p>
          <a:p>
            <a:pPr marL="342900" indent="-342900">
              <a:buFont typeface="Arial"/>
              <a:buChar char="•"/>
            </a:pPr>
            <a:r>
              <a:rPr lang="en-US" sz="2000" dirty="0">
                <a:solidFill>
                  <a:schemeClr val="bg1"/>
                </a:solidFill>
                <a:latin typeface="Arial" panose="020B0604020202020204" pitchFamily="34" charset="0"/>
                <a:cs typeface="Arial" panose="020B0604020202020204" pitchFamily="34" charset="0"/>
              </a:rPr>
              <a:t>Quality Reporting Program </a:t>
            </a:r>
          </a:p>
          <a:p>
            <a:pPr marL="800100" lvl="1" indent="-342900">
              <a:buFont typeface="Arial"/>
              <a:buChar char="•"/>
            </a:pPr>
            <a:r>
              <a:rPr lang="en-US" sz="2000" dirty="0">
                <a:solidFill>
                  <a:schemeClr val="bg1"/>
                </a:solidFill>
                <a:latin typeface="Arial" panose="020B0604020202020204" pitchFamily="34" charset="0"/>
                <a:cs typeface="Arial" panose="020B0604020202020204" pitchFamily="34" charset="0"/>
              </a:rPr>
              <a:t>The SNF Healthcare Associated Infection Requiring Hospitalization   </a:t>
            </a:r>
          </a:p>
          <a:p>
            <a:pPr marL="800100" lvl="1" indent="-342900">
              <a:buFont typeface="Arial"/>
              <a:buChar char="•"/>
            </a:pPr>
            <a:r>
              <a:rPr lang="en-US" sz="2000" dirty="0">
                <a:solidFill>
                  <a:schemeClr val="bg1"/>
                </a:solidFill>
                <a:latin typeface="Arial" panose="020B0604020202020204" pitchFamily="34" charset="0"/>
                <a:cs typeface="Arial" panose="020B0604020202020204" pitchFamily="34" charset="0"/>
              </a:rPr>
              <a:t>The COVID-19 Vaccination Coverage among Healthcare Personnel measure.</a:t>
            </a:r>
          </a:p>
          <a:p>
            <a:pPr marL="342900" indent="-342900">
              <a:buFont typeface="Arial"/>
              <a:buChar char="•"/>
            </a:pPr>
            <a:r>
              <a:rPr lang="en-US" sz="2000" dirty="0">
                <a:solidFill>
                  <a:schemeClr val="bg1"/>
                </a:solidFill>
                <a:latin typeface="Arial" panose="020B0604020202020204" pitchFamily="34" charset="0"/>
                <a:cs typeface="Arial" panose="020B0604020202020204" pitchFamily="34" charset="0"/>
              </a:rPr>
              <a:t>Staffing, staffing, staffing</a:t>
            </a:r>
          </a:p>
          <a:p>
            <a:pPr marL="342900" indent="-342900">
              <a:buFont typeface="Arial"/>
              <a:buChar char="•"/>
            </a:pPr>
            <a:endParaRPr lang="en-US" sz="2000" dirty="0">
              <a:solidFill>
                <a:schemeClr val="bg1"/>
              </a:solidFill>
              <a:latin typeface="Arial" panose="020B0604020202020204" pitchFamily="34" charset="0"/>
              <a:cs typeface="Arial" panose="020B0604020202020204" pitchFamily="34" charset="0"/>
            </a:endParaRPr>
          </a:p>
          <a:p>
            <a:pPr lvl="1"/>
            <a:endParaRPr lang="en-US" sz="2000" dirty="0">
              <a:solidFill>
                <a:schemeClr val="bg1"/>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2DD7C7A6-7DE5-4813-974D-63C187DC1F32}"/>
              </a:ext>
            </a:extLst>
          </p:cNvPr>
          <p:cNvGraphicFramePr>
            <a:graphicFrameLocks noGrp="1"/>
          </p:cNvGraphicFramePr>
          <p:nvPr>
            <p:ph idx="1"/>
            <p:extLst>
              <p:ext uri="{D42A27DB-BD31-4B8C-83A1-F6EECF244321}">
                <p14:modId xmlns:p14="http://schemas.microsoft.com/office/powerpoint/2010/main" val="4246981069"/>
              </p:ext>
            </p:extLst>
          </p:nvPr>
        </p:nvGraphicFramePr>
        <p:xfrm>
          <a:off x="1901445" y="974811"/>
          <a:ext cx="4777097" cy="640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5260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95" y="355694"/>
            <a:ext cx="8229600" cy="735806"/>
          </a:xfrm>
        </p:spPr>
        <p:txBody>
          <a:bodyPr>
            <a:normAutofit/>
          </a:bodyPr>
          <a:lstStyle/>
          <a:p>
            <a:r>
              <a:rPr lang="en-US" sz="2800" b="1" dirty="0">
                <a:solidFill>
                  <a:srgbClr val="558ED5"/>
                </a:solidFill>
                <a:latin typeface="Arial" panose="020B0604020202020204" pitchFamily="34" charset="0"/>
                <a:cs typeface="Arial" panose="020B0604020202020204" pitchFamily="34" charset="0"/>
              </a:rPr>
              <a:t>SNF </a:t>
            </a:r>
            <a:r>
              <a:rPr lang="mr-IN" sz="2800" b="1" dirty="0">
                <a:solidFill>
                  <a:srgbClr val="558ED5"/>
                </a:solidFill>
                <a:latin typeface="Arial" panose="020B0604020202020204" pitchFamily="34" charset="0"/>
              </a:rPr>
              <a:t>–</a:t>
            </a:r>
            <a:r>
              <a:rPr lang="en-US" sz="2800" b="1" dirty="0">
                <a:solidFill>
                  <a:srgbClr val="558ED5"/>
                </a:solidFill>
                <a:latin typeface="Arial" panose="020B0604020202020204" pitchFamily="34" charset="0"/>
                <a:cs typeface="Arial" panose="020B0604020202020204" pitchFamily="34" charset="0"/>
              </a:rPr>
              <a:t> Value-Based Purchasing</a:t>
            </a:r>
          </a:p>
        </p:txBody>
      </p:sp>
      <p:sp>
        <p:nvSpPr>
          <p:cNvPr id="3" name="Content Placeholder 2"/>
          <p:cNvSpPr>
            <a:spLocks noGrp="1"/>
          </p:cNvSpPr>
          <p:nvPr>
            <p:ph idx="1"/>
          </p:nvPr>
        </p:nvSpPr>
        <p:spPr>
          <a:xfrm>
            <a:off x="293748" y="1097165"/>
            <a:ext cx="8484146" cy="3645697"/>
          </a:xfrm>
        </p:spPr>
        <p:txBody>
          <a:bodyPr>
            <a:normAutofit/>
          </a:bodyPr>
          <a:lstStyle/>
          <a:p>
            <a:pPr>
              <a:buFont typeface="Arial"/>
              <a:buChar char="•"/>
            </a:pPr>
            <a:r>
              <a:rPr lang="en-US" dirty="0">
                <a:latin typeface="Arial" panose="020B0604020202020204" pitchFamily="34" charset="0"/>
                <a:cs typeface="Arial" panose="020B0604020202020204" pitchFamily="34" charset="0"/>
              </a:rPr>
              <a:t>CMS required to withhold 2% and redistribute 50-70% of withhold as incentive payments</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Single measure - 30-day all-cause readmission</a:t>
            </a:r>
          </a:p>
          <a:p>
            <a:pPr>
              <a:buFont typeface="Arial"/>
              <a:buChar char="•"/>
            </a:pPr>
            <a:r>
              <a:rPr lang="en-US" dirty="0">
                <a:latin typeface="Arial" panose="020B0604020202020204" pitchFamily="34" charset="0"/>
                <a:cs typeface="Arial" panose="020B0604020202020204" pitchFamily="34" charset="0"/>
              </a:rPr>
              <a:t>Final Rule:</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SNF 30-day all-cause readmission measure</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Reduce payments by 2% and award 60% of withhold</a:t>
            </a:r>
            <a:endParaRPr lang="en-US" sz="1800" dirty="0">
              <a:latin typeface="Arial" panose="020B0604020202020204" pitchFamily="34" charset="0"/>
              <a:cs typeface="Arial" panose="020B0604020202020204" pitchFamily="34" charset="0"/>
            </a:endParaRP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Results in 1.2% payback</a:t>
            </a:r>
          </a:p>
          <a:p>
            <a:pPr marL="342900" indent="-342900">
              <a:buFont typeface="Arial"/>
              <a:buChar char="•"/>
            </a:pPr>
            <a:r>
              <a:rPr lang="en-US" dirty="0">
                <a:latin typeface="Arial" panose="020B0604020202020204" pitchFamily="34" charset="0"/>
                <a:cs typeface="Arial" panose="020B0604020202020204" pitchFamily="34" charset="0"/>
              </a:rPr>
              <a:t>For 2024, CMS considers additional VBP measures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92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316CD17E-830C-4EDC-B75F-AE578C4D1D56}"/>
              </a:ext>
            </a:extLst>
          </p:cNvPr>
          <p:cNvSpPr/>
          <p:nvPr/>
        </p:nvSpPr>
        <p:spPr>
          <a:xfrm>
            <a:off x="542925" y="2295525"/>
            <a:ext cx="8252460" cy="98298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Less Likely									</a:t>
            </a:r>
            <a:r>
              <a:rPr lang="en-US" sz="2100" i="1" dirty="0">
                <a:solidFill>
                  <a:srgbClr val="000000"/>
                </a:solidFill>
              </a:rPr>
              <a:t>More Likely</a:t>
            </a:r>
          </a:p>
        </p:txBody>
      </p:sp>
      <p:sp>
        <p:nvSpPr>
          <p:cNvPr id="3" name="Oval 2">
            <a:extLst>
              <a:ext uri="{FF2B5EF4-FFF2-40B4-BE49-F238E27FC236}">
                <a16:creationId xmlns:a16="http://schemas.microsoft.com/office/drawing/2014/main" id="{CC09D6DE-B511-4B14-8B74-9081A9020FA3}"/>
              </a:ext>
            </a:extLst>
          </p:cNvPr>
          <p:cNvSpPr/>
          <p:nvPr/>
        </p:nvSpPr>
        <p:spPr>
          <a:xfrm>
            <a:off x="1051645" y="1400175"/>
            <a:ext cx="1275466" cy="1104893"/>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a:solidFill>
                  <a:srgbClr val="000000"/>
                </a:solidFill>
              </a:rPr>
              <a:t>Site-neutral Payments</a:t>
            </a:r>
          </a:p>
        </p:txBody>
      </p:sp>
      <p:sp>
        <p:nvSpPr>
          <p:cNvPr id="4" name="Oval 3">
            <a:extLst>
              <a:ext uri="{FF2B5EF4-FFF2-40B4-BE49-F238E27FC236}">
                <a16:creationId xmlns:a16="http://schemas.microsoft.com/office/drawing/2014/main" id="{CB0C7177-6752-4CDB-B1D4-777FB17E93E6}"/>
              </a:ext>
            </a:extLst>
          </p:cNvPr>
          <p:cNvSpPr/>
          <p:nvPr/>
        </p:nvSpPr>
        <p:spPr>
          <a:xfrm>
            <a:off x="2850356" y="3162300"/>
            <a:ext cx="1505630" cy="1371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err="1">
                <a:solidFill>
                  <a:srgbClr val="000000"/>
                </a:solidFill>
              </a:rPr>
              <a:t>Telehealth</a:t>
            </a:r>
            <a:r>
              <a:rPr lang="en-US" sz="1400" dirty="0">
                <a:solidFill>
                  <a:srgbClr val="000000"/>
                </a:solidFill>
              </a:rPr>
              <a:t>, temporary to permanent</a:t>
            </a:r>
          </a:p>
        </p:txBody>
      </p:sp>
      <p:sp>
        <p:nvSpPr>
          <p:cNvPr id="7" name="Oval 6">
            <a:extLst>
              <a:ext uri="{FF2B5EF4-FFF2-40B4-BE49-F238E27FC236}">
                <a16:creationId xmlns:a16="http://schemas.microsoft.com/office/drawing/2014/main" id="{EC58E7F1-7FC6-4B08-BB2B-867EB1A411E6}"/>
              </a:ext>
            </a:extLst>
          </p:cNvPr>
          <p:cNvSpPr/>
          <p:nvPr/>
        </p:nvSpPr>
        <p:spPr>
          <a:xfrm>
            <a:off x="4465053" y="3328738"/>
            <a:ext cx="1443789" cy="1376614"/>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a:solidFill>
                  <a:srgbClr val="000000"/>
                </a:solidFill>
              </a:rPr>
              <a:t>Medicare Advantage Reforms</a:t>
            </a:r>
          </a:p>
        </p:txBody>
      </p:sp>
      <p:sp>
        <p:nvSpPr>
          <p:cNvPr id="8" name="Oval 7">
            <a:extLst>
              <a:ext uri="{FF2B5EF4-FFF2-40B4-BE49-F238E27FC236}">
                <a16:creationId xmlns:a16="http://schemas.microsoft.com/office/drawing/2014/main" id="{1D285E6A-E7E1-4A86-BEEB-41382F5AB972}"/>
              </a:ext>
            </a:extLst>
          </p:cNvPr>
          <p:cNvSpPr/>
          <p:nvPr/>
        </p:nvSpPr>
        <p:spPr>
          <a:xfrm>
            <a:off x="6274124" y="1282181"/>
            <a:ext cx="1691187" cy="1209188"/>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a:solidFill>
                  <a:srgbClr val="000000"/>
                </a:solidFill>
              </a:rPr>
              <a:t>Wage increases for front-line care givers</a:t>
            </a:r>
          </a:p>
        </p:txBody>
      </p:sp>
      <p:sp>
        <p:nvSpPr>
          <p:cNvPr id="10" name="Oval 9">
            <a:extLst>
              <a:ext uri="{FF2B5EF4-FFF2-40B4-BE49-F238E27FC236}">
                <a16:creationId xmlns:a16="http://schemas.microsoft.com/office/drawing/2014/main" id="{D393211A-6EC3-4D5B-A525-331485583DE9}"/>
              </a:ext>
            </a:extLst>
          </p:cNvPr>
          <p:cNvSpPr/>
          <p:nvPr/>
        </p:nvSpPr>
        <p:spPr>
          <a:xfrm>
            <a:off x="4511164" y="1163220"/>
            <a:ext cx="1586856" cy="1328149"/>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a:solidFill>
                  <a:srgbClr val="000000"/>
                </a:solidFill>
              </a:rPr>
              <a:t>Prospective Payment Stability</a:t>
            </a:r>
          </a:p>
        </p:txBody>
      </p:sp>
      <p:sp>
        <p:nvSpPr>
          <p:cNvPr id="12" name="Oval 11">
            <a:extLst>
              <a:ext uri="{FF2B5EF4-FFF2-40B4-BE49-F238E27FC236}">
                <a16:creationId xmlns:a16="http://schemas.microsoft.com/office/drawing/2014/main" id="{0FEFADEA-EDAB-4A13-9F04-8DCC166D25DD}"/>
              </a:ext>
            </a:extLst>
          </p:cNvPr>
          <p:cNvSpPr/>
          <p:nvPr/>
        </p:nvSpPr>
        <p:spPr>
          <a:xfrm>
            <a:off x="7505700" y="3495676"/>
            <a:ext cx="1511299" cy="1397166"/>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00"/>
                </a:solidFill>
              </a:rPr>
              <a:t> </a:t>
            </a:r>
            <a:r>
              <a:rPr lang="en-US" sz="1600" dirty="0">
                <a:solidFill>
                  <a:srgbClr val="000000"/>
                </a:solidFill>
              </a:rPr>
              <a:t>Value-Based Purchasing to 50 States</a:t>
            </a:r>
          </a:p>
        </p:txBody>
      </p:sp>
      <p:sp>
        <p:nvSpPr>
          <p:cNvPr id="13" name="Oval 12">
            <a:extLst>
              <a:ext uri="{FF2B5EF4-FFF2-40B4-BE49-F238E27FC236}">
                <a16:creationId xmlns:a16="http://schemas.microsoft.com/office/drawing/2014/main" id="{1C0DE0F7-61C9-44F6-8AAC-1ACC81286C93}"/>
              </a:ext>
            </a:extLst>
          </p:cNvPr>
          <p:cNvSpPr/>
          <p:nvPr/>
        </p:nvSpPr>
        <p:spPr>
          <a:xfrm>
            <a:off x="2523411" y="1076325"/>
            <a:ext cx="1477090" cy="1381125"/>
          </a:xfrm>
          <a:prstGeom prst="ellipse">
            <a:avLst/>
          </a:prstGeom>
          <a:solidFill>
            <a:schemeClr val="accent4">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err="1">
                <a:solidFill>
                  <a:srgbClr val="000000"/>
                </a:solidFill>
              </a:rPr>
              <a:t>Telehealth</a:t>
            </a:r>
            <a:r>
              <a:rPr lang="en-US" sz="1600" dirty="0">
                <a:solidFill>
                  <a:srgbClr val="000000"/>
                </a:solidFill>
              </a:rPr>
              <a:t> Expansion</a:t>
            </a:r>
          </a:p>
        </p:txBody>
      </p:sp>
      <p:sp>
        <p:nvSpPr>
          <p:cNvPr id="14" name="Oval 13">
            <a:extLst>
              <a:ext uri="{FF2B5EF4-FFF2-40B4-BE49-F238E27FC236}">
                <a16:creationId xmlns:a16="http://schemas.microsoft.com/office/drawing/2014/main" id="{9512BBD4-798B-4968-BD12-8FA39F03677E}"/>
              </a:ext>
            </a:extLst>
          </p:cNvPr>
          <p:cNvSpPr/>
          <p:nvPr/>
        </p:nvSpPr>
        <p:spPr>
          <a:xfrm>
            <a:off x="7407516" y="349655"/>
            <a:ext cx="1656272" cy="1170836"/>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a:solidFill>
                  <a:schemeClr val="tx1"/>
                </a:solidFill>
              </a:rPr>
              <a:t>Medicaid Home and Community Waivers</a:t>
            </a:r>
          </a:p>
        </p:txBody>
      </p:sp>
      <p:sp>
        <p:nvSpPr>
          <p:cNvPr id="9" name="TextBox 8"/>
          <p:cNvSpPr txBox="1"/>
          <p:nvPr/>
        </p:nvSpPr>
        <p:spPr>
          <a:xfrm>
            <a:off x="114300" y="238697"/>
            <a:ext cx="3419475" cy="623248"/>
          </a:xfrm>
          <a:prstGeom prst="rect">
            <a:avLst/>
          </a:prstGeom>
          <a:noFill/>
        </p:spPr>
        <p:txBody>
          <a:bodyPr wrap="square" lIns="68580" tIns="34290" rIns="68580" bIns="34290" rtlCol="0">
            <a:spAutoFit/>
          </a:bodyPr>
          <a:lstStyle/>
          <a:p>
            <a:r>
              <a:rPr lang="en-US" sz="3600" dirty="0">
                <a:solidFill>
                  <a:srgbClr val="558ED5"/>
                </a:solidFill>
              </a:rPr>
              <a:t>Forecasting</a:t>
            </a:r>
          </a:p>
        </p:txBody>
      </p:sp>
      <p:sp>
        <p:nvSpPr>
          <p:cNvPr id="16" name="Oval 15">
            <a:extLst>
              <a:ext uri="{FF2B5EF4-FFF2-40B4-BE49-F238E27FC236}">
                <a16:creationId xmlns:a16="http://schemas.microsoft.com/office/drawing/2014/main" id="{EC58E7F1-7FC6-4B08-BB2B-867EB1A411E6}"/>
              </a:ext>
            </a:extLst>
          </p:cNvPr>
          <p:cNvSpPr/>
          <p:nvPr/>
        </p:nvSpPr>
        <p:spPr>
          <a:xfrm>
            <a:off x="6098020" y="3103547"/>
            <a:ext cx="1398155" cy="1325579"/>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dirty="0">
                <a:solidFill>
                  <a:srgbClr val="000000"/>
                </a:solidFill>
              </a:rPr>
              <a:t>Bundled Payment, reset and expansion</a:t>
            </a:r>
          </a:p>
        </p:txBody>
      </p:sp>
      <p:sp>
        <p:nvSpPr>
          <p:cNvPr id="17" name="Oval 16">
            <a:extLst>
              <a:ext uri="{FF2B5EF4-FFF2-40B4-BE49-F238E27FC236}">
                <a16:creationId xmlns:a16="http://schemas.microsoft.com/office/drawing/2014/main" id="{CC09D6DE-B511-4B14-8B74-9081A9020FA3}"/>
              </a:ext>
            </a:extLst>
          </p:cNvPr>
          <p:cNvSpPr/>
          <p:nvPr/>
        </p:nvSpPr>
        <p:spPr>
          <a:xfrm>
            <a:off x="1461220" y="3181350"/>
            <a:ext cx="1275466" cy="1104893"/>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0" dirty="0">
                <a:solidFill>
                  <a:srgbClr val="000000"/>
                </a:solidFill>
              </a:rPr>
              <a:t>$ Follows the Person Expansion</a:t>
            </a:r>
          </a:p>
        </p:txBody>
      </p:sp>
    </p:spTree>
    <p:extLst>
      <p:ext uri="{BB962C8B-B14F-4D97-AF65-F5344CB8AC3E}">
        <p14:creationId xmlns:p14="http://schemas.microsoft.com/office/powerpoint/2010/main" val="1267154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DCDCD-CD4D-4D7B-8926-05EA15947E01}"/>
              </a:ext>
            </a:extLst>
          </p:cNvPr>
          <p:cNvSpPr>
            <a:spLocks noGrp="1"/>
          </p:cNvSpPr>
          <p:nvPr>
            <p:ph type="title"/>
          </p:nvPr>
        </p:nvSpPr>
        <p:spPr>
          <a:xfrm>
            <a:off x="978010" y="297512"/>
            <a:ext cx="8229600" cy="735806"/>
          </a:xfrm>
        </p:spPr>
        <p:txBody>
          <a:bodyPr>
            <a:normAutofit/>
          </a:bodyPr>
          <a:lstStyle/>
          <a:p>
            <a:r>
              <a:rPr lang="en-US" sz="2400" b="1" dirty="0">
                <a:solidFill>
                  <a:srgbClr val="FFFFFF"/>
                </a:solidFill>
                <a:latin typeface="Arial" panose="020B0604020202020204" pitchFamily="34" charset="0"/>
                <a:cs typeface="Arial" panose="020B0604020202020204" pitchFamily="34" charset="0"/>
              </a:rPr>
              <a:t>Polling Question</a:t>
            </a:r>
          </a:p>
        </p:txBody>
      </p:sp>
      <p:sp>
        <p:nvSpPr>
          <p:cNvPr id="5" name="Content Placeholder 4">
            <a:extLst>
              <a:ext uri="{FF2B5EF4-FFF2-40B4-BE49-F238E27FC236}">
                <a16:creationId xmlns:a16="http://schemas.microsoft.com/office/drawing/2014/main" id="{0CB740CF-9C68-4A0D-8C98-6F1A2BED4206}"/>
              </a:ext>
            </a:extLst>
          </p:cNvPr>
          <p:cNvSpPr>
            <a:spLocks noGrp="1"/>
          </p:cNvSpPr>
          <p:nvPr>
            <p:ph idx="1"/>
          </p:nvPr>
        </p:nvSpPr>
        <p:spPr>
          <a:xfrm>
            <a:off x="434864" y="1231110"/>
            <a:ext cx="8229600" cy="3464204"/>
          </a:xfrm>
        </p:spPr>
        <p:txBody>
          <a:bodyPr>
            <a:normAutofit lnSpcReduction="10000"/>
          </a:bodyPr>
          <a:lstStyle/>
          <a:p>
            <a:pPr marL="0" indent="0">
              <a:buNone/>
            </a:pPr>
            <a:r>
              <a:rPr lang="en-US" sz="2000" dirty="0">
                <a:solidFill>
                  <a:schemeClr val="tx1"/>
                </a:solidFill>
                <a:latin typeface="+mn-lt"/>
              </a:rPr>
              <a:t>Which of the following were included in the Home Health Rule for 2022?</a:t>
            </a:r>
            <a:br>
              <a:rPr lang="en-US" sz="2000" dirty="0">
                <a:solidFill>
                  <a:schemeClr val="tx1"/>
                </a:solidFill>
                <a:latin typeface="+mn-lt"/>
              </a:rPr>
            </a:br>
            <a:endParaRPr lang="en-US" sz="20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CMS  makes no changes to its definition of “infusion drug administration calendar day”. </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CMS will expand value-based purchasing from 9 states to all 50 states.</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CMS increases Medicare payments to home health agencies by an expected 1.7%. </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All of the above.</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None of the above.</a:t>
            </a:r>
          </a:p>
        </p:txBody>
      </p:sp>
      <p:sp>
        <p:nvSpPr>
          <p:cNvPr id="2" name="TextBox 1"/>
          <p:cNvSpPr txBox="1"/>
          <p:nvPr/>
        </p:nvSpPr>
        <p:spPr>
          <a:xfrm>
            <a:off x="434864" y="434474"/>
            <a:ext cx="6884737" cy="584776"/>
          </a:xfrm>
          <a:prstGeom prst="rect">
            <a:avLst/>
          </a:prstGeom>
          <a:noFill/>
        </p:spPr>
        <p:txBody>
          <a:bodyPr wrap="square" rtlCol="0">
            <a:spAutoFit/>
          </a:bodyPr>
          <a:lstStyle/>
          <a:p>
            <a:r>
              <a:rPr lang="en-US" sz="3200" dirty="0">
                <a:solidFill>
                  <a:schemeClr val="tx2">
                    <a:lumMod val="60000"/>
                    <a:lumOff val="40000"/>
                  </a:schemeClr>
                </a:solidFill>
              </a:rPr>
              <a:t>Polling Question #2</a:t>
            </a:r>
          </a:p>
        </p:txBody>
      </p:sp>
    </p:spTree>
    <p:extLst>
      <p:ext uri="{BB962C8B-B14F-4D97-AF65-F5344CB8AC3E}">
        <p14:creationId xmlns:p14="http://schemas.microsoft.com/office/powerpoint/2010/main" val="1263294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DCDCD-CD4D-4D7B-8926-05EA15947E01}"/>
              </a:ext>
            </a:extLst>
          </p:cNvPr>
          <p:cNvSpPr>
            <a:spLocks noGrp="1"/>
          </p:cNvSpPr>
          <p:nvPr>
            <p:ph type="title"/>
          </p:nvPr>
        </p:nvSpPr>
        <p:spPr>
          <a:xfrm>
            <a:off x="978010" y="297512"/>
            <a:ext cx="8229600" cy="735806"/>
          </a:xfrm>
        </p:spPr>
        <p:txBody>
          <a:bodyPr>
            <a:normAutofit/>
          </a:bodyPr>
          <a:lstStyle/>
          <a:p>
            <a:r>
              <a:rPr lang="en-US" sz="2400" b="1" dirty="0">
                <a:solidFill>
                  <a:srgbClr val="FFFFFF"/>
                </a:solidFill>
                <a:latin typeface="Arial" panose="020B0604020202020204" pitchFamily="34" charset="0"/>
                <a:cs typeface="Arial" panose="020B0604020202020204" pitchFamily="34" charset="0"/>
              </a:rPr>
              <a:t>Polling Question</a:t>
            </a:r>
          </a:p>
        </p:txBody>
      </p:sp>
      <p:sp>
        <p:nvSpPr>
          <p:cNvPr id="5" name="Content Placeholder 4">
            <a:extLst>
              <a:ext uri="{FF2B5EF4-FFF2-40B4-BE49-F238E27FC236}">
                <a16:creationId xmlns:a16="http://schemas.microsoft.com/office/drawing/2014/main" id="{0CB740CF-9C68-4A0D-8C98-6F1A2BED4206}"/>
              </a:ext>
            </a:extLst>
          </p:cNvPr>
          <p:cNvSpPr>
            <a:spLocks noGrp="1"/>
          </p:cNvSpPr>
          <p:nvPr>
            <p:ph idx="1"/>
          </p:nvPr>
        </p:nvSpPr>
        <p:spPr>
          <a:xfrm>
            <a:off x="434864" y="1231110"/>
            <a:ext cx="8229600" cy="3464204"/>
          </a:xfrm>
        </p:spPr>
        <p:txBody>
          <a:bodyPr>
            <a:normAutofit/>
          </a:bodyPr>
          <a:lstStyle/>
          <a:p>
            <a:pPr marL="0" indent="0">
              <a:buNone/>
            </a:pPr>
            <a:r>
              <a:rPr lang="en-US" sz="2000" dirty="0">
                <a:solidFill>
                  <a:schemeClr val="tx1"/>
                </a:solidFill>
                <a:latin typeface="+mn-lt"/>
              </a:rPr>
              <a:t>The Home Health Patient Driven Grouping Model (PDGM) includes which of the following?</a:t>
            </a:r>
            <a:br>
              <a:rPr lang="en-US" sz="2000" dirty="0">
                <a:solidFill>
                  <a:schemeClr val="tx1"/>
                </a:solidFill>
                <a:latin typeface="+mn-lt"/>
              </a:rPr>
            </a:br>
            <a:endParaRPr lang="en-US" sz="20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Payment based on a 45-day episode of care.</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Payment based on a 30-day episode of care.</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A single payment for care costs and a separate payment for “non-routine” costs.</a:t>
            </a:r>
          </a:p>
          <a:p>
            <a:pPr marL="342900" indent="-342900">
              <a:buClr>
                <a:srgbClr val="0099FF"/>
              </a:buClr>
              <a:buFont typeface="+mj-lt"/>
              <a:buAutoNum type="alphaUcPeriod"/>
            </a:pPr>
            <a:endParaRPr lang="en-US" sz="1800" dirty="0">
              <a:solidFill>
                <a:schemeClr val="tx1"/>
              </a:solidFill>
              <a:latin typeface="+mn-lt"/>
            </a:endParaRPr>
          </a:p>
          <a:p>
            <a:pPr marL="342900" indent="-342900">
              <a:buClr>
                <a:srgbClr val="0099FF"/>
              </a:buClr>
              <a:buFont typeface="+mj-lt"/>
              <a:buAutoNum type="alphaUcPeriod"/>
            </a:pPr>
            <a:r>
              <a:rPr lang="en-US" sz="1800" dirty="0">
                <a:solidFill>
                  <a:schemeClr val="tx1"/>
                </a:solidFill>
                <a:latin typeface="+mn-lt"/>
              </a:rPr>
              <a:t>None of the above</a:t>
            </a:r>
          </a:p>
          <a:p>
            <a:pPr marL="0" indent="0">
              <a:buClr>
                <a:srgbClr val="0099FF"/>
              </a:buClr>
              <a:buNone/>
            </a:pPr>
            <a:endParaRPr lang="en-US" sz="1800" dirty="0">
              <a:solidFill>
                <a:schemeClr val="tx1"/>
              </a:solidFill>
              <a:latin typeface="+mn-lt"/>
            </a:endParaRPr>
          </a:p>
        </p:txBody>
      </p:sp>
      <p:sp>
        <p:nvSpPr>
          <p:cNvPr id="2" name="TextBox 1"/>
          <p:cNvSpPr txBox="1"/>
          <p:nvPr/>
        </p:nvSpPr>
        <p:spPr>
          <a:xfrm>
            <a:off x="434864" y="434474"/>
            <a:ext cx="6884737" cy="584776"/>
          </a:xfrm>
          <a:prstGeom prst="rect">
            <a:avLst/>
          </a:prstGeom>
          <a:noFill/>
        </p:spPr>
        <p:txBody>
          <a:bodyPr wrap="square" rtlCol="0">
            <a:spAutoFit/>
          </a:bodyPr>
          <a:lstStyle/>
          <a:p>
            <a:r>
              <a:rPr lang="en-US" sz="3200" dirty="0">
                <a:solidFill>
                  <a:schemeClr val="tx2">
                    <a:lumMod val="60000"/>
                    <a:lumOff val="40000"/>
                  </a:schemeClr>
                </a:solidFill>
              </a:rPr>
              <a:t>Polling Question #3</a:t>
            </a:r>
          </a:p>
        </p:txBody>
      </p:sp>
    </p:spTree>
    <p:extLst>
      <p:ext uri="{BB962C8B-B14F-4D97-AF65-F5344CB8AC3E}">
        <p14:creationId xmlns:p14="http://schemas.microsoft.com/office/powerpoint/2010/main" val="335651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17273BA-23A0-4606-8E74-659B63D31C0D}"/>
              </a:ext>
            </a:extLst>
          </p:cNvPr>
          <p:cNvSpPr>
            <a:spLocks noGrp="1"/>
          </p:cNvSpPr>
          <p:nvPr>
            <p:ph type="ctrTitle"/>
          </p:nvPr>
        </p:nvSpPr>
        <p:spPr>
          <a:xfrm>
            <a:off x="424133" y="-108429"/>
            <a:ext cx="7890226" cy="1073192"/>
          </a:xfrm>
        </p:spPr>
        <p:txBody>
          <a:bodyPr/>
          <a:lstStyle/>
          <a:p>
            <a:r>
              <a:rPr lang="en-US" dirty="0"/>
              <a:t>Summary</a:t>
            </a:r>
          </a:p>
        </p:txBody>
      </p:sp>
      <p:sp>
        <p:nvSpPr>
          <p:cNvPr id="11" name="Subtitle 10">
            <a:extLst>
              <a:ext uri="{FF2B5EF4-FFF2-40B4-BE49-F238E27FC236}">
                <a16:creationId xmlns:a16="http://schemas.microsoft.com/office/drawing/2014/main" id="{5E91BD43-6E55-4E8B-9C79-81D897F89330}"/>
              </a:ext>
            </a:extLst>
          </p:cNvPr>
          <p:cNvSpPr>
            <a:spLocks noGrp="1"/>
          </p:cNvSpPr>
          <p:nvPr>
            <p:ph type="subTitle" idx="1"/>
          </p:nvPr>
        </p:nvSpPr>
        <p:spPr>
          <a:xfrm>
            <a:off x="424133" y="1177413"/>
            <a:ext cx="8296534" cy="3966087"/>
          </a:xfrm>
        </p:spPr>
        <p:txBody>
          <a:bodyPr>
            <a:normAutofit fontScale="92500" lnSpcReduction="20000"/>
          </a:bodyPr>
          <a:lstStyle/>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Bipartisanship ended with passage of “bricks and mortar” infrastructure package</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12/3 is the next legislative deadline: Government funding and Debt Ceiling </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Final Democrat-only package will be closer to $1.5 T</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Prepare for an end of year showdown</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Containing the pandemic, advancing health equity, expanding coverage, driving care innovations, and addressing drug pricing have been Administration priorities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Home infusion and long-term care pharmacy legislation bills are moving through the legislative process but the way the end of the year pans out legislatively is fluid, and the political dynamics are challenging</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2022 Centers for Medicare &amp; Medicaid payment rules for Skilled Nursing Facilities (SNFs) and Home Health Agencies (HHA’s) are estimated to increase payments by about 1% when compared to 2021</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Federal government responses to the COVID-19 pandemic that support care delivery in the home setting include expanding the scope of practice for many health professionals.</a:t>
            </a:r>
          </a:p>
          <a:p>
            <a:pPr marL="342900" indent="-3429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796173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wearing a suit and tie&#10;&#10;Description automatically generated">
            <a:extLst>
              <a:ext uri="{FF2B5EF4-FFF2-40B4-BE49-F238E27FC236}">
                <a16:creationId xmlns:a16="http://schemas.microsoft.com/office/drawing/2014/main" id="{7FC226A3-3A98-470E-990C-6E88E42AFF97}"/>
              </a:ext>
            </a:extLst>
          </p:cNvPr>
          <p:cNvPicPr>
            <a:picLocks noGrp="1" noChangeAspect="1"/>
          </p:cNvPicPr>
          <p:nvPr>
            <p:ph type="pic" sz="quarter" idx="10"/>
          </p:nvPr>
        </p:nvPicPr>
        <p:blipFill>
          <a:blip r:embed="rId3"/>
          <a:srcRect l="421" r="421"/>
          <a:stretch>
            <a:fillRect/>
          </a:stretch>
        </p:blipFill>
        <p:spPr>
          <a:xfrm>
            <a:off x="4581247" y="907739"/>
            <a:ext cx="1794385" cy="2405648"/>
          </a:xfrm>
        </p:spPr>
      </p:pic>
      <p:sp>
        <p:nvSpPr>
          <p:cNvPr id="5" name="Text Placeholder 4"/>
          <p:cNvSpPr>
            <a:spLocks noGrp="1"/>
          </p:cNvSpPr>
          <p:nvPr>
            <p:ph type="body" sz="quarter" idx="14"/>
          </p:nvPr>
        </p:nvSpPr>
        <p:spPr>
          <a:xfrm>
            <a:off x="4699072" y="3442123"/>
            <a:ext cx="2432812" cy="1067556"/>
          </a:xfrm>
        </p:spPr>
        <p:txBody>
          <a:bodyPr/>
          <a:lstStyle/>
          <a:p>
            <a:pPr>
              <a:lnSpc>
                <a:spcPct val="150000"/>
              </a:lnSpc>
              <a:spcBef>
                <a:spcPts val="0"/>
              </a:spcBef>
            </a:pPr>
            <a:r>
              <a:rPr lang="en-US" b="1" dirty="0"/>
              <a:t>Brad Kile, PhD</a:t>
            </a:r>
          </a:p>
          <a:p>
            <a:pPr>
              <a:lnSpc>
                <a:spcPct val="150000"/>
              </a:lnSpc>
              <a:spcBef>
                <a:spcPts val="0"/>
              </a:spcBef>
            </a:pPr>
            <a:r>
              <a:rPr lang="en-US" sz="1100" dirty="0"/>
              <a:t>President</a:t>
            </a:r>
          </a:p>
          <a:p>
            <a:pPr>
              <a:lnSpc>
                <a:spcPct val="150000"/>
              </a:lnSpc>
              <a:spcBef>
                <a:spcPts val="0"/>
              </a:spcBef>
            </a:pPr>
            <a:r>
              <a:rPr lang="en-US" sz="1100" dirty="0"/>
              <a:t>Dumbarton Group, LLC</a:t>
            </a:r>
          </a:p>
          <a:p>
            <a:pPr>
              <a:lnSpc>
                <a:spcPct val="150000"/>
              </a:lnSpc>
              <a:spcBef>
                <a:spcPts val="0"/>
              </a:spcBef>
            </a:pPr>
            <a:r>
              <a:rPr lang="en-US" sz="1100" dirty="0"/>
              <a:t>850- 212-8127</a:t>
            </a:r>
          </a:p>
          <a:p>
            <a:pPr>
              <a:lnSpc>
                <a:spcPct val="150000"/>
              </a:lnSpc>
              <a:spcBef>
                <a:spcPts val="0"/>
              </a:spcBef>
            </a:pPr>
            <a:r>
              <a:rPr lang="en-US" sz="1100" dirty="0"/>
              <a:t>bkile@dumbartonassociates.com</a:t>
            </a:r>
            <a:endParaRPr lang="en-US" dirty="0"/>
          </a:p>
        </p:txBody>
      </p:sp>
      <p:sp>
        <p:nvSpPr>
          <p:cNvPr id="6" name="Text Placeholder 5"/>
          <p:cNvSpPr>
            <a:spLocks noGrp="1"/>
          </p:cNvSpPr>
          <p:nvPr>
            <p:ph type="body" sz="quarter" idx="15"/>
          </p:nvPr>
        </p:nvSpPr>
        <p:spPr>
          <a:xfrm>
            <a:off x="2139188" y="3442123"/>
            <a:ext cx="2432812" cy="1067556"/>
          </a:xfrm>
        </p:spPr>
        <p:txBody>
          <a:bodyPr/>
          <a:lstStyle/>
          <a:p>
            <a:pPr>
              <a:lnSpc>
                <a:spcPct val="150000"/>
              </a:lnSpc>
              <a:spcBef>
                <a:spcPts val="0"/>
              </a:spcBef>
            </a:pPr>
            <a:r>
              <a:rPr lang="en-US" b="1" dirty="0"/>
              <a:t>Shara Siegel, MS</a:t>
            </a:r>
          </a:p>
          <a:p>
            <a:pPr>
              <a:lnSpc>
                <a:spcPct val="150000"/>
              </a:lnSpc>
              <a:spcBef>
                <a:spcPts val="0"/>
              </a:spcBef>
            </a:pPr>
            <a:r>
              <a:rPr lang="en-US" sz="1100" dirty="0"/>
              <a:t>Director of Government Affairs</a:t>
            </a:r>
          </a:p>
          <a:p>
            <a:pPr>
              <a:lnSpc>
                <a:spcPct val="150000"/>
              </a:lnSpc>
              <a:spcBef>
                <a:spcPts val="0"/>
              </a:spcBef>
            </a:pPr>
            <a:r>
              <a:rPr lang="en-US" sz="1100" dirty="0"/>
              <a:t>Premier Inc./</a:t>
            </a:r>
            <a:r>
              <a:rPr lang="en-US" sz="1100" dirty="0" err="1"/>
              <a:t>Innovatix</a:t>
            </a:r>
            <a:endParaRPr lang="en-US" sz="1100" dirty="0"/>
          </a:p>
          <a:p>
            <a:pPr>
              <a:lnSpc>
                <a:spcPct val="150000"/>
              </a:lnSpc>
              <a:spcBef>
                <a:spcPts val="0"/>
              </a:spcBef>
            </a:pPr>
            <a:r>
              <a:rPr lang="en-US" sz="1100" dirty="0"/>
              <a:t>646-484-0905</a:t>
            </a:r>
          </a:p>
          <a:p>
            <a:pPr>
              <a:lnSpc>
                <a:spcPct val="150000"/>
              </a:lnSpc>
              <a:spcBef>
                <a:spcPts val="0"/>
              </a:spcBef>
            </a:pPr>
            <a:r>
              <a:rPr lang="en-US" sz="1100" dirty="0"/>
              <a:t>shara_siegel@premierinc.com</a:t>
            </a:r>
          </a:p>
          <a:p>
            <a:endParaRPr lang="en-US" dirty="0"/>
          </a:p>
        </p:txBody>
      </p:sp>
      <p:sp>
        <p:nvSpPr>
          <p:cNvPr id="8" name="Title 7"/>
          <p:cNvSpPr>
            <a:spLocks noGrp="1"/>
          </p:cNvSpPr>
          <p:nvPr>
            <p:ph type="title"/>
          </p:nvPr>
        </p:nvSpPr>
        <p:spPr>
          <a:xfrm>
            <a:off x="631969" y="357353"/>
            <a:ext cx="8134207" cy="550385"/>
          </a:xfrm>
        </p:spPr>
        <p:txBody>
          <a:bodyPr/>
          <a:lstStyle/>
          <a:p>
            <a:r>
              <a:rPr lang="en-US" dirty="0"/>
              <a:t>Speakers Contact Information</a:t>
            </a:r>
          </a:p>
        </p:txBody>
      </p:sp>
      <p:sp>
        <p:nvSpPr>
          <p:cNvPr id="9" name="Freeform 142"/>
          <p:cNvSpPr>
            <a:spLocks noEditPoints="1"/>
          </p:cNvSpPr>
          <p:nvPr/>
        </p:nvSpPr>
        <p:spPr bwMode="auto">
          <a:xfrm>
            <a:off x="7962939" y="110129"/>
            <a:ext cx="258935" cy="352965"/>
          </a:xfrm>
          <a:custGeom>
            <a:avLst/>
            <a:gdLst>
              <a:gd name="T0" fmla="*/ 162 w 317"/>
              <a:gd name="T1" fmla="*/ 455 h 575"/>
              <a:gd name="T2" fmla="*/ 155 w 317"/>
              <a:gd name="T3" fmla="*/ 448 h 575"/>
              <a:gd name="T4" fmla="*/ 155 w 317"/>
              <a:gd name="T5" fmla="*/ 398 h 575"/>
              <a:gd name="T6" fmla="*/ 220 w 317"/>
              <a:gd name="T7" fmla="*/ 301 h 575"/>
              <a:gd name="T8" fmla="*/ 303 w 317"/>
              <a:gd name="T9" fmla="*/ 159 h 575"/>
              <a:gd name="T10" fmla="*/ 158 w 317"/>
              <a:gd name="T11" fmla="*/ 14 h 575"/>
              <a:gd name="T12" fmla="*/ 14 w 317"/>
              <a:gd name="T13" fmla="*/ 159 h 575"/>
              <a:gd name="T14" fmla="*/ 7 w 317"/>
              <a:gd name="T15" fmla="*/ 166 h 575"/>
              <a:gd name="T16" fmla="*/ 0 w 317"/>
              <a:gd name="T17" fmla="*/ 159 h 575"/>
              <a:gd name="T18" fmla="*/ 158 w 317"/>
              <a:gd name="T19" fmla="*/ 0 h 575"/>
              <a:gd name="T20" fmla="*/ 317 w 317"/>
              <a:gd name="T21" fmla="*/ 159 h 575"/>
              <a:gd name="T22" fmla="*/ 229 w 317"/>
              <a:gd name="T23" fmla="*/ 311 h 575"/>
              <a:gd name="T24" fmla="*/ 169 w 317"/>
              <a:gd name="T25" fmla="*/ 398 h 575"/>
              <a:gd name="T26" fmla="*/ 169 w 317"/>
              <a:gd name="T27" fmla="*/ 448 h 575"/>
              <a:gd name="T28" fmla="*/ 162 w 317"/>
              <a:gd name="T29" fmla="*/ 455 h 575"/>
              <a:gd name="T30" fmla="*/ 195 w 317"/>
              <a:gd name="T31" fmla="*/ 542 h 575"/>
              <a:gd name="T32" fmla="*/ 162 w 317"/>
              <a:gd name="T33" fmla="*/ 510 h 575"/>
              <a:gd name="T34" fmla="*/ 129 w 317"/>
              <a:gd name="T35" fmla="*/ 542 h 575"/>
              <a:gd name="T36" fmla="*/ 162 w 317"/>
              <a:gd name="T37" fmla="*/ 575 h 575"/>
              <a:gd name="T38" fmla="*/ 195 w 317"/>
              <a:gd name="T39" fmla="*/ 542 h 575"/>
              <a:gd name="T40" fmla="*/ 181 w 317"/>
              <a:gd name="T41" fmla="*/ 542 h 575"/>
              <a:gd name="T42" fmla="*/ 162 w 317"/>
              <a:gd name="T43" fmla="*/ 561 h 575"/>
              <a:gd name="T44" fmla="*/ 143 w 317"/>
              <a:gd name="T45" fmla="*/ 542 h 575"/>
              <a:gd name="T46" fmla="*/ 162 w 317"/>
              <a:gd name="T47" fmla="*/ 524 h 575"/>
              <a:gd name="T48" fmla="*/ 181 w 317"/>
              <a:gd name="T49" fmla="*/ 54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7" h="575">
                <a:moveTo>
                  <a:pt x="162" y="455"/>
                </a:moveTo>
                <a:cubicBezTo>
                  <a:pt x="158" y="455"/>
                  <a:pt x="155" y="452"/>
                  <a:pt x="155" y="448"/>
                </a:cubicBezTo>
                <a:cubicBezTo>
                  <a:pt x="155" y="398"/>
                  <a:pt x="155" y="398"/>
                  <a:pt x="155" y="398"/>
                </a:cubicBezTo>
                <a:cubicBezTo>
                  <a:pt x="155" y="358"/>
                  <a:pt x="186" y="330"/>
                  <a:pt x="220" y="301"/>
                </a:cubicBezTo>
                <a:cubicBezTo>
                  <a:pt x="261" y="264"/>
                  <a:pt x="303" y="227"/>
                  <a:pt x="303" y="159"/>
                </a:cubicBezTo>
                <a:cubicBezTo>
                  <a:pt x="303" y="79"/>
                  <a:pt x="238" y="14"/>
                  <a:pt x="158" y="14"/>
                </a:cubicBezTo>
                <a:cubicBezTo>
                  <a:pt x="79" y="14"/>
                  <a:pt x="14" y="79"/>
                  <a:pt x="14" y="159"/>
                </a:cubicBezTo>
                <a:cubicBezTo>
                  <a:pt x="14" y="163"/>
                  <a:pt x="10" y="166"/>
                  <a:pt x="7" y="166"/>
                </a:cubicBezTo>
                <a:cubicBezTo>
                  <a:pt x="3" y="166"/>
                  <a:pt x="0" y="163"/>
                  <a:pt x="0" y="159"/>
                </a:cubicBezTo>
                <a:cubicBezTo>
                  <a:pt x="0" y="71"/>
                  <a:pt x="71" y="0"/>
                  <a:pt x="158" y="0"/>
                </a:cubicBezTo>
                <a:cubicBezTo>
                  <a:pt x="246" y="0"/>
                  <a:pt x="317" y="71"/>
                  <a:pt x="317" y="159"/>
                </a:cubicBezTo>
                <a:cubicBezTo>
                  <a:pt x="317" y="233"/>
                  <a:pt x="270" y="275"/>
                  <a:pt x="229" y="311"/>
                </a:cubicBezTo>
                <a:cubicBezTo>
                  <a:pt x="197" y="339"/>
                  <a:pt x="169" y="364"/>
                  <a:pt x="169" y="398"/>
                </a:cubicBezTo>
                <a:cubicBezTo>
                  <a:pt x="169" y="448"/>
                  <a:pt x="169" y="448"/>
                  <a:pt x="169" y="448"/>
                </a:cubicBezTo>
                <a:cubicBezTo>
                  <a:pt x="169" y="452"/>
                  <a:pt x="166" y="455"/>
                  <a:pt x="162" y="455"/>
                </a:cubicBezTo>
                <a:close/>
                <a:moveTo>
                  <a:pt x="195" y="542"/>
                </a:moveTo>
                <a:cubicBezTo>
                  <a:pt x="195" y="524"/>
                  <a:pt x="180" y="510"/>
                  <a:pt x="162" y="510"/>
                </a:cubicBezTo>
                <a:cubicBezTo>
                  <a:pt x="144" y="510"/>
                  <a:pt x="129" y="524"/>
                  <a:pt x="129" y="542"/>
                </a:cubicBezTo>
                <a:cubicBezTo>
                  <a:pt x="129" y="560"/>
                  <a:pt x="144" y="575"/>
                  <a:pt x="162" y="575"/>
                </a:cubicBezTo>
                <a:cubicBezTo>
                  <a:pt x="180" y="575"/>
                  <a:pt x="195" y="560"/>
                  <a:pt x="195" y="542"/>
                </a:cubicBezTo>
                <a:close/>
                <a:moveTo>
                  <a:pt x="181" y="542"/>
                </a:moveTo>
                <a:cubicBezTo>
                  <a:pt x="181" y="553"/>
                  <a:pt x="172" y="561"/>
                  <a:pt x="162" y="561"/>
                </a:cubicBezTo>
                <a:cubicBezTo>
                  <a:pt x="152" y="561"/>
                  <a:pt x="143" y="553"/>
                  <a:pt x="143" y="542"/>
                </a:cubicBezTo>
                <a:cubicBezTo>
                  <a:pt x="143" y="532"/>
                  <a:pt x="152" y="524"/>
                  <a:pt x="162" y="524"/>
                </a:cubicBezTo>
                <a:cubicBezTo>
                  <a:pt x="172" y="524"/>
                  <a:pt x="181" y="532"/>
                  <a:pt x="181" y="54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10" name="Oval 23"/>
          <p:cNvSpPr>
            <a:spLocks noChangeArrowheads="1"/>
          </p:cNvSpPr>
          <p:nvPr/>
        </p:nvSpPr>
        <p:spPr bwMode="auto">
          <a:xfrm>
            <a:off x="7710054" y="0"/>
            <a:ext cx="764704" cy="573528"/>
          </a:xfrm>
          <a:prstGeom prst="ellipse">
            <a:avLst/>
          </a:prstGeom>
          <a:noFill/>
          <a:ln w="15875">
            <a:solidFill>
              <a:schemeClr val="bg1"/>
            </a:solidFill>
          </a:ln>
        </p:spPr>
        <p:txBody>
          <a:bodyPr vert="horz" wrap="square" lIns="68580" tIns="34290" rIns="68580" bIns="34290" numCol="1" anchor="t" anchorCtr="0" compatLnSpc="1">
            <a:prstTxWarp prst="textNoShape">
              <a:avLst/>
            </a:prstTxWarp>
          </a:bodyPr>
          <a:lstStyle/>
          <a:p>
            <a:endParaRPr lang="en-US" sz="1800"/>
          </a:p>
        </p:txBody>
      </p:sp>
      <p:pic>
        <p:nvPicPr>
          <p:cNvPr id="14" name="Picture 13" descr="A picture containing person, outdoor, clothing&#10;&#10;Description automatically generated">
            <a:extLst>
              <a:ext uri="{FF2B5EF4-FFF2-40B4-BE49-F238E27FC236}">
                <a16:creationId xmlns:a16="http://schemas.microsoft.com/office/drawing/2014/main" id="{8AD74A78-5408-4899-9463-8EDE10D00972}"/>
              </a:ext>
            </a:extLst>
          </p:cNvPr>
          <p:cNvPicPr>
            <a:picLocks noChangeAspect="1"/>
          </p:cNvPicPr>
          <p:nvPr/>
        </p:nvPicPr>
        <p:blipFill>
          <a:blip r:embed="rId4"/>
          <a:stretch>
            <a:fillRect/>
          </a:stretch>
        </p:blipFill>
        <p:spPr>
          <a:xfrm>
            <a:off x="2139188" y="907738"/>
            <a:ext cx="1711359" cy="2405648"/>
          </a:xfrm>
          <a:prstGeom prst="rect">
            <a:avLst/>
          </a:prstGeom>
        </p:spPr>
      </p:pic>
    </p:spTree>
    <p:extLst>
      <p:ext uri="{BB962C8B-B14F-4D97-AF65-F5344CB8AC3E}">
        <p14:creationId xmlns:p14="http://schemas.microsoft.com/office/powerpoint/2010/main" val="152019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CA07-0D8F-48CF-910B-E00E6891AB60}"/>
              </a:ext>
            </a:extLst>
          </p:cNvPr>
          <p:cNvSpPr>
            <a:spLocks noGrp="1"/>
          </p:cNvSpPr>
          <p:nvPr>
            <p:ph type="title"/>
          </p:nvPr>
        </p:nvSpPr>
        <p:spPr>
          <a:xfrm>
            <a:off x="163596" y="415479"/>
            <a:ext cx="8715375" cy="823273"/>
          </a:xfrm>
        </p:spPr>
        <p:txBody>
          <a:bodyPr/>
          <a:lstStyle/>
          <a:p>
            <a:r>
              <a:rPr lang="en-US" dirty="0"/>
              <a:t>Learning Objectives</a:t>
            </a:r>
          </a:p>
        </p:txBody>
      </p:sp>
      <p:sp>
        <p:nvSpPr>
          <p:cNvPr id="3" name="TextBox 2"/>
          <p:cNvSpPr txBox="1"/>
          <p:nvPr/>
        </p:nvSpPr>
        <p:spPr>
          <a:xfrm>
            <a:off x="163596" y="978402"/>
            <a:ext cx="8772525" cy="3670236"/>
          </a:xfrm>
          <a:prstGeom prst="rect">
            <a:avLst/>
          </a:prstGeom>
          <a:noFill/>
        </p:spPr>
        <p:txBody>
          <a:bodyPr wrap="square" lIns="68580" tIns="34290" rIns="68580" bIns="34290" rtlCol="0">
            <a:spAutoFit/>
          </a:bodyPr>
          <a:lstStyle/>
          <a:p>
            <a:pPr marL="214313" indent="-214313">
              <a:buClr>
                <a:schemeClr val="accent2">
                  <a:lumMod val="60000"/>
                  <a:lumOff val="40000"/>
                </a:schemeClr>
              </a:buClr>
              <a:buFont typeface="Arial"/>
              <a:buChar char="•"/>
            </a:pPr>
            <a:r>
              <a:rPr lang="en-US" dirty="0"/>
              <a:t>Identify key health care legislative issues and how they are shaping the 2021-2022 Congressional legislative agenda.</a:t>
            </a:r>
          </a:p>
          <a:p>
            <a:pPr>
              <a:buClr>
                <a:schemeClr val="accent2">
                  <a:lumMod val="60000"/>
                  <a:lumOff val="40000"/>
                </a:schemeClr>
              </a:buClr>
            </a:pPr>
            <a:endParaRPr lang="en-US" dirty="0"/>
          </a:p>
          <a:p>
            <a:pPr marL="214313" indent="-214313">
              <a:buClr>
                <a:schemeClr val="accent2">
                  <a:lumMod val="60000"/>
                  <a:lumOff val="40000"/>
                </a:schemeClr>
              </a:buClr>
              <a:buFont typeface="Arial"/>
              <a:buChar char="•"/>
            </a:pPr>
            <a:r>
              <a:rPr lang="en-US" dirty="0"/>
              <a:t>Explain the key health reform priorities for the Administration under President Biden.</a:t>
            </a:r>
          </a:p>
          <a:p>
            <a:pPr>
              <a:buClr>
                <a:schemeClr val="accent2">
                  <a:lumMod val="60000"/>
                  <a:lumOff val="40000"/>
                </a:schemeClr>
              </a:buClr>
            </a:pPr>
            <a:endParaRPr lang="en-US" dirty="0"/>
          </a:p>
          <a:p>
            <a:pPr marL="214313" indent="-214313">
              <a:buClr>
                <a:schemeClr val="accent2">
                  <a:lumMod val="60000"/>
                  <a:lumOff val="40000"/>
                </a:schemeClr>
              </a:buClr>
              <a:buFont typeface="Arial"/>
              <a:buChar char="•"/>
            </a:pPr>
            <a:r>
              <a:rPr lang="en-US" dirty="0"/>
              <a:t>Describe the status of the Medicare Part B home infusion services benefit and the federal definition of long-term care pharmacy.</a:t>
            </a:r>
          </a:p>
          <a:p>
            <a:pPr>
              <a:buClr>
                <a:schemeClr val="accent2">
                  <a:lumMod val="60000"/>
                  <a:lumOff val="40000"/>
                </a:schemeClr>
              </a:buClr>
            </a:pPr>
            <a:endParaRPr lang="en-US" dirty="0"/>
          </a:p>
          <a:p>
            <a:pPr marL="214313" indent="-214313">
              <a:buClr>
                <a:schemeClr val="accent2">
                  <a:lumMod val="60000"/>
                  <a:lumOff val="40000"/>
                </a:schemeClr>
              </a:buClr>
              <a:buFont typeface="Arial"/>
              <a:buChar char="•"/>
            </a:pPr>
            <a:r>
              <a:rPr lang="en-US" dirty="0"/>
              <a:t>Outline the new Centers for Medicare &amp; Medicaid payment rules for Skilled Nursing Facilities (SNFs) and Home Health Agencies (HHA’s).</a:t>
            </a:r>
          </a:p>
          <a:p>
            <a:pPr>
              <a:buClr>
                <a:schemeClr val="accent2">
                  <a:lumMod val="60000"/>
                  <a:lumOff val="40000"/>
                </a:schemeClr>
              </a:buClr>
            </a:pPr>
            <a:endParaRPr lang="en-US" dirty="0"/>
          </a:p>
          <a:p>
            <a:pPr marL="214313" indent="-214313">
              <a:buClr>
                <a:schemeClr val="accent2">
                  <a:lumMod val="60000"/>
                  <a:lumOff val="40000"/>
                </a:schemeClr>
              </a:buClr>
              <a:buFont typeface="Arial"/>
              <a:buChar char="•"/>
            </a:pPr>
            <a:r>
              <a:rPr lang="en-US" dirty="0"/>
              <a:t>List the federal government responses to the COVID-19 pandemic that support care delivery in the home setting.</a:t>
            </a:r>
          </a:p>
        </p:txBody>
      </p:sp>
    </p:spTree>
    <p:extLst>
      <p:ext uri="{BB962C8B-B14F-4D97-AF65-F5344CB8AC3E}">
        <p14:creationId xmlns:p14="http://schemas.microsoft.com/office/powerpoint/2010/main" val="1791841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fan-backtround">
            <a:extLst>
              <a:ext uri="{FF2B5EF4-FFF2-40B4-BE49-F238E27FC236}">
                <a16:creationId xmlns:a16="http://schemas.microsoft.com/office/drawing/2014/main" id="{9A660468-92D6-4F94-8770-FEFC772EB506}"/>
              </a:ext>
            </a:extLst>
          </p:cNvPr>
          <p:cNvPicPr>
            <a:picLocks noChangeAspect="1" noChangeArrowheads="1"/>
          </p:cNvPicPr>
          <p:nvPr/>
        </p:nvPicPr>
        <p:blipFill>
          <a:blip r:embed="rId2" cstate="print"/>
          <a:srcRect/>
          <a:stretch>
            <a:fillRect/>
          </a:stretch>
        </p:blipFill>
        <p:spPr bwMode="auto">
          <a:xfrm>
            <a:off x="0" y="-1"/>
            <a:ext cx="9144000" cy="5143501"/>
          </a:xfrm>
          <a:prstGeom prst="rect">
            <a:avLst/>
          </a:prstGeom>
          <a:noFill/>
          <a:ln w="9525">
            <a:noFill/>
            <a:miter lim="800000"/>
            <a:headEnd/>
            <a:tailEnd/>
          </a:ln>
        </p:spPr>
      </p:pic>
      <p:sp>
        <p:nvSpPr>
          <p:cNvPr id="5" name="TextBox 4"/>
          <p:cNvSpPr txBox="1"/>
          <p:nvPr/>
        </p:nvSpPr>
        <p:spPr>
          <a:xfrm>
            <a:off x="2648627" y="117891"/>
            <a:ext cx="5959346" cy="5778505"/>
          </a:xfrm>
          <a:prstGeom prst="rect">
            <a:avLst/>
          </a:prstGeom>
          <a:noFill/>
        </p:spPr>
        <p:txBody>
          <a:bodyPr wrap="square" lIns="68580" tIns="34290" rIns="68580" bIns="34290" rtlCol="0">
            <a:spAutoFit/>
          </a:bodyPr>
          <a:lstStyle/>
          <a:p>
            <a:pPr algn="ctr"/>
            <a:r>
              <a:rPr lang="en-US" sz="3600" dirty="0"/>
              <a:t>Thank You</a:t>
            </a:r>
          </a:p>
          <a:p>
            <a:pPr algn="ctr"/>
            <a:endParaRPr lang="en-US" sz="3600" dirty="0">
              <a:solidFill>
                <a:srgbClr val="333333"/>
              </a:solidFill>
            </a:endParaRPr>
          </a:p>
          <a:p>
            <a:pPr lvl="2"/>
            <a:endParaRPr lang="en-US" sz="2000" dirty="0">
              <a:solidFill>
                <a:srgbClr val="333333"/>
              </a:solidFill>
            </a:endParaRPr>
          </a:p>
          <a:p>
            <a:pPr lvl="2"/>
            <a:r>
              <a:rPr lang="en-US" sz="3200" dirty="0" err="1">
                <a:solidFill>
                  <a:srgbClr val="333333"/>
                </a:solidFill>
              </a:rPr>
              <a:t>Shara</a:t>
            </a:r>
            <a:r>
              <a:rPr lang="en-US" sz="3200" dirty="0">
                <a:solidFill>
                  <a:srgbClr val="333333"/>
                </a:solidFill>
              </a:rPr>
              <a:t> Siegel, MS</a:t>
            </a:r>
          </a:p>
          <a:p>
            <a:pPr lvl="2"/>
            <a:r>
              <a:rPr lang="en-US" sz="2000" dirty="0">
                <a:solidFill>
                  <a:srgbClr val="333333"/>
                </a:solidFill>
              </a:rPr>
              <a:t>Director of Government Affairs, Premier, Inc.</a:t>
            </a:r>
          </a:p>
          <a:p>
            <a:pPr lvl="2"/>
            <a:r>
              <a:rPr lang="en-US" sz="2000" dirty="0">
                <a:solidFill>
                  <a:srgbClr val="333333"/>
                </a:solidFill>
              </a:rPr>
              <a:t>(646)484-0905</a:t>
            </a:r>
          </a:p>
          <a:p>
            <a:pPr lvl="2"/>
            <a:r>
              <a:rPr lang="en-US" sz="2000" dirty="0">
                <a:solidFill>
                  <a:srgbClr val="333333"/>
                </a:solidFill>
              </a:rPr>
              <a:t>Shara_siegel@premierinc.com</a:t>
            </a:r>
          </a:p>
          <a:p>
            <a:pPr lvl="2"/>
            <a:endParaRPr lang="en-US" sz="2000" dirty="0">
              <a:solidFill>
                <a:srgbClr val="333333"/>
              </a:solidFill>
            </a:endParaRPr>
          </a:p>
          <a:p>
            <a:pPr lvl="2"/>
            <a:r>
              <a:rPr lang="en-US" sz="3200" dirty="0">
                <a:solidFill>
                  <a:srgbClr val="333333"/>
                </a:solidFill>
              </a:rPr>
              <a:t>Brad Kile, PhD</a:t>
            </a:r>
          </a:p>
          <a:p>
            <a:pPr lvl="2"/>
            <a:r>
              <a:rPr lang="en-US" sz="2000" dirty="0">
                <a:solidFill>
                  <a:srgbClr val="333333"/>
                </a:solidFill>
              </a:rPr>
              <a:t>President, Dumbarton Group</a:t>
            </a:r>
          </a:p>
          <a:p>
            <a:pPr lvl="2"/>
            <a:r>
              <a:rPr lang="en-US" sz="2000" dirty="0">
                <a:solidFill>
                  <a:srgbClr val="333333"/>
                </a:solidFill>
              </a:rPr>
              <a:t>(850)212-8127</a:t>
            </a:r>
          </a:p>
          <a:p>
            <a:pPr lvl="2"/>
            <a:r>
              <a:rPr lang="en-US" sz="2000" dirty="0" err="1">
                <a:solidFill>
                  <a:srgbClr val="333333"/>
                </a:solidFill>
              </a:rPr>
              <a:t>bkile@dumbartonassociates.com</a:t>
            </a:r>
            <a:endParaRPr lang="en-US" sz="2000" dirty="0">
              <a:solidFill>
                <a:srgbClr val="333333"/>
              </a:solidFill>
            </a:endParaRPr>
          </a:p>
          <a:p>
            <a:pPr algn="ctr"/>
            <a:endParaRPr lang="en-US" sz="2100" dirty="0">
              <a:solidFill>
                <a:srgbClr val="333333"/>
              </a:solidFill>
            </a:endParaRPr>
          </a:p>
          <a:p>
            <a:pPr marL="642938" indent="-642938">
              <a:buFont typeface="Arial"/>
              <a:buChar char="•"/>
            </a:pPr>
            <a:endParaRPr lang="en-US" sz="5400" dirty="0"/>
          </a:p>
        </p:txBody>
      </p:sp>
    </p:spTree>
    <p:extLst>
      <p:ext uri="{BB962C8B-B14F-4D97-AF65-F5344CB8AC3E}">
        <p14:creationId xmlns:p14="http://schemas.microsoft.com/office/powerpoint/2010/main" val="404263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CA07-0D8F-48CF-910B-E00E6891AB60}"/>
              </a:ext>
            </a:extLst>
          </p:cNvPr>
          <p:cNvSpPr>
            <a:spLocks noGrp="1"/>
          </p:cNvSpPr>
          <p:nvPr>
            <p:ph type="title"/>
          </p:nvPr>
        </p:nvSpPr>
        <p:spPr>
          <a:xfrm>
            <a:off x="163596" y="502374"/>
            <a:ext cx="8715375" cy="823273"/>
          </a:xfrm>
        </p:spPr>
        <p:txBody>
          <a:bodyPr/>
          <a:lstStyle/>
          <a:p>
            <a:r>
              <a:rPr lang="en-US" dirty="0"/>
              <a:t>Presentation Outline</a:t>
            </a:r>
          </a:p>
        </p:txBody>
      </p:sp>
      <p:sp>
        <p:nvSpPr>
          <p:cNvPr id="3" name="TextBox 2"/>
          <p:cNvSpPr txBox="1"/>
          <p:nvPr/>
        </p:nvSpPr>
        <p:spPr>
          <a:xfrm>
            <a:off x="257175" y="1105401"/>
            <a:ext cx="8772525" cy="4101123"/>
          </a:xfrm>
          <a:prstGeom prst="rect">
            <a:avLst/>
          </a:prstGeom>
          <a:noFill/>
        </p:spPr>
        <p:txBody>
          <a:bodyPr wrap="square" lIns="68580" tIns="34290" rIns="68580" bIns="34290" rtlCol="0">
            <a:spAutoFit/>
          </a:bodyPr>
          <a:lstStyle/>
          <a:p>
            <a:pPr marL="214313" indent="-214313">
              <a:buClr>
                <a:schemeClr val="accent2">
                  <a:lumMod val="60000"/>
                  <a:lumOff val="40000"/>
                </a:schemeClr>
              </a:buClr>
              <a:buFont typeface="Arial"/>
              <a:buChar char="•"/>
            </a:pPr>
            <a:r>
              <a:rPr lang="en-US" sz="2800" dirty="0"/>
              <a:t>Federal Landscape</a:t>
            </a:r>
          </a:p>
          <a:p>
            <a:pPr marL="671513" lvl="1" indent="-214313">
              <a:buClr>
                <a:schemeClr val="accent2">
                  <a:lumMod val="60000"/>
                  <a:lumOff val="40000"/>
                </a:schemeClr>
              </a:buClr>
              <a:buFont typeface="Arial"/>
              <a:buChar char="•"/>
            </a:pPr>
            <a:r>
              <a:rPr lang="en-US" sz="2400" dirty="0"/>
              <a:t>Administration priorities</a:t>
            </a:r>
          </a:p>
          <a:p>
            <a:pPr marL="671513" lvl="1" indent="-214313">
              <a:buClr>
                <a:schemeClr val="accent2">
                  <a:lumMod val="60000"/>
                  <a:lumOff val="40000"/>
                </a:schemeClr>
              </a:buClr>
              <a:buFont typeface="Arial"/>
              <a:buChar char="•"/>
            </a:pPr>
            <a:r>
              <a:rPr lang="en-US" sz="2400" dirty="0"/>
              <a:t>Legislative outlook</a:t>
            </a:r>
          </a:p>
          <a:p>
            <a:pPr marL="214313" indent="-214313">
              <a:buClr>
                <a:schemeClr val="accent2">
                  <a:lumMod val="60000"/>
                  <a:lumOff val="40000"/>
                </a:schemeClr>
              </a:buClr>
              <a:buFont typeface="Arial"/>
              <a:buChar char="•"/>
            </a:pPr>
            <a:r>
              <a:rPr lang="en-US" sz="2800" dirty="0"/>
              <a:t>Non-acute legislative priorities</a:t>
            </a:r>
          </a:p>
          <a:p>
            <a:pPr marL="214313" indent="-214313">
              <a:buClr>
                <a:schemeClr val="accent2">
                  <a:lumMod val="60000"/>
                  <a:lumOff val="40000"/>
                </a:schemeClr>
              </a:buClr>
              <a:buFont typeface="Arial"/>
              <a:buChar char="•"/>
            </a:pPr>
            <a:r>
              <a:rPr lang="en-US" sz="2800" dirty="0"/>
              <a:t>Home Health Market Dynamics</a:t>
            </a:r>
          </a:p>
          <a:p>
            <a:pPr marL="214313" indent="-214313">
              <a:buClr>
                <a:schemeClr val="accent2">
                  <a:lumMod val="60000"/>
                  <a:lumOff val="40000"/>
                </a:schemeClr>
              </a:buClr>
              <a:buFont typeface="Arial"/>
              <a:buChar char="•"/>
            </a:pPr>
            <a:r>
              <a:rPr lang="en-US" sz="2800" dirty="0"/>
              <a:t>Impact of COVID</a:t>
            </a:r>
          </a:p>
          <a:p>
            <a:pPr marL="214313" indent="-214313">
              <a:buClr>
                <a:schemeClr val="accent2">
                  <a:lumMod val="60000"/>
                  <a:lumOff val="40000"/>
                </a:schemeClr>
              </a:buClr>
              <a:buFont typeface="Arial"/>
              <a:buChar char="•"/>
            </a:pPr>
            <a:r>
              <a:rPr lang="en-US" sz="2800" dirty="0"/>
              <a:t>Policy and Market Responses</a:t>
            </a:r>
          </a:p>
          <a:p>
            <a:pPr marL="214313" indent="-214313">
              <a:buClr>
                <a:schemeClr val="accent2">
                  <a:lumMod val="60000"/>
                  <a:lumOff val="40000"/>
                </a:schemeClr>
              </a:buClr>
              <a:buFont typeface="Arial"/>
              <a:buChar char="•"/>
            </a:pPr>
            <a:r>
              <a:rPr lang="en-US" sz="2800" dirty="0"/>
              <a:t>Forecasting Future Reimbursement </a:t>
            </a:r>
          </a:p>
          <a:p>
            <a:pPr marL="214313" indent="-214313">
              <a:buClr>
                <a:schemeClr val="accent2">
                  <a:lumMod val="60000"/>
                  <a:lumOff val="40000"/>
                </a:schemeClr>
              </a:buClr>
              <a:buFont typeface="Arial"/>
              <a:buChar char="•"/>
            </a:pPr>
            <a:r>
              <a:rPr lang="en-US" sz="2800" dirty="0"/>
              <a:t>Q &amp; A</a:t>
            </a:r>
          </a:p>
          <a:p>
            <a:endParaRPr lang="en-US" dirty="0"/>
          </a:p>
        </p:txBody>
      </p:sp>
    </p:spTree>
    <p:extLst>
      <p:ext uri="{BB962C8B-B14F-4D97-AF65-F5344CB8AC3E}">
        <p14:creationId xmlns:p14="http://schemas.microsoft.com/office/powerpoint/2010/main" val="403690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92F38-7BD9-4E9F-A5A6-64771448CA94}"/>
              </a:ext>
            </a:extLst>
          </p:cNvPr>
          <p:cNvSpPr>
            <a:spLocks noGrp="1"/>
          </p:cNvSpPr>
          <p:nvPr>
            <p:ph type="title"/>
          </p:nvPr>
        </p:nvSpPr>
        <p:spPr>
          <a:xfrm>
            <a:off x="260059" y="445262"/>
            <a:ext cx="8229600" cy="711491"/>
          </a:xfrm>
        </p:spPr>
        <p:txBody>
          <a:bodyPr>
            <a:normAutofit fontScale="90000"/>
          </a:bodyPr>
          <a:lstStyle/>
          <a:p>
            <a:r>
              <a:rPr lang="en-US" dirty="0">
                <a:solidFill>
                  <a:srgbClr val="19A0DA"/>
                </a:solidFill>
              </a:rPr>
              <a:t>Healthcare Priorities in the Administration </a:t>
            </a:r>
          </a:p>
        </p:txBody>
      </p:sp>
      <p:sp>
        <p:nvSpPr>
          <p:cNvPr id="5" name="TextBox 4">
            <a:extLst>
              <a:ext uri="{FF2B5EF4-FFF2-40B4-BE49-F238E27FC236}">
                <a16:creationId xmlns:a16="http://schemas.microsoft.com/office/drawing/2014/main" id="{4CCC68F7-F7B4-4F8C-9300-BF0D35A8FA77}"/>
              </a:ext>
            </a:extLst>
          </p:cNvPr>
          <p:cNvSpPr txBox="1"/>
          <p:nvPr/>
        </p:nvSpPr>
        <p:spPr>
          <a:xfrm>
            <a:off x="4235414" y="3006268"/>
            <a:ext cx="4597562" cy="2062103"/>
          </a:xfrm>
          <a:prstGeom prst="rect">
            <a:avLst/>
          </a:prstGeom>
          <a:solidFill>
            <a:schemeClr val="accent6">
              <a:lumMod val="60000"/>
              <a:lumOff val="40000"/>
            </a:schemeClr>
          </a:solidFill>
        </p:spPr>
        <p:txBody>
          <a:bodyPr wrap="square" rtlCol="0">
            <a:spAutoFit/>
          </a:bodyPr>
          <a:lstStyle/>
          <a:p>
            <a:r>
              <a:rPr lang="en-US" sz="1400" dirty="0">
                <a:solidFill>
                  <a:schemeClr val="bg1"/>
                </a:solidFill>
              </a:rPr>
              <a:t>Center for Medicare &amp; Medicaid Innovation Center Strategy- by 2030:</a:t>
            </a:r>
          </a:p>
          <a:p>
            <a:pPr marL="342900" indent="-342900">
              <a:buAutoNum type="arabicParenBoth"/>
            </a:pPr>
            <a:r>
              <a:rPr lang="en-US" sz="1400" dirty="0">
                <a:solidFill>
                  <a:schemeClr val="bg1"/>
                </a:solidFill>
                <a:effectLst/>
                <a:latin typeface="Calibri" panose="020F0502020204030204" pitchFamily="34" charset="0"/>
                <a:ea typeface="Times New Roman" panose="02020603050405020304" pitchFamily="18" charset="0"/>
              </a:rPr>
              <a:t>all Medicare beneficiaries would be out of fee-for-service and in a total cost of care alternative payment model; </a:t>
            </a:r>
          </a:p>
          <a:p>
            <a:pPr marL="342900" indent="-342900">
              <a:buAutoNum type="arabicParenBoth"/>
            </a:pPr>
            <a:r>
              <a:rPr lang="en-US" sz="1400" dirty="0">
                <a:solidFill>
                  <a:schemeClr val="bg1"/>
                </a:solidFill>
                <a:effectLst/>
                <a:latin typeface="Calibri" panose="020F0502020204030204" pitchFamily="34" charset="0"/>
                <a:ea typeface="Times New Roman" panose="02020603050405020304" pitchFamily="18" charset="0"/>
              </a:rPr>
              <a:t>most Medicaid recipients would also be in a total cost of care arrangement, and</a:t>
            </a:r>
          </a:p>
          <a:p>
            <a:pPr marL="342900" indent="-342900">
              <a:buAutoNum type="arabicParenBoth"/>
            </a:pPr>
            <a:r>
              <a:rPr lang="en-US" sz="1400" dirty="0">
                <a:solidFill>
                  <a:schemeClr val="bg1"/>
                </a:solidFill>
                <a:effectLst/>
                <a:latin typeface="Calibri" panose="020F0502020204030204" pitchFamily="34" charset="0"/>
                <a:ea typeface="Times New Roman" panose="02020603050405020304" pitchFamily="18" charset="0"/>
              </a:rPr>
              <a:t>all models with multi-payer alignment.</a:t>
            </a:r>
            <a:endParaRPr lang="en-US" sz="1600" dirty="0"/>
          </a:p>
          <a:p>
            <a:pPr marL="285750" indent="-285750">
              <a:buFont typeface="Arial" panose="020B0604020202020204" pitchFamily="34" charset="0"/>
              <a:buChar char="•"/>
            </a:pPr>
            <a:endParaRPr lang="en-US" sz="1600" dirty="0"/>
          </a:p>
        </p:txBody>
      </p:sp>
      <p:sp>
        <p:nvSpPr>
          <p:cNvPr id="9" name="Rectangle 8">
            <a:extLst>
              <a:ext uri="{FF2B5EF4-FFF2-40B4-BE49-F238E27FC236}">
                <a16:creationId xmlns:a16="http://schemas.microsoft.com/office/drawing/2014/main" id="{48C7D1FE-2FB4-4587-94DF-9C5A4AA7800B}"/>
              </a:ext>
            </a:extLst>
          </p:cNvPr>
          <p:cNvSpPr/>
          <p:nvPr/>
        </p:nvSpPr>
        <p:spPr>
          <a:xfrm>
            <a:off x="363575" y="1792033"/>
            <a:ext cx="3587640" cy="16011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COVID-19</a:t>
            </a:r>
          </a:p>
          <a:p>
            <a:pPr algn="ctr"/>
            <a:endParaRPr lang="en-US" sz="700" dirty="0"/>
          </a:p>
          <a:p>
            <a:pPr marL="742950" lvl="1" indent="-285750">
              <a:buFont typeface="Courier New" panose="02070309020205020404" pitchFamily="49" charset="0"/>
              <a:buChar char="o"/>
            </a:pPr>
            <a:r>
              <a:rPr lang="en-US" sz="1200" dirty="0"/>
              <a:t>Vaccinating the unvaccinated</a:t>
            </a:r>
          </a:p>
          <a:p>
            <a:pPr marL="742950" lvl="1" indent="-285750">
              <a:buFont typeface="Courier New" panose="02070309020205020404" pitchFamily="49" charset="0"/>
              <a:buChar char="o"/>
            </a:pPr>
            <a:r>
              <a:rPr lang="en-US" sz="1200" dirty="0"/>
              <a:t>Further protecting the vaccinated</a:t>
            </a:r>
          </a:p>
          <a:p>
            <a:pPr marL="742950" lvl="1" indent="-285750">
              <a:buFont typeface="Courier New" panose="02070309020205020404" pitchFamily="49" charset="0"/>
              <a:buChar char="o"/>
            </a:pPr>
            <a:r>
              <a:rPr lang="en-US" sz="1200" dirty="0"/>
              <a:t>Keeping schools safely open</a:t>
            </a:r>
          </a:p>
          <a:p>
            <a:pPr marL="742950" lvl="1" indent="-285750">
              <a:buFont typeface="Courier New" panose="02070309020205020404" pitchFamily="49" charset="0"/>
              <a:buChar char="o"/>
            </a:pPr>
            <a:r>
              <a:rPr lang="en-US" sz="1200" dirty="0"/>
              <a:t>Increasing testing and requiring masking</a:t>
            </a:r>
          </a:p>
          <a:p>
            <a:pPr marL="742950" lvl="1" indent="-285750">
              <a:buFont typeface="Courier New" panose="02070309020205020404" pitchFamily="49" charset="0"/>
              <a:buChar char="o"/>
            </a:pPr>
            <a:r>
              <a:rPr lang="en-US" sz="1200" dirty="0"/>
              <a:t>Protecting our economic recovery</a:t>
            </a:r>
          </a:p>
          <a:p>
            <a:pPr marL="742950" lvl="1" indent="-285750">
              <a:buFont typeface="Courier New" panose="02070309020205020404" pitchFamily="49" charset="0"/>
              <a:buChar char="o"/>
            </a:pPr>
            <a:r>
              <a:rPr lang="en-US" sz="1200" dirty="0"/>
              <a:t>Improving care for those with COVID-19</a:t>
            </a:r>
          </a:p>
          <a:p>
            <a:pPr algn="ctr"/>
            <a:endParaRPr lang="en-US" sz="1000" dirty="0"/>
          </a:p>
        </p:txBody>
      </p:sp>
      <p:sp>
        <p:nvSpPr>
          <p:cNvPr id="10" name="TextBox 9">
            <a:extLst>
              <a:ext uri="{FF2B5EF4-FFF2-40B4-BE49-F238E27FC236}">
                <a16:creationId xmlns:a16="http://schemas.microsoft.com/office/drawing/2014/main" id="{645A1813-231B-4138-B08B-D3A5D1BC74CA}"/>
              </a:ext>
            </a:extLst>
          </p:cNvPr>
          <p:cNvSpPr txBox="1"/>
          <p:nvPr/>
        </p:nvSpPr>
        <p:spPr>
          <a:xfrm>
            <a:off x="4795973" y="1841541"/>
            <a:ext cx="3476445" cy="830997"/>
          </a:xfrm>
          <a:prstGeom prst="rect">
            <a:avLst/>
          </a:prstGeom>
          <a:solidFill>
            <a:schemeClr val="tx2">
              <a:lumMod val="75000"/>
            </a:schemeClr>
          </a:solidFill>
        </p:spPr>
        <p:txBody>
          <a:bodyPr wrap="square" rtlCol="0">
            <a:spAutoFit/>
          </a:bodyPr>
          <a:lstStyle/>
          <a:p>
            <a:pPr algn="ctr"/>
            <a:endParaRPr lang="en-US" sz="1600" dirty="0">
              <a:solidFill>
                <a:schemeClr val="bg1"/>
              </a:solidFill>
            </a:endParaRPr>
          </a:p>
          <a:p>
            <a:pPr algn="ctr"/>
            <a:r>
              <a:rPr lang="en-US" sz="1600" dirty="0">
                <a:solidFill>
                  <a:schemeClr val="bg1"/>
                </a:solidFill>
              </a:rPr>
              <a:t>Coverage expansion</a:t>
            </a:r>
          </a:p>
          <a:p>
            <a:pPr algn="ctr"/>
            <a:endParaRPr lang="en-US" sz="1600" dirty="0">
              <a:solidFill>
                <a:schemeClr val="bg1"/>
              </a:solidFill>
            </a:endParaRPr>
          </a:p>
        </p:txBody>
      </p:sp>
      <p:sp>
        <p:nvSpPr>
          <p:cNvPr id="12" name="Rectangle 11">
            <a:extLst>
              <a:ext uri="{FF2B5EF4-FFF2-40B4-BE49-F238E27FC236}">
                <a16:creationId xmlns:a16="http://schemas.microsoft.com/office/drawing/2014/main" id="{64C45300-F0A9-4A53-A2A7-A0F5B521B405}"/>
              </a:ext>
            </a:extLst>
          </p:cNvPr>
          <p:cNvSpPr/>
          <p:nvPr/>
        </p:nvSpPr>
        <p:spPr>
          <a:xfrm>
            <a:off x="1275127" y="928806"/>
            <a:ext cx="6602135" cy="67133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Health Equity</a:t>
            </a:r>
          </a:p>
        </p:txBody>
      </p:sp>
      <p:sp>
        <p:nvSpPr>
          <p:cNvPr id="13" name="Rectangle 12">
            <a:extLst>
              <a:ext uri="{FF2B5EF4-FFF2-40B4-BE49-F238E27FC236}">
                <a16:creationId xmlns:a16="http://schemas.microsoft.com/office/drawing/2014/main" id="{5C9F3ACB-1346-40C4-A0DA-6D48683C9560}"/>
              </a:ext>
            </a:extLst>
          </p:cNvPr>
          <p:cNvSpPr/>
          <p:nvPr/>
        </p:nvSpPr>
        <p:spPr>
          <a:xfrm>
            <a:off x="382094" y="4121534"/>
            <a:ext cx="3138749" cy="82147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Drug pricing</a:t>
            </a:r>
          </a:p>
        </p:txBody>
      </p:sp>
      <p:sp>
        <p:nvSpPr>
          <p:cNvPr id="14" name="TextBox 13">
            <a:extLst>
              <a:ext uri="{FF2B5EF4-FFF2-40B4-BE49-F238E27FC236}">
                <a16:creationId xmlns:a16="http://schemas.microsoft.com/office/drawing/2014/main" id="{5B9C1087-7278-4F01-9622-1D7080E71438}"/>
              </a:ext>
            </a:extLst>
          </p:cNvPr>
          <p:cNvSpPr txBox="1"/>
          <p:nvPr/>
        </p:nvSpPr>
        <p:spPr>
          <a:xfrm>
            <a:off x="701508" y="3572712"/>
            <a:ext cx="2499919" cy="369332"/>
          </a:xfrm>
          <a:prstGeom prst="rect">
            <a:avLst/>
          </a:prstGeom>
          <a:noFill/>
        </p:spPr>
        <p:txBody>
          <a:bodyPr wrap="square" rtlCol="0">
            <a:spAutoFit/>
          </a:bodyPr>
          <a:lstStyle/>
          <a:p>
            <a:r>
              <a:rPr lang="en-US" dirty="0"/>
              <a:t>New FDA Commissioner</a:t>
            </a:r>
          </a:p>
        </p:txBody>
      </p:sp>
      <p:cxnSp>
        <p:nvCxnSpPr>
          <p:cNvPr id="16" name="Straight Arrow Connector 15">
            <a:extLst>
              <a:ext uri="{FF2B5EF4-FFF2-40B4-BE49-F238E27FC236}">
                <a16:creationId xmlns:a16="http://schemas.microsoft.com/office/drawing/2014/main" id="{FE6ABD34-FFFB-47BE-8212-84A9DA7E284C}"/>
              </a:ext>
            </a:extLst>
          </p:cNvPr>
          <p:cNvCxnSpPr>
            <a:cxnSpLocks/>
          </p:cNvCxnSpPr>
          <p:nvPr/>
        </p:nvCxnSpPr>
        <p:spPr>
          <a:xfrm>
            <a:off x="1946246" y="3393223"/>
            <a:ext cx="0" cy="33148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74ED3473-D3BC-4423-806C-D19C8B006226}"/>
              </a:ext>
            </a:extLst>
          </p:cNvPr>
          <p:cNvCxnSpPr>
            <a:cxnSpLocks/>
          </p:cNvCxnSpPr>
          <p:nvPr/>
        </p:nvCxnSpPr>
        <p:spPr>
          <a:xfrm>
            <a:off x="1946246" y="3790045"/>
            <a:ext cx="0" cy="33148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5490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660E07-C726-492B-8D93-63FED951AB6D}"/>
              </a:ext>
            </a:extLst>
          </p:cNvPr>
          <p:cNvPicPr>
            <a:picLocks noChangeAspect="1"/>
          </p:cNvPicPr>
          <p:nvPr/>
        </p:nvPicPr>
        <p:blipFill rotWithShape="1">
          <a:blip r:embed="rId3"/>
          <a:srcRect l="2164"/>
          <a:stretch/>
        </p:blipFill>
        <p:spPr>
          <a:xfrm>
            <a:off x="6580598" y="2571750"/>
            <a:ext cx="2344238" cy="2464273"/>
          </a:xfrm>
          <a:prstGeom prst="rect">
            <a:avLst/>
          </a:prstGeom>
          <a:ln>
            <a:solidFill>
              <a:schemeClr val="tx1"/>
            </a:solidFill>
          </a:ln>
        </p:spPr>
      </p:pic>
      <p:sp>
        <p:nvSpPr>
          <p:cNvPr id="2" name="Title 1">
            <a:extLst>
              <a:ext uri="{FF2B5EF4-FFF2-40B4-BE49-F238E27FC236}">
                <a16:creationId xmlns:a16="http://schemas.microsoft.com/office/drawing/2014/main" id="{45669557-C76C-4D41-AEBE-0D4FA07EF0C0}"/>
              </a:ext>
            </a:extLst>
          </p:cNvPr>
          <p:cNvSpPr>
            <a:spLocks noGrp="1"/>
          </p:cNvSpPr>
          <p:nvPr>
            <p:ph type="title"/>
          </p:nvPr>
        </p:nvSpPr>
        <p:spPr>
          <a:xfrm>
            <a:off x="289112" y="297021"/>
            <a:ext cx="8229600" cy="711491"/>
          </a:xfrm>
        </p:spPr>
        <p:txBody>
          <a:bodyPr/>
          <a:lstStyle/>
          <a:p>
            <a:r>
              <a:rPr lang="en-US" dirty="0">
                <a:solidFill>
                  <a:srgbClr val="19A0DA"/>
                </a:solidFill>
                <a:latin typeface="+mn-lt"/>
              </a:rPr>
              <a:t>End of the Year Showdown</a:t>
            </a:r>
          </a:p>
        </p:txBody>
      </p:sp>
      <p:graphicFrame>
        <p:nvGraphicFramePr>
          <p:cNvPr id="4" name="Content Placeholder 3">
            <a:extLst>
              <a:ext uri="{FF2B5EF4-FFF2-40B4-BE49-F238E27FC236}">
                <a16:creationId xmlns:a16="http://schemas.microsoft.com/office/drawing/2014/main" id="{E3E676C8-6AC3-4F3A-BEC2-FA4B1C3CFFF9}"/>
              </a:ext>
            </a:extLst>
          </p:cNvPr>
          <p:cNvGraphicFramePr>
            <a:graphicFrameLocks noGrp="1"/>
          </p:cNvGraphicFramePr>
          <p:nvPr>
            <p:ph idx="4294967295"/>
            <p:extLst>
              <p:ext uri="{D42A27DB-BD31-4B8C-83A1-F6EECF244321}">
                <p14:modId xmlns:p14="http://schemas.microsoft.com/office/powerpoint/2010/main" val="520611467"/>
              </p:ext>
            </p:extLst>
          </p:nvPr>
        </p:nvGraphicFramePr>
        <p:xfrm>
          <a:off x="0" y="584200"/>
          <a:ext cx="9144000" cy="4319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Right 2">
            <a:extLst>
              <a:ext uri="{FF2B5EF4-FFF2-40B4-BE49-F238E27FC236}">
                <a16:creationId xmlns:a16="http://schemas.microsoft.com/office/drawing/2014/main" id="{57A3B4CE-051C-4971-A0F9-119534635276}"/>
              </a:ext>
            </a:extLst>
          </p:cNvPr>
          <p:cNvSpPr/>
          <p:nvPr/>
        </p:nvSpPr>
        <p:spPr>
          <a:xfrm>
            <a:off x="6156789" y="3421294"/>
            <a:ext cx="423809" cy="608744"/>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4619E732-BDB3-4048-BD61-4A46FE6EB642}"/>
              </a:ext>
            </a:extLst>
          </p:cNvPr>
          <p:cNvSpPr txBox="1"/>
          <p:nvPr/>
        </p:nvSpPr>
        <p:spPr>
          <a:xfrm>
            <a:off x="137233" y="1392951"/>
            <a:ext cx="2756887" cy="1169551"/>
          </a:xfrm>
          <a:prstGeom prst="rect">
            <a:avLst/>
          </a:prstGeom>
          <a:noFill/>
        </p:spPr>
        <p:txBody>
          <a:bodyPr wrap="square" rtlCol="0">
            <a:spAutoFit/>
          </a:bodyPr>
          <a:lstStyle/>
          <a:p>
            <a:pPr marL="115888" indent="-115888">
              <a:buClr>
                <a:schemeClr val="bg1"/>
              </a:buClr>
              <a:buFont typeface="Arial" panose="020B0604020202020204" pitchFamily="34" charset="0"/>
              <a:buChar char="•"/>
            </a:pPr>
            <a:r>
              <a:rPr lang="en-US" sz="1400" dirty="0">
                <a:solidFill>
                  <a:schemeClr val="bg1"/>
                </a:solidFill>
              </a:rPr>
              <a:t>Signed into law on Nov 15</a:t>
            </a:r>
          </a:p>
          <a:p>
            <a:pPr>
              <a:buClr>
                <a:schemeClr val="bg1"/>
              </a:buClr>
            </a:pPr>
            <a:endParaRPr lang="en-US" sz="1400" dirty="0">
              <a:solidFill>
                <a:schemeClr val="bg1"/>
              </a:solidFill>
            </a:endParaRPr>
          </a:p>
          <a:p>
            <a:pPr marL="115888" indent="-115888">
              <a:buClr>
                <a:schemeClr val="bg1"/>
              </a:buClr>
              <a:buFont typeface="Arial" panose="020B0604020202020204" pitchFamily="34" charset="0"/>
              <a:buChar char="•"/>
            </a:pPr>
            <a:r>
              <a:rPr lang="en-US" sz="1400" dirty="0">
                <a:solidFill>
                  <a:schemeClr val="bg1"/>
                </a:solidFill>
              </a:rPr>
              <a:t>Ultimately, passed in the House in a 228-206 vote, with 13 Rs crossing party lines</a:t>
            </a:r>
          </a:p>
        </p:txBody>
      </p:sp>
    </p:spTree>
    <p:extLst>
      <p:ext uri="{BB962C8B-B14F-4D97-AF65-F5344CB8AC3E}">
        <p14:creationId xmlns:p14="http://schemas.microsoft.com/office/powerpoint/2010/main" val="310752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660E07-C726-492B-8D93-63FED951AB6D}"/>
              </a:ext>
            </a:extLst>
          </p:cNvPr>
          <p:cNvPicPr>
            <a:picLocks noChangeAspect="1"/>
          </p:cNvPicPr>
          <p:nvPr/>
        </p:nvPicPr>
        <p:blipFill rotWithShape="1">
          <a:blip r:embed="rId3"/>
          <a:srcRect l="2164"/>
          <a:stretch/>
        </p:blipFill>
        <p:spPr>
          <a:xfrm>
            <a:off x="6690180" y="2744117"/>
            <a:ext cx="2344238" cy="2464273"/>
          </a:xfrm>
          <a:prstGeom prst="rect">
            <a:avLst/>
          </a:prstGeom>
          <a:ln>
            <a:solidFill>
              <a:schemeClr val="tx1"/>
            </a:solidFill>
          </a:ln>
        </p:spPr>
      </p:pic>
      <p:sp>
        <p:nvSpPr>
          <p:cNvPr id="2" name="Title 1">
            <a:extLst>
              <a:ext uri="{FF2B5EF4-FFF2-40B4-BE49-F238E27FC236}">
                <a16:creationId xmlns:a16="http://schemas.microsoft.com/office/drawing/2014/main" id="{45669557-C76C-4D41-AEBE-0D4FA07EF0C0}"/>
              </a:ext>
            </a:extLst>
          </p:cNvPr>
          <p:cNvSpPr>
            <a:spLocks noGrp="1"/>
          </p:cNvSpPr>
          <p:nvPr>
            <p:ph type="title"/>
          </p:nvPr>
        </p:nvSpPr>
        <p:spPr>
          <a:xfrm>
            <a:off x="457200" y="418196"/>
            <a:ext cx="8229600" cy="711491"/>
          </a:xfrm>
        </p:spPr>
        <p:txBody>
          <a:bodyPr/>
          <a:lstStyle/>
          <a:p>
            <a:r>
              <a:rPr lang="en-US" dirty="0">
                <a:solidFill>
                  <a:srgbClr val="19A0DA"/>
                </a:solidFill>
                <a:latin typeface="+mn-lt"/>
              </a:rPr>
              <a:t>End of the Year Showdown</a:t>
            </a:r>
          </a:p>
        </p:txBody>
      </p:sp>
      <p:graphicFrame>
        <p:nvGraphicFramePr>
          <p:cNvPr id="4" name="Content Placeholder 3">
            <a:extLst>
              <a:ext uri="{FF2B5EF4-FFF2-40B4-BE49-F238E27FC236}">
                <a16:creationId xmlns:a16="http://schemas.microsoft.com/office/drawing/2014/main" id="{E3E676C8-6AC3-4F3A-BEC2-FA4B1C3CFFF9}"/>
              </a:ext>
            </a:extLst>
          </p:cNvPr>
          <p:cNvGraphicFramePr>
            <a:graphicFrameLocks noGrp="1"/>
          </p:cNvGraphicFramePr>
          <p:nvPr>
            <p:ph idx="4294967295"/>
            <p:extLst>
              <p:ext uri="{D42A27DB-BD31-4B8C-83A1-F6EECF244321}">
                <p14:modId xmlns:p14="http://schemas.microsoft.com/office/powerpoint/2010/main" val="1267584102"/>
              </p:ext>
            </p:extLst>
          </p:nvPr>
        </p:nvGraphicFramePr>
        <p:xfrm>
          <a:off x="161732" y="831372"/>
          <a:ext cx="9144000" cy="4319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Right 2">
            <a:extLst>
              <a:ext uri="{FF2B5EF4-FFF2-40B4-BE49-F238E27FC236}">
                <a16:creationId xmlns:a16="http://schemas.microsoft.com/office/drawing/2014/main" id="{57A3B4CE-051C-4971-A0F9-119534635276}"/>
              </a:ext>
            </a:extLst>
          </p:cNvPr>
          <p:cNvSpPr/>
          <p:nvPr/>
        </p:nvSpPr>
        <p:spPr>
          <a:xfrm>
            <a:off x="6156789" y="3421294"/>
            <a:ext cx="423809" cy="608744"/>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E7D37B1A-797A-4DB2-A98E-D690FA1E4171}"/>
              </a:ext>
            </a:extLst>
          </p:cNvPr>
          <p:cNvSpPr txBox="1"/>
          <p:nvPr/>
        </p:nvSpPr>
        <p:spPr>
          <a:xfrm>
            <a:off x="969295" y="903668"/>
            <a:ext cx="7459825" cy="1004121"/>
          </a:xfrm>
          <a:prstGeom prst="rect">
            <a:avLst/>
          </a:prstGeom>
          <a:solidFill>
            <a:schemeClr val="accent3"/>
          </a:solidFill>
          <a:ln>
            <a:solidFill>
              <a:schemeClr val="accent3"/>
            </a:solidFill>
          </a:ln>
        </p:spPr>
        <p:txBody>
          <a:bodyPr wrap="square" rtlCol="0">
            <a:spAutoFit/>
          </a:bodyPr>
          <a:lstStyle/>
          <a:p>
            <a:pPr algn="ctr"/>
            <a:endParaRPr lang="en-US" sz="1125" b="1" i="1" dirty="0">
              <a:solidFill>
                <a:schemeClr val="bg1"/>
              </a:solidFill>
            </a:endParaRPr>
          </a:p>
          <a:p>
            <a:pPr algn="ctr">
              <a:spcAft>
                <a:spcPts val="900"/>
              </a:spcAft>
            </a:pPr>
            <a:r>
              <a:rPr lang="en-US" sz="2400" b="1" i="1" dirty="0">
                <a:solidFill>
                  <a:schemeClr val="tx2"/>
                </a:solidFill>
              </a:rPr>
              <a:t>December will be chaotic in Washington with deadlines and big decisions  </a:t>
            </a:r>
            <a:endParaRPr lang="en-US" sz="1350" b="1" i="1" dirty="0">
              <a:solidFill>
                <a:schemeClr val="tx2"/>
              </a:solidFill>
            </a:endParaRPr>
          </a:p>
        </p:txBody>
      </p:sp>
    </p:spTree>
    <p:extLst>
      <p:ext uri="{BB962C8B-B14F-4D97-AF65-F5344CB8AC3E}">
        <p14:creationId xmlns:p14="http://schemas.microsoft.com/office/powerpoint/2010/main" val="134817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54B4-D46D-47F0-8ACF-AE15FE2F230A}"/>
              </a:ext>
            </a:extLst>
          </p:cNvPr>
          <p:cNvSpPr>
            <a:spLocks noGrp="1"/>
          </p:cNvSpPr>
          <p:nvPr>
            <p:ph type="title"/>
          </p:nvPr>
        </p:nvSpPr>
        <p:spPr>
          <a:xfrm>
            <a:off x="196833" y="394928"/>
            <a:ext cx="8229600" cy="71149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solidFill>
                  <a:srgbClr val="19A0DA"/>
                </a:solidFill>
              </a:rPr>
              <a:t>Non-Acute Updates</a:t>
            </a:r>
          </a:p>
        </p:txBody>
      </p:sp>
      <p:sp>
        <p:nvSpPr>
          <p:cNvPr id="5" name="TextBox 4">
            <a:extLst>
              <a:ext uri="{FF2B5EF4-FFF2-40B4-BE49-F238E27FC236}">
                <a16:creationId xmlns:a16="http://schemas.microsoft.com/office/drawing/2014/main" id="{9BD9FD89-7684-417E-AFA8-FD48B52B2205}"/>
              </a:ext>
            </a:extLst>
          </p:cNvPr>
          <p:cNvSpPr txBox="1"/>
          <p:nvPr/>
        </p:nvSpPr>
        <p:spPr>
          <a:xfrm>
            <a:off x="192330" y="878806"/>
            <a:ext cx="8900397" cy="426469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b="1" dirty="0"/>
              <a:t>Long-Term Care Pharmacy</a:t>
            </a:r>
          </a:p>
          <a:p>
            <a:pPr marL="214313" indent="-214313">
              <a:buFont typeface="Arial" panose="020B0604020202020204" pitchFamily="34" charset="0"/>
              <a:buChar char="•"/>
            </a:pPr>
            <a:r>
              <a:rPr lang="en-US" sz="1400" dirty="0">
                <a:cs typeface="Calibri" panose="020F0502020204030204" pitchFamily="34" charset="0"/>
              </a:rPr>
              <a:t>The </a:t>
            </a:r>
            <a:r>
              <a:rPr lang="en-US" sz="1400" i="1" dirty="0">
                <a:ea typeface="Times New Roman" panose="02020603050405020304" pitchFamily="18" charset="0"/>
              </a:rPr>
              <a:t>Long-Term Care Pharmacy Definition Act of 2021</a:t>
            </a:r>
            <a:r>
              <a:rPr lang="en-US" sz="1400" dirty="0">
                <a:ea typeface="Times New Roman" panose="02020603050405020304" pitchFamily="18" charset="0"/>
              </a:rPr>
              <a:t> (</a:t>
            </a:r>
            <a:r>
              <a:rPr lang="en-US" sz="1400" dirty="0">
                <a:ea typeface="Times New Roman" panose="02020603050405020304" pitchFamily="18" charset="0"/>
                <a:hlinkClick r:id="rId3"/>
              </a:rPr>
              <a:t>S. 1574</a:t>
            </a:r>
            <a:r>
              <a:rPr lang="en-US" sz="1400" dirty="0">
                <a:ea typeface="Times New Roman" panose="02020603050405020304" pitchFamily="18" charset="0"/>
              </a:rPr>
              <a:t>/ H.R.5632)</a:t>
            </a:r>
            <a:r>
              <a:rPr lang="en-US" sz="1400" dirty="0">
                <a:cs typeface="Calibri" panose="020F0502020204030204" pitchFamily="34" charset="0"/>
              </a:rPr>
              <a:t> introduced by Senators Tim Scott (R-SC, SFC) and Mark Warner (D-VA, SFC) along with </a:t>
            </a:r>
            <a:r>
              <a:rPr lang="en-US" sz="1400" dirty="0">
                <a:ea typeface="Times New Roman" panose="02020603050405020304" pitchFamily="18" charset="0"/>
              </a:rPr>
              <a:t>original cosponsors Senators Bill Cassidy (R-LA), James Lankford (R-OK), Susan Collins (R-ME), Senators Jackie Rosen (D-NV), Tina Smith (D-MN), and Debbie Stabenow (D-MI) and Representatives Kurt Schrader (D-OR) and Markwayne Mullin (R-OK)</a:t>
            </a:r>
          </a:p>
          <a:p>
            <a:pPr marL="557213" lvl="1" indent="-214313">
              <a:buFont typeface="Courier New" panose="02070309020205020404" pitchFamily="49" charset="0"/>
              <a:buChar char="o"/>
            </a:pPr>
            <a:r>
              <a:rPr lang="en-US" sz="1100" dirty="0"/>
              <a:t>Provides a uniform LTCP definition to avoid conflicting proposals that jeopardize the LTCP business model and patient access</a:t>
            </a:r>
          </a:p>
          <a:p>
            <a:pPr marL="557213" lvl="1" indent="-214313">
              <a:buFont typeface="Courier New" panose="02070309020205020404" pitchFamily="49" charset="0"/>
              <a:buChar char="o"/>
            </a:pPr>
            <a:r>
              <a:rPr lang="en-US" sz="1100" dirty="0"/>
              <a:t>Premier cohosted a </a:t>
            </a:r>
            <a:r>
              <a:rPr lang="en-US" sz="1100" dirty="0">
                <a:hlinkClick r:id="rId4"/>
              </a:rPr>
              <a:t>Congressional briefing </a:t>
            </a:r>
            <a:r>
              <a:rPr lang="en-US" sz="1100" dirty="0"/>
              <a:t>with Senators Scott and Warner and pharmacy trade association on 7/29</a:t>
            </a:r>
          </a:p>
          <a:p>
            <a:pPr marL="557213" lvl="1" indent="-214313">
              <a:buFont typeface="Courier New" panose="02070309020205020404" pitchFamily="49" charset="0"/>
              <a:buChar char="o"/>
            </a:pPr>
            <a:r>
              <a:rPr lang="en-US" sz="1100" dirty="0"/>
              <a:t>Three new cosponsors since the briefing: Sens. Mark Kelly (D-AZ), Ben Cardin (D-MD),Tom Tillis (R-NC) and John Kennedy (R-LA)</a:t>
            </a:r>
          </a:p>
          <a:p>
            <a:pPr marL="557213" lvl="1" indent="-214313">
              <a:buFont typeface="Courier New" panose="02070309020205020404" pitchFamily="49" charset="0"/>
              <a:buChar char="o"/>
            </a:pPr>
            <a:r>
              <a:rPr lang="en-US" sz="1100" dirty="0"/>
              <a:t>CBO score and CMS technical assistance requested</a:t>
            </a:r>
          </a:p>
          <a:p>
            <a:pPr marL="557213" lvl="1" indent="-214313">
              <a:buFont typeface="Courier New" panose="02070309020205020404" pitchFamily="49" charset="0"/>
              <a:buChar char="o"/>
            </a:pPr>
            <a:r>
              <a:rPr lang="en-US" sz="1100" dirty="0"/>
              <a:t>Working to build </a:t>
            </a:r>
            <a:r>
              <a:rPr lang="en-US" sz="1100" dirty="0" err="1"/>
              <a:t>cosponsorship</a:t>
            </a:r>
            <a:r>
              <a:rPr lang="en-US" sz="1100" dirty="0"/>
              <a:t> and continue to position as noncontroversial and non-scoring</a:t>
            </a:r>
          </a:p>
          <a:p>
            <a:pPr marL="557213" lvl="1" indent="-214313">
              <a:buFont typeface="Courier New" panose="02070309020205020404" pitchFamily="49" charset="0"/>
              <a:buChar char="o"/>
            </a:pPr>
            <a:endParaRPr lang="en-US" sz="1100" b="1" dirty="0"/>
          </a:p>
          <a:p>
            <a:pPr lvl="1"/>
            <a:endParaRPr lang="en-US" sz="1100" b="1" dirty="0"/>
          </a:p>
          <a:p>
            <a:r>
              <a:rPr lang="en-US" sz="1400" b="1" dirty="0"/>
              <a:t>Adoption of EHRs &amp; ECST in Post-Acute Care</a:t>
            </a:r>
          </a:p>
          <a:p>
            <a:pPr marL="214313" indent="-214313">
              <a:buFont typeface="Arial" panose="020B0604020202020204" pitchFamily="34" charset="0"/>
              <a:buChar char="•"/>
            </a:pPr>
            <a:r>
              <a:rPr lang="en-US" sz="1400" dirty="0">
                <a:effectLst/>
                <a:ea typeface="Times New Roman" panose="02020603050405020304" pitchFamily="18" charset="0"/>
              </a:rPr>
              <a:t>A growing coalition is working on a legislative initiative to </a:t>
            </a:r>
            <a:r>
              <a:rPr lang="en-US" sz="1400" dirty="0">
                <a:ea typeface="Times New Roman" panose="02020603050405020304" pitchFamily="18" charset="0"/>
              </a:rPr>
              <a:t>i</a:t>
            </a:r>
            <a:r>
              <a:rPr lang="en-US" sz="1400" dirty="0">
                <a:effectLst/>
                <a:ea typeface="Times New Roman" panose="02020603050405020304" pitchFamily="18" charset="0"/>
              </a:rPr>
              <a:t>ncentivize electronic health records (EHRs) and Electronic Clinical Surveillance Technology (ECST) adoption to prevent widespread infectious diseases (LeadingAge, American Health Care Association (AHCA) Premier healthcare alliance, National Association for Home Care &amp; Hospice (NAHC), American Medical Directors Association (AMDA), National PACE Association, American Health Information Management Association (AHIMA), American Society of Consultant Pharmacists (ASCP), Healthcare Information and Management Systems Society (HIMSS))</a:t>
            </a:r>
            <a:endParaRPr lang="en-US" sz="1800" dirty="0"/>
          </a:p>
          <a:p>
            <a:pPr lvl="1"/>
            <a:endParaRPr lang="en-US" sz="1600" dirty="0"/>
          </a:p>
          <a:p>
            <a:endParaRPr lang="en-US" sz="1013" dirty="0"/>
          </a:p>
        </p:txBody>
      </p:sp>
    </p:spTree>
    <p:extLst>
      <p:ext uri="{BB962C8B-B14F-4D97-AF65-F5344CB8AC3E}">
        <p14:creationId xmlns:p14="http://schemas.microsoft.com/office/powerpoint/2010/main" val="68678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A5C2-0C6A-4F48-AE96-952CC71CDFC3}"/>
              </a:ext>
            </a:extLst>
          </p:cNvPr>
          <p:cNvSpPr>
            <a:spLocks noGrp="1"/>
          </p:cNvSpPr>
          <p:nvPr>
            <p:ph type="title"/>
          </p:nvPr>
        </p:nvSpPr>
        <p:spPr>
          <a:xfrm>
            <a:off x="331056" y="436873"/>
            <a:ext cx="8229600" cy="711491"/>
          </a:xfrm>
        </p:spPr>
        <p:txBody>
          <a:bodyPr>
            <a:normAutofit/>
          </a:bodyPr>
          <a:lstStyle/>
          <a:p>
            <a:r>
              <a:rPr lang="en-US" sz="3200" dirty="0">
                <a:solidFill>
                  <a:srgbClr val="19A0DA"/>
                </a:solidFill>
                <a:latin typeface="+mn-lt"/>
              </a:rPr>
              <a:t>Home Infusion</a:t>
            </a:r>
          </a:p>
        </p:txBody>
      </p:sp>
      <p:sp>
        <p:nvSpPr>
          <p:cNvPr id="3" name="Content Placeholder 2">
            <a:extLst>
              <a:ext uri="{FF2B5EF4-FFF2-40B4-BE49-F238E27FC236}">
                <a16:creationId xmlns:a16="http://schemas.microsoft.com/office/drawing/2014/main" id="{95E92BC3-8652-464F-99A6-908DD7B4B460}"/>
              </a:ext>
            </a:extLst>
          </p:cNvPr>
          <p:cNvSpPr>
            <a:spLocks noGrp="1"/>
          </p:cNvSpPr>
          <p:nvPr>
            <p:ph idx="1"/>
          </p:nvPr>
        </p:nvSpPr>
        <p:spPr>
          <a:xfrm>
            <a:off x="331056" y="1025143"/>
            <a:ext cx="8229600" cy="3661826"/>
          </a:xfrm>
        </p:spPr>
        <p:txBody>
          <a:bodyPr/>
          <a:lstStyle/>
          <a:p>
            <a:pPr marL="285750" indent="-285750">
              <a:buFont typeface="Arial" panose="020B0604020202020204" pitchFamily="34" charset="0"/>
              <a:buChar char="•"/>
            </a:pPr>
            <a:r>
              <a:rPr lang="en-US" sz="1400" dirty="0"/>
              <a:t>The </a:t>
            </a:r>
            <a:r>
              <a:rPr lang="en-US" sz="1400" i="1" dirty="0"/>
              <a:t>Preserving Patient Access to Home Infusion Act</a:t>
            </a:r>
            <a:r>
              <a:rPr lang="en-US" sz="1400" dirty="0"/>
              <a:t> (</a:t>
            </a:r>
            <a:r>
              <a:rPr lang="en-US" sz="1400" dirty="0">
                <a:hlinkClick r:id="rId3"/>
              </a:rPr>
              <a:t>S. 2652 </a:t>
            </a:r>
            <a:r>
              <a:rPr lang="en-US" sz="1400" dirty="0"/>
              <a:t>/ </a:t>
            </a:r>
            <a:r>
              <a:rPr lang="en-US" sz="1400" dirty="0">
                <a:hlinkClick r:id="rId4"/>
              </a:rPr>
              <a:t>H.R. 5067</a:t>
            </a:r>
            <a:r>
              <a:rPr lang="en-US" sz="1400" dirty="0"/>
              <a:t>) has now been introduced in the Senate and the House (Senate: Mark Warner (D-VA) and Tim Scott (R-SC), both on the Senate Finance Committee; House: Terri Sewell (D-AL, W&amp;M), Vern Buchanan (R-W&amp;M), Debbie Dingell (D-MI, E&amp;C) and Fred Upton (R-MI, E&amp;C)</a:t>
            </a:r>
          </a:p>
          <a:p>
            <a:pPr marL="742950" lvl="1" indent="-285750">
              <a:buFont typeface="Courier New" panose="02070309020205020404" pitchFamily="49" charset="0"/>
              <a:buChar char="o"/>
            </a:pPr>
            <a:r>
              <a:rPr lang="en-US" sz="1200" dirty="0"/>
              <a:t>Addresses inadequate reimbursement for home infusion services that threatens patient access. This bill:</a:t>
            </a:r>
          </a:p>
          <a:p>
            <a:pPr marL="977895" lvl="2" indent="-285750">
              <a:buFont typeface="Wingdings" panose="05000000000000000000" pitchFamily="2" charset="2"/>
              <a:buChar char="§"/>
            </a:pPr>
            <a:r>
              <a:rPr lang="en-US" sz="1000" dirty="0"/>
              <a:t>Clarifies that payment should be made every day a drug is administered, regardless of whether a skilled professional is physically present in the patient’s home; </a:t>
            </a:r>
          </a:p>
          <a:p>
            <a:pPr marL="977895" lvl="2" indent="-285750">
              <a:buFont typeface="Wingdings" panose="05000000000000000000" pitchFamily="2" charset="2"/>
              <a:buChar char="§"/>
            </a:pPr>
            <a:r>
              <a:rPr lang="en-US" sz="1000" dirty="0"/>
              <a:t>Adds “pharmacy services” to the items and services that should be reimbursed under the home infusion therapy benefit; and</a:t>
            </a:r>
          </a:p>
          <a:p>
            <a:pPr marL="977895" lvl="2" indent="-285750">
              <a:buFont typeface="Wingdings" panose="05000000000000000000" pitchFamily="2" charset="2"/>
              <a:buChar char="§"/>
            </a:pPr>
            <a:r>
              <a:rPr lang="en-US" sz="1000" dirty="0"/>
              <a:t>Permits authorized physician assistants and nurse practitioners to establish a home infusion plan of care.</a:t>
            </a:r>
          </a:p>
          <a:p>
            <a:pPr marL="692145" lvl="2" indent="0">
              <a:buNone/>
            </a:pPr>
            <a:endParaRPr lang="en-US" sz="1000" dirty="0"/>
          </a:p>
          <a:p>
            <a:pPr marL="742950" lvl="1" indent="-285750">
              <a:buFont typeface="Courier New" panose="02070309020205020404" pitchFamily="49" charset="0"/>
              <a:buChar char="o"/>
            </a:pPr>
            <a:r>
              <a:rPr lang="en-US" sz="1200" dirty="0"/>
              <a:t>Reengaged committee staff and working to build </a:t>
            </a:r>
            <a:r>
              <a:rPr lang="en-US" sz="1200" dirty="0" err="1"/>
              <a:t>cosponsorship</a:t>
            </a:r>
            <a:r>
              <a:rPr lang="en-US" sz="1200" dirty="0"/>
              <a:t> </a:t>
            </a:r>
          </a:p>
          <a:p>
            <a:pPr marL="457200" lvl="1" indent="0">
              <a:buNone/>
            </a:pPr>
            <a:endParaRPr lang="en-US" sz="1200" dirty="0"/>
          </a:p>
          <a:p>
            <a:pPr marL="742950" lvl="1" indent="-285750">
              <a:buFont typeface="Courier New" panose="02070309020205020404" pitchFamily="49" charset="0"/>
              <a:buChar char="o"/>
            </a:pPr>
            <a:r>
              <a:rPr lang="en-US" sz="1200" dirty="0"/>
              <a:t>CBO score and CMS technical assistance requested</a:t>
            </a:r>
          </a:p>
          <a:p>
            <a:pPr marL="457200" lvl="1" indent="0">
              <a:buNone/>
            </a:pPr>
            <a:endParaRPr lang="en-US" sz="1200" dirty="0"/>
          </a:p>
          <a:p>
            <a:pPr marL="742950" lvl="1" indent="-285750">
              <a:buFont typeface="Courier New" panose="02070309020205020404" pitchFamily="49" charset="0"/>
              <a:buChar char="o"/>
            </a:pPr>
            <a:r>
              <a:rPr lang="en-US" sz="1200" dirty="0">
                <a:hlinkClick r:id="rId5"/>
              </a:rPr>
              <a:t>Industry letter </a:t>
            </a:r>
            <a:r>
              <a:rPr lang="en-US" sz="1200" dirty="0"/>
              <a:t>to leadership</a:t>
            </a:r>
          </a:p>
          <a:p>
            <a:endParaRPr lang="en-US" dirty="0"/>
          </a:p>
        </p:txBody>
      </p:sp>
    </p:spTree>
    <p:extLst>
      <p:ext uri="{BB962C8B-B14F-4D97-AF65-F5344CB8AC3E}">
        <p14:creationId xmlns:p14="http://schemas.microsoft.com/office/powerpoint/2010/main" val="289724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2017_Template" id="{7AF00BB5-2924-4CB2-962C-97E8F25C2228}" vid="{7A45FF41-6E51-4EC1-879C-BA547F4B60F9}"/>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2018_4x3_Advanced">
  <a:themeElements>
    <a:clrScheme name="Custom 3">
      <a:dk1>
        <a:srgbClr val="000000"/>
      </a:dk1>
      <a:lt1>
        <a:srgbClr val="FFFFFF"/>
      </a:lt1>
      <a:dk2>
        <a:srgbClr val="003B49"/>
      </a:dk2>
      <a:lt2>
        <a:srgbClr val="CAD4D7"/>
      </a:lt2>
      <a:accent1>
        <a:srgbClr val="0091B3"/>
      </a:accent1>
      <a:accent2>
        <a:srgbClr val="8DC7D8"/>
      </a:accent2>
      <a:accent3>
        <a:srgbClr val="FFC627"/>
      </a:accent3>
      <a:accent4>
        <a:srgbClr val="E24301"/>
      </a:accent4>
      <a:accent5>
        <a:srgbClr val="D3E9EF"/>
      </a:accent5>
      <a:accent6>
        <a:srgbClr val="F2F4F4"/>
      </a:accent6>
      <a:hlink>
        <a:srgbClr val="0091B2"/>
      </a:hlink>
      <a:folHlink>
        <a:srgbClr val="8C8C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3" id="{EE39F9A1-7700-F240-ABB4-30046AE2C176}" vid="{05B2216D-D3BF-204C-BFE2-96B7D441B0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NM2017_Template</Template>
  <TotalTime>23862</TotalTime>
  <Words>2632</Words>
  <Application>Microsoft Office PowerPoint</Application>
  <PresentationFormat>On-screen Show (16:9)</PresentationFormat>
  <Paragraphs>336</Paragraphs>
  <Slides>30</Slides>
  <Notes>14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Arial Unicode MS</vt:lpstr>
      <vt:lpstr>ArialMT</vt:lpstr>
      <vt:lpstr>Arvo</vt:lpstr>
      <vt:lpstr>Calibri</vt:lpstr>
      <vt:lpstr>Calibri Light</vt:lpstr>
      <vt:lpstr>Courier New</vt:lpstr>
      <vt:lpstr>Roboto</vt:lpstr>
      <vt:lpstr>Roboto Slab</vt:lpstr>
      <vt:lpstr>Symbol</vt:lpstr>
      <vt:lpstr>Wingdings</vt:lpstr>
      <vt:lpstr>Office Theme</vt:lpstr>
      <vt:lpstr>Retrospect</vt:lpstr>
      <vt:lpstr>2018_4x3_Advanced</vt:lpstr>
      <vt:lpstr>Legislative &amp; Regulatory Update: Shifting Payments and the Movement Towards Home Health</vt:lpstr>
      <vt:lpstr>Disclosure</vt:lpstr>
      <vt:lpstr>Learning Objectives</vt:lpstr>
      <vt:lpstr>Presentation Outline</vt:lpstr>
      <vt:lpstr>Healthcare Priorities in the Administration </vt:lpstr>
      <vt:lpstr>End of the Year Showdown</vt:lpstr>
      <vt:lpstr>End of the Year Showdown</vt:lpstr>
      <vt:lpstr>Non-Acute Updates</vt:lpstr>
      <vt:lpstr>Home Infusion</vt:lpstr>
      <vt:lpstr>Polling question #1</vt:lpstr>
      <vt:lpstr>Consensus Framework Affecting Reimbursement</vt:lpstr>
      <vt:lpstr>Dynamics of Home Health Reimbursement Models</vt:lpstr>
      <vt:lpstr>Patient Driven Grouping Model (PDGM)</vt:lpstr>
      <vt:lpstr>  Medicare Prospective Payment Patient Driven Grouping Model (PDGM)</vt:lpstr>
      <vt:lpstr>PDGM</vt:lpstr>
      <vt:lpstr>Patient Driven Grouping Model (PDGM)</vt:lpstr>
      <vt:lpstr>HH Value-based Purchasing</vt:lpstr>
      <vt:lpstr>COVID PHE Disruptions</vt:lpstr>
      <vt:lpstr>Reimbursement Policy Responses</vt:lpstr>
      <vt:lpstr>PowerPoint Presentation</vt:lpstr>
      <vt:lpstr>What We Know</vt:lpstr>
      <vt:lpstr>Skilled Nursing Facilities</vt:lpstr>
      <vt:lpstr>SNF Final Rule</vt:lpstr>
      <vt:lpstr>SNF – Value-Based Purchasing</vt:lpstr>
      <vt:lpstr>PowerPoint Presentation</vt:lpstr>
      <vt:lpstr>Polling Question</vt:lpstr>
      <vt:lpstr>Polling Question</vt:lpstr>
      <vt:lpstr>Summary</vt:lpstr>
      <vt:lpstr>Speakers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jennygirlie fisher</dc:creator>
  <cp:lastModifiedBy>Davydov, Liya</cp:lastModifiedBy>
  <cp:revision>53</cp:revision>
  <dcterms:created xsi:type="dcterms:W3CDTF">2018-08-09T03:42:31Z</dcterms:created>
  <dcterms:modified xsi:type="dcterms:W3CDTF">2021-11-23T07:21:32Z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MSIP_Label_d706494a-bfc2-4f46-ab17-24d8fac696a6_Enabled">
    <vt:lpwstr>true</vt:lpwstr>
  </property>
  <property fmtid="{D5CDD505-2E9C-101B-9397-08002B2CF9AE}" pid="4" name="MSIP_Label_d706494a-bfc2-4f46-ab17-24d8fac696a6_SetDate">
    <vt:lpwstr>2021-11-11T18:44:18Z</vt:lpwstr>
  </property>
  <property fmtid="{D5CDD505-2E9C-101B-9397-08002B2CF9AE}" pid="5" name="MSIP_Label_d706494a-bfc2-4f46-ab17-24d8fac696a6_Method">
    <vt:lpwstr>Standard</vt:lpwstr>
  </property>
  <property fmtid="{D5CDD505-2E9C-101B-9397-08002B2CF9AE}" pid="6" name="MSIP_Label_d706494a-bfc2-4f46-ab17-24d8fac696a6_Name">
    <vt:lpwstr>Public2</vt:lpwstr>
  </property>
  <property fmtid="{D5CDD505-2E9C-101B-9397-08002B2CF9AE}" pid="7" name="MSIP_Label_d706494a-bfc2-4f46-ab17-24d8fac696a6_SiteId">
    <vt:lpwstr>b110eddf-23ae-457c-a6f3-734d592b2847</vt:lpwstr>
  </property>
  <property fmtid="{D5CDD505-2E9C-101B-9397-08002B2CF9AE}" pid="8" name="MSIP_Label_d706494a-bfc2-4f46-ab17-24d8fac696a6_ActionId">
    <vt:lpwstr>21f751ce-1625-4266-908d-164cef6f8614</vt:lpwstr>
  </property>
  <property fmtid="{D5CDD505-2E9C-101B-9397-08002B2CF9AE}" pid="9" name="MSIP_Label_d706494a-bfc2-4f46-ab17-24d8fac696a6_ContentBits">
    <vt:lpwstr>0</vt:lpwstr>
  </property>
</Properties>
</file>