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media/image4.jpg" ContentType="image/jpg"/>
  <Override PartName="/ppt/tags/tag6.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media/image42.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3455" r:id="rId4"/>
  </p:sldMasterIdLst>
  <p:notesMasterIdLst>
    <p:notesMasterId r:id="rId47"/>
  </p:notesMasterIdLst>
  <p:handoutMasterIdLst>
    <p:handoutMasterId r:id="rId48"/>
  </p:handoutMasterIdLst>
  <p:sldIdLst>
    <p:sldId id="259" r:id="rId5"/>
    <p:sldId id="1385" r:id="rId6"/>
    <p:sldId id="260" r:id="rId7"/>
    <p:sldId id="288" r:id="rId8"/>
    <p:sldId id="267" r:id="rId9"/>
    <p:sldId id="268" r:id="rId10"/>
    <p:sldId id="320" r:id="rId11"/>
    <p:sldId id="296" r:id="rId12"/>
    <p:sldId id="299" r:id="rId13"/>
    <p:sldId id="300" r:id="rId14"/>
    <p:sldId id="327" r:id="rId15"/>
    <p:sldId id="326" r:id="rId16"/>
    <p:sldId id="303" r:id="rId17"/>
    <p:sldId id="331" r:id="rId18"/>
    <p:sldId id="304" r:id="rId19"/>
    <p:sldId id="305" r:id="rId20"/>
    <p:sldId id="374" r:id="rId21"/>
    <p:sldId id="338" r:id="rId22"/>
    <p:sldId id="339" r:id="rId23"/>
    <p:sldId id="337" r:id="rId24"/>
    <p:sldId id="340" r:id="rId25"/>
    <p:sldId id="333" r:id="rId26"/>
    <p:sldId id="335" r:id="rId27"/>
    <p:sldId id="332" r:id="rId28"/>
    <p:sldId id="343" r:id="rId29"/>
    <p:sldId id="266" r:id="rId30"/>
    <p:sldId id="347" r:id="rId31"/>
    <p:sldId id="346" r:id="rId32"/>
    <p:sldId id="378" r:id="rId33"/>
    <p:sldId id="308" r:id="rId34"/>
    <p:sldId id="357" r:id="rId35"/>
    <p:sldId id="358" r:id="rId36"/>
    <p:sldId id="375" r:id="rId37"/>
    <p:sldId id="626" r:id="rId38"/>
    <p:sldId id="312" r:id="rId39"/>
    <p:sldId id="633" r:id="rId40"/>
    <p:sldId id="334" r:id="rId41"/>
    <p:sldId id="377" r:id="rId42"/>
    <p:sldId id="380" r:id="rId43"/>
    <p:sldId id="634" r:id="rId44"/>
    <p:sldId id="309" r:id="rId45"/>
    <p:sldId id="381"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B3"/>
    <a:srgbClr val="D9E9F8"/>
    <a:srgbClr val="19A0DA"/>
    <a:srgbClr val="FFFFFF"/>
    <a:srgbClr val="0099FF"/>
    <a:srgbClr val="9E9E9E"/>
    <a:srgbClr val="818181"/>
    <a:srgbClr val="6A6A6A"/>
    <a:srgbClr val="413887"/>
    <a:srgbClr val="D2D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3" autoAdjust="0"/>
    <p:restoredTop sz="94706"/>
  </p:normalViewPr>
  <p:slideViewPr>
    <p:cSldViewPr snapToGrid="0" snapToObjects="1">
      <p:cViewPr varScale="1">
        <p:scale>
          <a:sx n="75" d="100"/>
          <a:sy n="75" d="100"/>
        </p:scale>
        <p:origin x="1044" y="56"/>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66" d="100"/>
          <a:sy n="66" d="100"/>
        </p:scale>
        <p:origin x="3134" y="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4.xml.rels><?xml version="1.0" encoding="UTF-8" standalone="yes"?>
<Relationships xmlns="http://schemas.openxmlformats.org/package/2006/relationships"><Relationship Id="rId1" Type="http://schemas.openxmlformats.org/officeDocument/2006/relationships/hyperlink" Target="https://www.choosingwisely.org/societies/american-society-of-consultant-pharmacists/"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1" Type="http://schemas.openxmlformats.org/officeDocument/2006/relationships/hyperlink" Target="https://www.choosingwisely.org/societies/american-society-of-consultant-pharmacists/"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B62EA-A75F-4326-9FC8-920200D5594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BE9F49AC-DE6D-41DD-8B4C-E4486EEFC838}">
      <dgm:prSet phldrT="[Text]"/>
      <dgm:spPr>
        <a:solidFill>
          <a:schemeClr val="accent2"/>
        </a:solidFill>
      </dgm:spPr>
      <dgm:t>
        <a:bodyPr/>
        <a:lstStyle/>
        <a:p>
          <a:r>
            <a:rPr lang="en-US" b="1" dirty="0"/>
            <a:t>Don’t want to stop meds started by someone else</a:t>
          </a:r>
        </a:p>
      </dgm:t>
    </dgm:pt>
    <dgm:pt modelId="{544FF780-9BE3-4DA5-A2E2-12D8D39038A0}" type="parTrans" cxnId="{95BB6807-ED00-4F47-8D85-A0EB25A1E82F}">
      <dgm:prSet/>
      <dgm:spPr/>
      <dgm:t>
        <a:bodyPr/>
        <a:lstStyle/>
        <a:p>
          <a:endParaRPr lang="en-US"/>
        </a:p>
      </dgm:t>
    </dgm:pt>
    <dgm:pt modelId="{23FDAB25-C9D4-4160-8923-8AECB14BC4A7}" type="sibTrans" cxnId="{95BB6807-ED00-4F47-8D85-A0EB25A1E82F}">
      <dgm:prSet/>
      <dgm:spPr/>
      <dgm:t>
        <a:bodyPr/>
        <a:lstStyle/>
        <a:p>
          <a:endParaRPr lang="en-US"/>
        </a:p>
      </dgm:t>
    </dgm:pt>
    <dgm:pt modelId="{71E04A61-4643-4B54-82CB-4B1AA434E421}">
      <dgm:prSet/>
      <dgm:spPr>
        <a:solidFill>
          <a:schemeClr val="accent2"/>
        </a:solidFill>
      </dgm:spPr>
      <dgm:t>
        <a:bodyPr/>
        <a:lstStyle/>
        <a:p>
          <a:r>
            <a:rPr lang="en-US" b="1" dirty="0"/>
            <a:t>Perception</a:t>
          </a:r>
          <a:r>
            <a:rPr lang="en-US" b="1" baseline="0" dirty="0"/>
            <a:t> of inadequate care</a:t>
          </a:r>
        </a:p>
      </dgm:t>
    </dgm:pt>
    <dgm:pt modelId="{E420051E-5E17-49B4-B8D7-A2D6EC5CED2B}" type="parTrans" cxnId="{5EBB7FC1-5BC2-42BA-BB23-B457BF7CBFC6}">
      <dgm:prSet/>
      <dgm:spPr/>
      <dgm:t>
        <a:bodyPr/>
        <a:lstStyle/>
        <a:p>
          <a:endParaRPr lang="en-US"/>
        </a:p>
      </dgm:t>
    </dgm:pt>
    <dgm:pt modelId="{7A3B0622-D9AD-4652-91FB-3D9375CAA12D}" type="sibTrans" cxnId="{5EBB7FC1-5BC2-42BA-BB23-B457BF7CBFC6}">
      <dgm:prSet/>
      <dgm:spPr/>
      <dgm:t>
        <a:bodyPr/>
        <a:lstStyle/>
        <a:p>
          <a:endParaRPr lang="en-US"/>
        </a:p>
      </dgm:t>
    </dgm:pt>
    <dgm:pt modelId="{21C6404D-9752-498B-BEE0-9679FD063D63}">
      <dgm:prSet/>
      <dgm:spPr>
        <a:solidFill>
          <a:schemeClr val="accent2"/>
        </a:solidFill>
      </dgm:spPr>
      <dgm:t>
        <a:bodyPr/>
        <a:lstStyle/>
        <a:p>
          <a:r>
            <a:rPr lang="en-US" b="1" baseline="0" dirty="0"/>
            <a:t>Provider-patient relationship</a:t>
          </a:r>
        </a:p>
      </dgm:t>
    </dgm:pt>
    <dgm:pt modelId="{108663B9-C12F-4AD6-A390-B08881AF263C}" type="parTrans" cxnId="{CABEFA10-524C-45C6-B33F-379A443F623F}">
      <dgm:prSet/>
      <dgm:spPr/>
      <dgm:t>
        <a:bodyPr/>
        <a:lstStyle/>
        <a:p>
          <a:endParaRPr lang="en-US"/>
        </a:p>
      </dgm:t>
    </dgm:pt>
    <dgm:pt modelId="{F9A99FF1-81EA-4D04-8BAF-8DC62BADF3A2}" type="sibTrans" cxnId="{CABEFA10-524C-45C6-B33F-379A443F623F}">
      <dgm:prSet/>
      <dgm:spPr/>
      <dgm:t>
        <a:bodyPr/>
        <a:lstStyle/>
        <a:p>
          <a:endParaRPr lang="en-US"/>
        </a:p>
      </dgm:t>
    </dgm:pt>
    <dgm:pt modelId="{B97D7044-7566-43F1-AF42-26ED1149734E}">
      <dgm:prSet/>
      <dgm:spPr>
        <a:solidFill>
          <a:schemeClr val="accent2"/>
        </a:solidFill>
      </dgm:spPr>
      <dgm:t>
        <a:bodyPr/>
        <a:lstStyle/>
        <a:p>
          <a:r>
            <a:rPr lang="en-US" b="1" baseline="0" dirty="0"/>
            <a:t>Perception of “giving up”</a:t>
          </a:r>
        </a:p>
      </dgm:t>
    </dgm:pt>
    <dgm:pt modelId="{E7C5DDAF-A51D-422B-9040-A9A18CB19D0D}" type="parTrans" cxnId="{07FB1064-588C-4745-B1D9-DF3FBAC051E7}">
      <dgm:prSet/>
      <dgm:spPr/>
      <dgm:t>
        <a:bodyPr/>
        <a:lstStyle/>
        <a:p>
          <a:endParaRPr lang="en-US"/>
        </a:p>
      </dgm:t>
    </dgm:pt>
    <dgm:pt modelId="{A7C29D0A-C124-4C07-AB89-40DAB0988FB2}" type="sibTrans" cxnId="{07FB1064-588C-4745-B1D9-DF3FBAC051E7}">
      <dgm:prSet/>
      <dgm:spPr/>
      <dgm:t>
        <a:bodyPr/>
        <a:lstStyle/>
        <a:p>
          <a:endParaRPr lang="en-US"/>
        </a:p>
      </dgm:t>
    </dgm:pt>
    <dgm:pt modelId="{D3D2FD95-311D-422C-B346-E81807097779}">
      <dgm:prSet/>
      <dgm:spPr>
        <a:solidFill>
          <a:schemeClr val="accent2"/>
        </a:solidFill>
      </dgm:spPr>
      <dgm:t>
        <a:bodyPr/>
        <a:lstStyle/>
        <a:p>
          <a:r>
            <a:rPr lang="en-US" b="1" baseline="0" dirty="0"/>
            <a:t>Concern about adverse withdrawal events</a:t>
          </a:r>
        </a:p>
      </dgm:t>
    </dgm:pt>
    <dgm:pt modelId="{C77A6F08-FA48-4893-8B80-53C84736A885}" type="parTrans" cxnId="{F1C910A4-483A-42BA-A947-682ED0088002}">
      <dgm:prSet/>
      <dgm:spPr/>
      <dgm:t>
        <a:bodyPr/>
        <a:lstStyle/>
        <a:p>
          <a:endParaRPr lang="en-US"/>
        </a:p>
      </dgm:t>
    </dgm:pt>
    <dgm:pt modelId="{BC95D039-7869-4A3A-A04E-CF18E4A68809}" type="sibTrans" cxnId="{F1C910A4-483A-42BA-A947-682ED0088002}">
      <dgm:prSet/>
      <dgm:spPr/>
      <dgm:t>
        <a:bodyPr/>
        <a:lstStyle/>
        <a:p>
          <a:endParaRPr lang="en-US"/>
        </a:p>
      </dgm:t>
    </dgm:pt>
    <dgm:pt modelId="{6BE2FD5D-2A5B-F045-A81E-6D535144E2BE}" type="pres">
      <dgm:prSet presAssocID="{DD8B62EA-A75F-4326-9FC8-920200D55949}" presName="linear" presStyleCnt="0">
        <dgm:presLayoutVars>
          <dgm:animLvl val="lvl"/>
          <dgm:resizeHandles val="exact"/>
        </dgm:presLayoutVars>
      </dgm:prSet>
      <dgm:spPr/>
    </dgm:pt>
    <dgm:pt modelId="{82E5FF0B-D1D9-DB44-A9C2-75B3BEB3215A}" type="pres">
      <dgm:prSet presAssocID="{BE9F49AC-DE6D-41DD-8B4C-E4486EEFC838}" presName="parentText" presStyleLbl="node1" presStyleIdx="0" presStyleCnt="5">
        <dgm:presLayoutVars>
          <dgm:chMax val="0"/>
          <dgm:bulletEnabled val="1"/>
        </dgm:presLayoutVars>
      </dgm:prSet>
      <dgm:spPr/>
    </dgm:pt>
    <dgm:pt modelId="{26ADD76A-C65F-0642-99D2-9C26480CCC2A}" type="pres">
      <dgm:prSet presAssocID="{23FDAB25-C9D4-4160-8923-8AECB14BC4A7}" presName="spacer" presStyleCnt="0"/>
      <dgm:spPr/>
    </dgm:pt>
    <dgm:pt modelId="{8702898D-1DAE-784F-8172-55BA9119DC7A}" type="pres">
      <dgm:prSet presAssocID="{71E04A61-4643-4B54-82CB-4B1AA434E421}" presName="parentText" presStyleLbl="node1" presStyleIdx="1" presStyleCnt="5">
        <dgm:presLayoutVars>
          <dgm:chMax val="0"/>
          <dgm:bulletEnabled val="1"/>
        </dgm:presLayoutVars>
      </dgm:prSet>
      <dgm:spPr/>
    </dgm:pt>
    <dgm:pt modelId="{D3A2542F-4FB4-8044-8190-89AEE2F037DA}" type="pres">
      <dgm:prSet presAssocID="{7A3B0622-D9AD-4652-91FB-3D9375CAA12D}" presName="spacer" presStyleCnt="0"/>
      <dgm:spPr/>
    </dgm:pt>
    <dgm:pt modelId="{E018E4F1-97AC-A440-B8A1-35F3E83D9D43}" type="pres">
      <dgm:prSet presAssocID="{21C6404D-9752-498B-BEE0-9679FD063D63}" presName="parentText" presStyleLbl="node1" presStyleIdx="2" presStyleCnt="5">
        <dgm:presLayoutVars>
          <dgm:chMax val="0"/>
          <dgm:bulletEnabled val="1"/>
        </dgm:presLayoutVars>
      </dgm:prSet>
      <dgm:spPr/>
    </dgm:pt>
    <dgm:pt modelId="{2EE76249-5030-B746-81A9-F67104BF2264}" type="pres">
      <dgm:prSet presAssocID="{F9A99FF1-81EA-4D04-8BAF-8DC62BADF3A2}" presName="spacer" presStyleCnt="0"/>
      <dgm:spPr/>
    </dgm:pt>
    <dgm:pt modelId="{0C58CCEA-F970-6049-81F4-A02FD13ABBA7}" type="pres">
      <dgm:prSet presAssocID="{B97D7044-7566-43F1-AF42-26ED1149734E}" presName="parentText" presStyleLbl="node1" presStyleIdx="3" presStyleCnt="5">
        <dgm:presLayoutVars>
          <dgm:chMax val="0"/>
          <dgm:bulletEnabled val="1"/>
        </dgm:presLayoutVars>
      </dgm:prSet>
      <dgm:spPr/>
    </dgm:pt>
    <dgm:pt modelId="{1047C9CF-AF45-B74B-B62E-11B55C6356B5}" type="pres">
      <dgm:prSet presAssocID="{A7C29D0A-C124-4C07-AB89-40DAB0988FB2}" presName="spacer" presStyleCnt="0"/>
      <dgm:spPr/>
    </dgm:pt>
    <dgm:pt modelId="{A5A3748C-3D1C-4546-A43B-3DF09064766B}" type="pres">
      <dgm:prSet presAssocID="{D3D2FD95-311D-422C-B346-E81807097779}" presName="parentText" presStyleLbl="node1" presStyleIdx="4" presStyleCnt="5">
        <dgm:presLayoutVars>
          <dgm:chMax val="0"/>
          <dgm:bulletEnabled val="1"/>
        </dgm:presLayoutVars>
      </dgm:prSet>
      <dgm:spPr/>
    </dgm:pt>
  </dgm:ptLst>
  <dgm:cxnLst>
    <dgm:cxn modelId="{E5F67A02-C15E-F144-ABFD-37BFCED6B721}" type="presOf" srcId="{BE9F49AC-DE6D-41DD-8B4C-E4486EEFC838}" destId="{82E5FF0B-D1D9-DB44-A9C2-75B3BEB3215A}" srcOrd="0" destOrd="0" presId="urn:microsoft.com/office/officeart/2005/8/layout/vList2"/>
    <dgm:cxn modelId="{95BB6807-ED00-4F47-8D85-A0EB25A1E82F}" srcId="{DD8B62EA-A75F-4326-9FC8-920200D55949}" destId="{BE9F49AC-DE6D-41DD-8B4C-E4486EEFC838}" srcOrd="0" destOrd="0" parTransId="{544FF780-9BE3-4DA5-A2E2-12D8D39038A0}" sibTransId="{23FDAB25-C9D4-4160-8923-8AECB14BC4A7}"/>
    <dgm:cxn modelId="{CABEFA10-524C-45C6-B33F-379A443F623F}" srcId="{DD8B62EA-A75F-4326-9FC8-920200D55949}" destId="{21C6404D-9752-498B-BEE0-9679FD063D63}" srcOrd="2" destOrd="0" parTransId="{108663B9-C12F-4AD6-A390-B08881AF263C}" sibTransId="{F9A99FF1-81EA-4D04-8BAF-8DC62BADF3A2}"/>
    <dgm:cxn modelId="{1C9B253D-391F-D242-AA0E-52D28649C63C}" type="presOf" srcId="{21C6404D-9752-498B-BEE0-9679FD063D63}" destId="{E018E4F1-97AC-A440-B8A1-35F3E83D9D43}" srcOrd="0" destOrd="0" presId="urn:microsoft.com/office/officeart/2005/8/layout/vList2"/>
    <dgm:cxn modelId="{01D14E3F-9956-8D4F-A445-3771EF1B79DC}" type="presOf" srcId="{71E04A61-4643-4B54-82CB-4B1AA434E421}" destId="{8702898D-1DAE-784F-8172-55BA9119DC7A}" srcOrd="0" destOrd="0" presId="urn:microsoft.com/office/officeart/2005/8/layout/vList2"/>
    <dgm:cxn modelId="{07FB1064-588C-4745-B1D9-DF3FBAC051E7}" srcId="{DD8B62EA-A75F-4326-9FC8-920200D55949}" destId="{B97D7044-7566-43F1-AF42-26ED1149734E}" srcOrd="3" destOrd="0" parTransId="{E7C5DDAF-A51D-422B-9040-A9A18CB19D0D}" sibTransId="{A7C29D0A-C124-4C07-AB89-40DAB0988FB2}"/>
    <dgm:cxn modelId="{F1C910A4-483A-42BA-A947-682ED0088002}" srcId="{DD8B62EA-A75F-4326-9FC8-920200D55949}" destId="{D3D2FD95-311D-422C-B346-E81807097779}" srcOrd="4" destOrd="0" parTransId="{C77A6F08-FA48-4893-8B80-53C84736A885}" sibTransId="{BC95D039-7869-4A3A-A04E-CF18E4A68809}"/>
    <dgm:cxn modelId="{5EBB7FC1-5BC2-42BA-BB23-B457BF7CBFC6}" srcId="{DD8B62EA-A75F-4326-9FC8-920200D55949}" destId="{71E04A61-4643-4B54-82CB-4B1AA434E421}" srcOrd="1" destOrd="0" parTransId="{E420051E-5E17-49B4-B8D7-A2D6EC5CED2B}" sibTransId="{7A3B0622-D9AD-4652-91FB-3D9375CAA12D}"/>
    <dgm:cxn modelId="{AF1DD8CB-0D74-E741-876F-79F0F3593AE7}" type="presOf" srcId="{D3D2FD95-311D-422C-B346-E81807097779}" destId="{A5A3748C-3D1C-4546-A43B-3DF09064766B}" srcOrd="0" destOrd="0" presId="urn:microsoft.com/office/officeart/2005/8/layout/vList2"/>
    <dgm:cxn modelId="{CF722BE0-B5DD-4748-BABB-B506213CF3D2}" type="presOf" srcId="{DD8B62EA-A75F-4326-9FC8-920200D55949}" destId="{6BE2FD5D-2A5B-F045-A81E-6D535144E2BE}" srcOrd="0" destOrd="0" presId="urn:microsoft.com/office/officeart/2005/8/layout/vList2"/>
    <dgm:cxn modelId="{84D356F8-E7D0-1A48-9BCB-E3FBE718EC35}" type="presOf" srcId="{B97D7044-7566-43F1-AF42-26ED1149734E}" destId="{0C58CCEA-F970-6049-81F4-A02FD13ABBA7}" srcOrd="0" destOrd="0" presId="urn:microsoft.com/office/officeart/2005/8/layout/vList2"/>
    <dgm:cxn modelId="{90ED8FF9-28ED-5544-8622-1EBC11C5A967}" type="presParOf" srcId="{6BE2FD5D-2A5B-F045-A81E-6D535144E2BE}" destId="{82E5FF0B-D1D9-DB44-A9C2-75B3BEB3215A}" srcOrd="0" destOrd="0" presId="urn:microsoft.com/office/officeart/2005/8/layout/vList2"/>
    <dgm:cxn modelId="{B8F5FD3C-0E73-B544-A0E7-FFBF0A3E5D8D}" type="presParOf" srcId="{6BE2FD5D-2A5B-F045-A81E-6D535144E2BE}" destId="{26ADD76A-C65F-0642-99D2-9C26480CCC2A}" srcOrd="1" destOrd="0" presId="urn:microsoft.com/office/officeart/2005/8/layout/vList2"/>
    <dgm:cxn modelId="{0162829A-F951-3340-B572-CC048EBD7914}" type="presParOf" srcId="{6BE2FD5D-2A5B-F045-A81E-6D535144E2BE}" destId="{8702898D-1DAE-784F-8172-55BA9119DC7A}" srcOrd="2" destOrd="0" presId="urn:microsoft.com/office/officeart/2005/8/layout/vList2"/>
    <dgm:cxn modelId="{A957AAAC-7399-CE48-B8D9-DAD43456ACD6}" type="presParOf" srcId="{6BE2FD5D-2A5B-F045-A81E-6D535144E2BE}" destId="{D3A2542F-4FB4-8044-8190-89AEE2F037DA}" srcOrd="3" destOrd="0" presId="urn:microsoft.com/office/officeart/2005/8/layout/vList2"/>
    <dgm:cxn modelId="{363E4303-7923-714C-960F-D8A306F7F00E}" type="presParOf" srcId="{6BE2FD5D-2A5B-F045-A81E-6D535144E2BE}" destId="{E018E4F1-97AC-A440-B8A1-35F3E83D9D43}" srcOrd="4" destOrd="0" presId="urn:microsoft.com/office/officeart/2005/8/layout/vList2"/>
    <dgm:cxn modelId="{15251BC2-B444-9440-A0FC-1AB8BE3CB670}" type="presParOf" srcId="{6BE2FD5D-2A5B-F045-A81E-6D535144E2BE}" destId="{2EE76249-5030-B746-81A9-F67104BF2264}" srcOrd="5" destOrd="0" presId="urn:microsoft.com/office/officeart/2005/8/layout/vList2"/>
    <dgm:cxn modelId="{EFDF46EE-A0E7-9B46-8EF5-A9C678AF2B3D}" type="presParOf" srcId="{6BE2FD5D-2A5B-F045-A81E-6D535144E2BE}" destId="{0C58CCEA-F970-6049-81F4-A02FD13ABBA7}" srcOrd="6" destOrd="0" presId="urn:microsoft.com/office/officeart/2005/8/layout/vList2"/>
    <dgm:cxn modelId="{39AF6C83-3981-A640-9E02-E04E3AA0860D}" type="presParOf" srcId="{6BE2FD5D-2A5B-F045-A81E-6D535144E2BE}" destId="{1047C9CF-AF45-B74B-B62E-11B55C6356B5}" srcOrd="7" destOrd="0" presId="urn:microsoft.com/office/officeart/2005/8/layout/vList2"/>
    <dgm:cxn modelId="{41E35F31-518C-CC45-A91D-D68EB20FB98B}" type="presParOf" srcId="{6BE2FD5D-2A5B-F045-A81E-6D535144E2BE}" destId="{A5A3748C-3D1C-4546-A43B-3DF09064766B}"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AA753C-6C69-488F-9D4F-EE5072CF9F6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7C73AE-1B7B-4546-AADF-30F4CC98CBA7}">
      <dgm:prSet/>
      <dgm:spPr/>
      <dgm:t>
        <a:bodyPr/>
        <a:lstStyle/>
        <a:p>
          <a:r>
            <a:rPr lang="en-US" dirty="0"/>
            <a:t>Initiate Conversations</a:t>
          </a:r>
        </a:p>
      </dgm:t>
    </dgm:pt>
    <dgm:pt modelId="{3C3E062C-39F3-4F94-84F1-83C1A3E70CF9}" type="parTrans" cxnId="{E85285F8-5DF0-4AFE-BE0B-1F9366A41534}">
      <dgm:prSet/>
      <dgm:spPr/>
      <dgm:t>
        <a:bodyPr/>
        <a:lstStyle/>
        <a:p>
          <a:endParaRPr lang="en-US"/>
        </a:p>
      </dgm:t>
    </dgm:pt>
    <dgm:pt modelId="{367E1365-472E-4B1B-8BA0-5F34AB82B6FC}" type="sibTrans" cxnId="{E85285F8-5DF0-4AFE-BE0B-1F9366A41534}">
      <dgm:prSet/>
      <dgm:spPr/>
      <dgm:t>
        <a:bodyPr/>
        <a:lstStyle/>
        <a:p>
          <a:endParaRPr lang="en-US"/>
        </a:p>
      </dgm:t>
    </dgm:pt>
    <dgm:pt modelId="{96F0B4CD-DA91-4946-8D0D-4D68B3C91CBC}">
      <dgm:prSet/>
      <dgm:spPr/>
      <dgm:t>
        <a:bodyPr/>
        <a:lstStyle/>
        <a:p>
          <a:r>
            <a:rPr lang="en-US" dirty="0"/>
            <a:t>Exercise Persistence</a:t>
          </a:r>
        </a:p>
      </dgm:t>
    </dgm:pt>
    <dgm:pt modelId="{7326BC2C-1C2F-40DC-B131-C5AEBCEACE75}" type="parTrans" cxnId="{ABCD64AB-5A61-43AE-9D97-000547F50B6F}">
      <dgm:prSet/>
      <dgm:spPr/>
      <dgm:t>
        <a:bodyPr/>
        <a:lstStyle/>
        <a:p>
          <a:endParaRPr lang="en-US"/>
        </a:p>
      </dgm:t>
    </dgm:pt>
    <dgm:pt modelId="{BE367B1A-89CC-42D3-B9D7-C2660F983331}" type="sibTrans" cxnId="{ABCD64AB-5A61-43AE-9D97-000547F50B6F}">
      <dgm:prSet/>
      <dgm:spPr/>
      <dgm:t>
        <a:bodyPr/>
        <a:lstStyle/>
        <a:p>
          <a:endParaRPr lang="en-US"/>
        </a:p>
      </dgm:t>
    </dgm:pt>
    <dgm:pt modelId="{DAF83E37-BAE7-4F44-9A22-C5839F8CAF00}">
      <dgm:prSet/>
      <dgm:spPr/>
      <dgm:t>
        <a:bodyPr/>
        <a:lstStyle/>
        <a:p>
          <a:r>
            <a:rPr lang="en-US"/>
            <a:t>Be Tenacious</a:t>
          </a:r>
        </a:p>
      </dgm:t>
    </dgm:pt>
    <dgm:pt modelId="{F57CAF5D-CCDC-46C8-942C-DB01F9323AED}" type="parTrans" cxnId="{0F767967-D2A0-4576-9549-2DC5CD306785}">
      <dgm:prSet/>
      <dgm:spPr/>
      <dgm:t>
        <a:bodyPr/>
        <a:lstStyle/>
        <a:p>
          <a:endParaRPr lang="en-US"/>
        </a:p>
      </dgm:t>
    </dgm:pt>
    <dgm:pt modelId="{E4B291CD-83FC-4EEE-B83A-7B94B6C019C1}" type="sibTrans" cxnId="{0F767967-D2A0-4576-9549-2DC5CD306785}">
      <dgm:prSet/>
      <dgm:spPr/>
      <dgm:t>
        <a:bodyPr/>
        <a:lstStyle/>
        <a:p>
          <a:endParaRPr lang="en-US"/>
        </a:p>
      </dgm:t>
    </dgm:pt>
    <dgm:pt modelId="{A55E7CB5-B391-4E35-A67C-F52EEAAF6496}">
      <dgm:prSet/>
      <dgm:spPr/>
      <dgm:t>
        <a:bodyPr/>
        <a:lstStyle/>
        <a:p>
          <a:r>
            <a:rPr lang="en-US"/>
            <a:t>Be Resourceful</a:t>
          </a:r>
        </a:p>
      </dgm:t>
    </dgm:pt>
    <dgm:pt modelId="{E94050CC-9800-4A57-927D-59D70512EAE4}" type="parTrans" cxnId="{04147F50-65B3-466C-B040-C48A0E12C131}">
      <dgm:prSet/>
      <dgm:spPr/>
      <dgm:t>
        <a:bodyPr/>
        <a:lstStyle/>
        <a:p>
          <a:endParaRPr lang="en-US"/>
        </a:p>
      </dgm:t>
    </dgm:pt>
    <dgm:pt modelId="{E424959E-4910-41D7-854E-692CC9DE0179}" type="sibTrans" cxnId="{04147F50-65B3-466C-B040-C48A0E12C131}">
      <dgm:prSet/>
      <dgm:spPr/>
      <dgm:t>
        <a:bodyPr/>
        <a:lstStyle/>
        <a:p>
          <a:endParaRPr lang="en-US"/>
        </a:p>
      </dgm:t>
    </dgm:pt>
    <dgm:pt modelId="{6304A6BF-F63D-4DE4-AB10-60225ACF1D01}">
      <dgm:prSet/>
      <dgm:spPr/>
      <dgm:t>
        <a:bodyPr/>
        <a:lstStyle/>
        <a:p>
          <a:r>
            <a:rPr lang="en-US"/>
            <a:t>Be Patient/Resident Focused</a:t>
          </a:r>
        </a:p>
      </dgm:t>
    </dgm:pt>
    <dgm:pt modelId="{4D173192-B72C-42F4-BD7D-E0CCC422B2E3}" type="parTrans" cxnId="{698C8F83-9FDC-4197-936A-1B8A48F7A92D}">
      <dgm:prSet/>
      <dgm:spPr/>
      <dgm:t>
        <a:bodyPr/>
        <a:lstStyle/>
        <a:p>
          <a:endParaRPr lang="en-US"/>
        </a:p>
      </dgm:t>
    </dgm:pt>
    <dgm:pt modelId="{F0FBCBA0-6247-4705-8BB8-105DC01DEDFB}" type="sibTrans" cxnId="{698C8F83-9FDC-4197-936A-1B8A48F7A92D}">
      <dgm:prSet/>
      <dgm:spPr/>
      <dgm:t>
        <a:bodyPr/>
        <a:lstStyle/>
        <a:p>
          <a:endParaRPr lang="en-US"/>
        </a:p>
      </dgm:t>
    </dgm:pt>
    <dgm:pt modelId="{1A3E3F64-5402-4E25-991E-A47DAE57DD1B}">
      <dgm:prSet/>
      <dgm:spPr/>
      <dgm:t>
        <a:bodyPr/>
        <a:lstStyle/>
        <a:p>
          <a:r>
            <a:rPr lang="en-US"/>
            <a:t>Educate on ALL Levels</a:t>
          </a:r>
        </a:p>
      </dgm:t>
    </dgm:pt>
    <dgm:pt modelId="{DB1E1278-10D4-49F2-862D-93401D5A7C3F}" type="parTrans" cxnId="{45EB54A7-B68C-4781-B94D-6D8C98784328}">
      <dgm:prSet/>
      <dgm:spPr/>
      <dgm:t>
        <a:bodyPr/>
        <a:lstStyle/>
        <a:p>
          <a:endParaRPr lang="en-US"/>
        </a:p>
      </dgm:t>
    </dgm:pt>
    <dgm:pt modelId="{2304E983-DB49-496E-8C21-98314F0D4DD6}" type="sibTrans" cxnId="{45EB54A7-B68C-4781-B94D-6D8C98784328}">
      <dgm:prSet/>
      <dgm:spPr/>
      <dgm:t>
        <a:bodyPr/>
        <a:lstStyle/>
        <a:p>
          <a:endParaRPr lang="en-US"/>
        </a:p>
      </dgm:t>
    </dgm:pt>
    <dgm:pt modelId="{6265065B-032E-45BE-B1D0-33D9EABC7AC8}" type="pres">
      <dgm:prSet presAssocID="{3AAA753C-6C69-488F-9D4F-EE5072CF9F6D}" presName="root" presStyleCnt="0">
        <dgm:presLayoutVars>
          <dgm:dir/>
          <dgm:resizeHandles val="exact"/>
        </dgm:presLayoutVars>
      </dgm:prSet>
      <dgm:spPr/>
    </dgm:pt>
    <dgm:pt modelId="{9F938924-45F4-483D-A90F-418596F10E85}" type="pres">
      <dgm:prSet presAssocID="{C47C73AE-1B7B-4546-AADF-30F4CC98CBA7}" presName="compNode" presStyleCnt="0"/>
      <dgm:spPr/>
    </dgm:pt>
    <dgm:pt modelId="{F097107E-0CF3-4BE4-9FB8-BFC3BC140812}" type="pres">
      <dgm:prSet presAssocID="{C47C73AE-1B7B-4546-AADF-30F4CC98CBA7}" presName="bgRect" presStyleLbl="bgShp" presStyleIdx="0" presStyleCnt="6"/>
      <dgm:spPr/>
    </dgm:pt>
    <dgm:pt modelId="{835BBD78-BAA8-44B6-8D29-77763451DFC8}" type="pres">
      <dgm:prSet presAssocID="{C47C73AE-1B7B-4546-AADF-30F4CC98CBA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B5D7DB86-101C-412D-A09C-25B0F24E59D2}" type="pres">
      <dgm:prSet presAssocID="{C47C73AE-1B7B-4546-AADF-30F4CC98CBA7}" presName="spaceRect" presStyleCnt="0"/>
      <dgm:spPr/>
    </dgm:pt>
    <dgm:pt modelId="{E00B6310-5A04-4074-B86D-E48FE20C967F}" type="pres">
      <dgm:prSet presAssocID="{C47C73AE-1B7B-4546-AADF-30F4CC98CBA7}" presName="parTx" presStyleLbl="revTx" presStyleIdx="0" presStyleCnt="6">
        <dgm:presLayoutVars>
          <dgm:chMax val="0"/>
          <dgm:chPref val="0"/>
        </dgm:presLayoutVars>
      </dgm:prSet>
      <dgm:spPr/>
    </dgm:pt>
    <dgm:pt modelId="{62E09566-D5E4-4143-A85C-37258EF37E1B}" type="pres">
      <dgm:prSet presAssocID="{367E1365-472E-4B1B-8BA0-5F34AB82B6FC}" presName="sibTrans" presStyleCnt="0"/>
      <dgm:spPr/>
    </dgm:pt>
    <dgm:pt modelId="{F222D1EF-BCD0-4DD7-84B9-DDA81F5EBC1B}" type="pres">
      <dgm:prSet presAssocID="{96F0B4CD-DA91-4946-8D0D-4D68B3C91CBC}" presName="compNode" presStyleCnt="0"/>
      <dgm:spPr/>
    </dgm:pt>
    <dgm:pt modelId="{5C7F9102-A6CF-4B24-85EA-8EEFB2594D04}" type="pres">
      <dgm:prSet presAssocID="{96F0B4CD-DA91-4946-8D0D-4D68B3C91CBC}" presName="bgRect" presStyleLbl="bgShp" presStyleIdx="1" presStyleCnt="6"/>
      <dgm:spPr/>
    </dgm:pt>
    <dgm:pt modelId="{35F223DE-B799-4C87-9A2A-41F0611DC2C3}" type="pres">
      <dgm:prSet presAssocID="{96F0B4CD-DA91-4946-8D0D-4D68B3C91CB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C8E83254-D5F3-4F79-BC95-91FD90C2305A}" type="pres">
      <dgm:prSet presAssocID="{96F0B4CD-DA91-4946-8D0D-4D68B3C91CBC}" presName="spaceRect" presStyleCnt="0"/>
      <dgm:spPr/>
    </dgm:pt>
    <dgm:pt modelId="{93049B57-9091-4D4E-BA68-4B506220418B}" type="pres">
      <dgm:prSet presAssocID="{96F0B4CD-DA91-4946-8D0D-4D68B3C91CBC}" presName="parTx" presStyleLbl="revTx" presStyleIdx="1" presStyleCnt="6">
        <dgm:presLayoutVars>
          <dgm:chMax val="0"/>
          <dgm:chPref val="0"/>
        </dgm:presLayoutVars>
      </dgm:prSet>
      <dgm:spPr/>
    </dgm:pt>
    <dgm:pt modelId="{42DC9E2E-EEC7-41D9-BAFC-0A101D5C72C3}" type="pres">
      <dgm:prSet presAssocID="{BE367B1A-89CC-42D3-B9D7-C2660F983331}" presName="sibTrans" presStyleCnt="0"/>
      <dgm:spPr/>
    </dgm:pt>
    <dgm:pt modelId="{30F2FF6B-BA96-448C-97E0-0B50F7340769}" type="pres">
      <dgm:prSet presAssocID="{DAF83E37-BAE7-4F44-9A22-C5839F8CAF00}" presName="compNode" presStyleCnt="0"/>
      <dgm:spPr/>
    </dgm:pt>
    <dgm:pt modelId="{FE140D51-11A3-4E33-879B-0EEBA60093BB}" type="pres">
      <dgm:prSet presAssocID="{DAF83E37-BAE7-4F44-9A22-C5839F8CAF00}" presName="bgRect" presStyleLbl="bgShp" presStyleIdx="2" presStyleCnt="6"/>
      <dgm:spPr/>
    </dgm:pt>
    <dgm:pt modelId="{FC3F996D-A6D6-4542-9804-D1CB325B153F}" type="pres">
      <dgm:prSet presAssocID="{DAF83E37-BAE7-4F44-9A22-C5839F8CAF0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EA5816B-ED76-4C4B-B3B6-C7A7C3FB8E61}" type="pres">
      <dgm:prSet presAssocID="{DAF83E37-BAE7-4F44-9A22-C5839F8CAF00}" presName="spaceRect" presStyleCnt="0"/>
      <dgm:spPr/>
    </dgm:pt>
    <dgm:pt modelId="{57D58282-7A4F-4334-A993-5183DEE39AB2}" type="pres">
      <dgm:prSet presAssocID="{DAF83E37-BAE7-4F44-9A22-C5839F8CAF00}" presName="parTx" presStyleLbl="revTx" presStyleIdx="2" presStyleCnt="6">
        <dgm:presLayoutVars>
          <dgm:chMax val="0"/>
          <dgm:chPref val="0"/>
        </dgm:presLayoutVars>
      </dgm:prSet>
      <dgm:spPr/>
    </dgm:pt>
    <dgm:pt modelId="{DC074587-F8CE-4C7E-AC47-9C6486D11EBA}" type="pres">
      <dgm:prSet presAssocID="{E4B291CD-83FC-4EEE-B83A-7B94B6C019C1}" presName="sibTrans" presStyleCnt="0"/>
      <dgm:spPr/>
    </dgm:pt>
    <dgm:pt modelId="{87170882-75AF-4F1D-ADB8-BD8F19063E13}" type="pres">
      <dgm:prSet presAssocID="{A55E7CB5-B391-4E35-A67C-F52EEAAF6496}" presName="compNode" presStyleCnt="0"/>
      <dgm:spPr/>
    </dgm:pt>
    <dgm:pt modelId="{A0999E9F-8F12-47F5-9764-3C20EEAD9CA7}" type="pres">
      <dgm:prSet presAssocID="{A55E7CB5-B391-4E35-A67C-F52EEAAF6496}" presName="bgRect" presStyleLbl="bgShp" presStyleIdx="3" presStyleCnt="6"/>
      <dgm:spPr/>
    </dgm:pt>
    <dgm:pt modelId="{16F479BB-A578-4BF3-9D5C-AA1C74BB5E0F}" type="pres">
      <dgm:prSet presAssocID="{A55E7CB5-B391-4E35-A67C-F52EEAAF649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009DEBAD-E6DD-4A94-9461-B82B8B8884D3}" type="pres">
      <dgm:prSet presAssocID="{A55E7CB5-B391-4E35-A67C-F52EEAAF6496}" presName="spaceRect" presStyleCnt="0"/>
      <dgm:spPr/>
    </dgm:pt>
    <dgm:pt modelId="{9FCA406B-05AA-4BB1-8598-930B24770C65}" type="pres">
      <dgm:prSet presAssocID="{A55E7CB5-B391-4E35-A67C-F52EEAAF6496}" presName="parTx" presStyleLbl="revTx" presStyleIdx="3" presStyleCnt="6">
        <dgm:presLayoutVars>
          <dgm:chMax val="0"/>
          <dgm:chPref val="0"/>
        </dgm:presLayoutVars>
      </dgm:prSet>
      <dgm:spPr/>
    </dgm:pt>
    <dgm:pt modelId="{5F22B703-AF13-40FD-99E6-0140981F2E64}" type="pres">
      <dgm:prSet presAssocID="{E424959E-4910-41D7-854E-692CC9DE0179}" presName="sibTrans" presStyleCnt="0"/>
      <dgm:spPr/>
    </dgm:pt>
    <dgm:pt modelId="{0317FD88-C32B-4E80-B110-48E4A07DC66E}" type="pres">
      <dgm:prSet presAssocID="{6304A6BF-F63D-4DE4-AB10-60225ACF1D01}" presName="compNode" presStyleCnt="0"/>
      <dgm:spPr/>
    </dgm:pt>
    <dgm:pt modelId="{A14711B0-B146-4DD9-BBD1-82E605EB37E3}" type="pres">
      <dgm:prSet presAssocID="{6304A6BF-F63D-4DE4-AB10-60225ACF1D01}" presName="bgRect" presStyleLbl="bgShp" presStyleIdx="4" presStyleCnt="6"/>
      <dgm:spPr/>
    </dgm:pt>
    <dgm:pt modelId="{2A471058-0AD0-47AE-B486-76652F47199A}" type="pres">
      <dgm:prSet presAssocID="{6304A6BF-F63D-4DE4-AB10-60225ACF1D0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spital"/>
        </a:ext>
      </dgm:extLst>
    </dgm:pt>
    <dgm:pt modelId="{B08892EA-AF03-4BE8-B540-6E7F695BAB13}" type="pres">
      <dgm:prSet presAssocID="{6304A6BF-F63D-4DE4-AB10-60225ACF1D01}" presName="spaceRect" presStyleCnt="0"/>
      <dgm:spPr/>
    </dgm:pt>
    <dgm:pt modelId="{719453BE-DC1A-491D-A56C-B2424DF97412}" type="pres">
      <dgm:prSet presAssocID="{6304A6BF-F63D-4DE4-AB10-60225ACF1D01}" presName="parTx" presStyleLbl="revTx" presStyleIdx="4" presStyleCnt="6">
        <dgm:presLayoutVars>
          <dgm:chMax val="0"/>
          <dgm:chPref val="0"/>
        </dgm:presLayoutVars>
      </dgm:prSet>
      <dgm:spPr/>
    </dgm:pt>
    <dgm:pt modelId="{05E68362-252A-450E-8C44-67DAE673FD8A}" type="pres">
      <dgm:prSet presAssocID="{F0FBCBA0-6247-4705-8BB8-105DC01DEDFB}" presName="sibTrans" presStyleCnt="0"/>
      <dgm:spPr/>
    </dgm:pt>
    <dgm:pt modelId="{64C2F34C-807F-4F1E-BEB2-ED504AC78CD1}" type="pres">
      <dgm:prSet presAssocID="{1A3E3F64-5402-4E25-991E-A47DAE57DD1B}" presName="compNode" presStyleCnt="0"/>
      <dgm:spPr/>
    </dgm:pt>
    <dgm:pt modelId="{741C0112-4861-4402-A0E8-DF15F03FC8A8}" type="pres">
      <dgm:prSet presAssocID="{1A3E3F64-5402-4E25-991E-A47DAE57DD1B}" presName="bgRect" presStyleLbl="bgShp" presStyleIdx="5" presStyleCnt="6"/>
      <dgm:spPr/>
    </dgm:pt>
    <dgm:pt modelId="{DC3075DA-7F69-4408-94C4-591D767E5BDF}" type="pres">
      <dgm:prSet presAssocID="{1A3E3F64-5402-4E25-991E-A47DAE57DD1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B715C486-B1E2-4F95-9573-FF0401AA91B6}" type="pres">
      <dgm:prSet presAssocID="{1A3E3F64-5402-4E25-991E-A47DAE57DD1B}" presName="spaceRect" presStyleCnt="0"/>
      <dgm:spPr/>
    </dgm:pt>
    <dgm:pt modelId="{8274A72D-C265-47BA-BB5C-AFBAB6360CB0}" type="pres">
      <dgm:prSet presAssocID="{1A3E3F64-5402-4E25-991E-A47DAE57DD1B}" presName="parTx" presStyleLbl="revTx" presStyleIdx="5" presStyleCnt="6">
        <dgm:presLayoutVars>
          <dgm:chMax val="0"/>
          <dgm:chPref val="0"/>
        </dgm:presLayoutVars>
      </dgm:prSet>
      <dgm:spPr/>
    </dgm:pt>
  </dgm:ptLst>
  <dgm:cxnLst>
    <dgm:cxn modelId="{FE85832D-988A-494C-87FC-4A17DDF20C34}" type="presOf" srcId="{1A3E3F64-5402-4E25-991E-A47DAE57DD1B}" destId="{8274A72D-C265-47BA-BB5C-AFBAB6360CB0}" srcOrd="0" destOrd="0" presId="urn:microsoft.com/office/officeart/2018/2/layout/IconVerticalSolidList"/>
    <dgm:cxn modelId="{67C98D2D-F775-4BF0-9007-074BB93FCAB5}" type="presOf" srcId="{96F0B4CD-DA91-4946-8D0D-4D68B3C91CBC}" destId="{93049B57-9091-4D4E-BA68-4B506220418B}" srcOrd="0" destOrd="0" presId="urn:microsoft.com/office/officeart/2018/2/layout/IconVerticalSolidList"/>
    <dgm:cxn modelId="{A0A5B560-447C-44C5-8A2F-89E30E6A7FD4}" type="presOf" srcId="{C47C73AE-1B7B-4546-AADF-30F4CC98CBA7}" destId="{E00B6310-5A04-4074-B86D-E48FE20C967F}" srcOrd="0" destOrd="0" presId="urn:microsoft.com/office/officeart/2018/2/layout/IconVerticalSolidList"/>
    <dgm:cxn modelId="{0F767967-D2A0-4576-9549-2DC5CD306785}" srcId="{3AAA753C-6C69-488F-9D4F-EE5072CF9F6D}" destId="{DAF83E37-BAE7-4F44-9A22-C5839F8CAF00}" srcOrd="2" destOrd="0" parTransId="{F57CAF5D-CCDC-46C8-942C-DB01F9323AED}" sibTransId="{E4B291CD-83FC-4EEE-B83A-7B94B6C019C1}"/>
    <dgm:cxn modelId="{04147F50-65B3-466C-B040-C48A0E12C131}" srcId="{3AAA753C-6C69-488F-9D4F-EE5072CF9F6D}" destId="{A55E7CB5-B391-4E35-A67C-F52EEAAF6496}" srcOrd="3" destOrd="0" parTransId="{E94050CC-9800-4A57-927D-59D70512EAE4}" sibTransId="{E424959E-4910-41D7-854E-692CC9DE0179}"/>
    <dgm:cxn modelId="{698C8F83-9FDC-4197-936A-1B8A48F7A92D}" srcId="{3AAA753C-6C69-488F-9D4F-EE5072CF9F6D}" destId="{6304A6BF-F63D-4DE4-AB10-60225ACF1D01}" srcOrd="4" destOrd="0" parTransId="{4D173192-B72C-42F4-BD7D-E0CCC422B2E3}" sibTransId="{F0FBCBA0-6247-4705-8BB8-105DC01DEDFB}"/>
    <dgm:cxn modelId="{BB6F5997-12AE-418E-9736-6A2F620783AD}" type="presOf" srcId="{3AAA753C-6C69-488F-9D4F-EE5072CF9F6D}" destId="{6265065B-032E-45BE-B1D0-33D9EABC7AC8}" srcOrd="0" destOrd="0" presId="urn:microsoft.com/office/officeart/2018/2/layout/IconVerticalSolidList"/>
    <dgm:cxn modelId="{E9CB5B9A-4FEF-4C21-85DD-62BE97429051}" type="presOf" srcId="{A55E7CB5-B391-4E35-A67C-F52EEAAF6496}" destId="{9FCA406B-05AA-4BB1-8598-930B24770C65}" srcOrd="0" destOrd="0" presId="urn:microsoft.com/office/officeart/2018/2/layout/IconVerticalSolidList"/>
    <dgm:cxn modelId="{97B7179C-F73E-4166-B650-E2CE70FBDBEF}" type="presOf" srcId="{6304A6BF-F63D-4DE4-AB10-60225ACF1D01}" destId="{719453BE-DC1A-491D-A56C-B2424DF97412}" srcOrd="0" destOrd="0" presId="urn:microsoft.com/office/officeart/2018/2/layout/IconVerticalSolidList"/>
    <dgm:cxn modelId="{A429949C-2F4C-4536-9E6C-4E151F7C5DE7}" type="presOf" srcId="{DAF83E37-BAE7-4F44-9A22-C5839F8CAF00}" destId="{57D58282-7A4F-4334-A993-5183DEE39AB2}" srcOrd="0" destOrd="0" presId="urn:microsoft.com/office/officeart/2018/2/layout/IconVerticalSolidList"/>
    <dgm:cxn modelId="{45EB54A7-B68C-4781-B94D-6D8C98784328}" srcId="{3AAA753C-6C69-488F-9D4F-EE5072CF9F6D}" destId="{1A3E3F64-5402-4E25-991E-A47DAE57DD1B}" srcOrd="5" destOrd="0" parTransId="{DB1E1278-10D4-49F2-862D-93401D5A7C3F}" sibTransId="{2304E983-DB49-496E-8C21-98314F0D4DD6}"/>
    <dgm:cxn modelId="{ABCD64AB-5A61-43AE-9D97-000547F50B6F}" srcId="{3AAA753C-6C69-488F-9D4F-EE5072CF9F6D}" destId="{96F0B4CD-DA91-4946-8D0D-4D68B3C91CBC}" srcOrd="1" destOrd="0" parTransId="{7326BC2C-1C2F-40DC-B131-C5AEBCEACE75}" sibTransId="{BE367B1A-89CC-42D3-B9D7-C2660F983331}"/>
    <dgm:cxn modelId="{E85285F8-5DF0-4AFE-BE0B-1F9366A41534}" srcId="{3AAA753C-6C69-488F-9D4F-EE5072CF9F6D}" destId="{C47C73AE-1B7B-4546-AADF-30F4CC98CBA7}" srcOrd="0" destOrd="0" parTransId="{3C3E062C-39F3-4F94-84F1-83C1A3E70CF9}" sibTransId="{367E1365-472E-4B1B-8BA0-5F34AB82B6FC}"/>
    <dgm:cxn modelId="{771EAC7B-7669-4F4D-84F4-BE1B644000BA}" type="presParOf" srcId="{6265065B-032E-45BE-B1D0-33D9EABC7AC8}" destId="{9F938924-45F4-483D-A90F-418596F10E85}" srcOrd="0" destOrd="0" presId="urn:microsoft.com/office/officeart/2018/2/layout/IconVerticalSolidList"/>
    <dgm:cxn modelId="{0E09FCEE-F839-42A8-9078-49369CB322B2}" type="presParOf" srcId="{9F938924-45F4-483D-A90F-418596F10E85}" destId="{F097107E-0CF3-4BE4-9FB8-BFC3BC140812}" srcOrd="0" destOrd="0" presId="urn:microsoft.com/office/officeart/2018/2/layout/IconVerticalSolidList"/>
    <dgm:cxn modelId="{19686BAE-BE17-4CFD-944B-32BA0DE6F05E}" type="presParOf" srcId="{9F938924-45F4-483D-A90F-418596F10E85}" destId="{835BBD78-BAA8-44B6-8D29-77763451DFC8}" srcOrd="1" destOrd="0" presId="urn:microsoft.com/office/officeart/2018/2/layout/IconVerticalSolidList"/>
    <dgm:cxn modelId="{16FAB6FD-983D-4F47-9884-483F4CDEAC6E}" type="presParOf" srcId="{9F938924-45F4-483D-A90F-418596F10E85}" destId="{B5D7DB86-101C-412D-A09C-25B0F24E59D2}" srcOrd="2" destOrd="0" presId="urn:microsoft.com/office/officeart/2018/2/layout/IconVerticalSolidList"/>
    <dgm:cxn modelId="{D2318FAA-EDBC-4DF7-8E1E-84946FC0984D}" type="presParOf" srcId="{9F938924-45F4-483D-A90F-418596F10E85}" destId="{E00B6310-5A04-4074-B86D-E48FE20C967F}" srcOrd="3" destOrd="0" presId="urn:microsoft.com/office/officeart/2018/2/layout/IconVerticalSolidList"/>
    <dgm:cxn modelId="{60F82F3C-0645-4A14-BE1E-1E49E92D506F}" type="presParOf" srcId="{6265065B-032E-45BE-B1D0-33D9EABC7AC8}" destId="{62E09566-D5E4-4143-A85C-37258EF37E1B}" srcOrd="1" destOrd="0" presId="urn:microsoft.com/office/officeart/2018/2/layout/IconVerticalSolidList"/>
    <dgm:cxn modelId="{DC91C4E2-B480-4F13-BA58-F5BE7082E8E3}" type="presParOf" srcId="{6265065B-032E-45BE-B1D0-33D9EABC7AC8}" destId="{F222D1EF-BCD0-4DD7-84B9-DDA81F5EBC1B}" srcOrd="2" destOrd="0" presId="urn:microsoft.com/office/officeart/2018/2/layout/IconVerticalSolidList"/>
    <dgm:cxn modelId="{B4229BC1-4DB2-4452-B079-B01F6A6B8528}" type="presParOf" srcId="{F222D1EF-BCD0-4DD7-84B9-DDA81F5EBC1B}" destId="{5C7F9102-A6CF-4B24-85EA-8EEFB2594D04}" srcOrd="0" destOrd="0" presId="urn:microsoft.com/office/officeart/2018/2/layout/IconVerticalSolidList"/>
    <dgm:cxn modelId="{05729146-2DE8-40CD-AABC-41D9BE120102}" type="presParOf" srcId="{F222D1EF-BCD0-4DD7-84B9-DDA81F5EBC1B}" destId="{35F223DE-B799-4C87-9A2A-41F0611DC2C3}" srcOrd="1" destOrd="0" presId="urn:microsoft.com/office/officeart/2018/2/layout/IconVerticalSolidList"/>
    <dgm:cxn modelId="{A1E80BF9-8D7F-4442-B779-F0879FD8BB3A}" type="presParOf" srcId="{F222D1EF-BCD0-4DD7-84B9-DDA81F5EBC1B}" destId="{C8E83254-D5F3-4F79-BC95-91FD90C2305A}" srcOrd="2" destOrd="0" presId="urn:microsoft.com/office/officeart/2018/2/layout/IconVerticalSolidList"/>
    <dgm:cxn modelId="{020CF489-B547-4D42-8776-B92CCDE5D25A}" type="presParOf" srcId="{F222D1EF-BCD0-4DD7-84B9-DDA81F5EBC1B}" destId="{93049B57-9091-4D4E-BA68-4B506220418B}" srcOrd="3" destOrd="0" presId="urn:microsoft.com/office/officeart/2018/2/layout/IconVerticalSolidList"/>
    <dgm:cxn modelId="{00D3B1F3-3CD7-4F3E-9DE0-6F28FAEC24DD}" type="presParOf" srcId="{6265065B-032E-45BE-B1D0-33D9EABC7AC8}" destId="{42DC9E2E-EEC7-41D9-BAFC-0A101D5C72C3}" srcOrd="3" destOrd="0" presId="urn:microsoft.com/office/officeart/2018/2/layout/IconVerticalSolidList"/>
    <dgm:cxn modelId="{7B171101-04DF-4674-B5C5-49C0036D0A96}" type="presParOf" srcId="{6265065B-032E-45BE-B1D0-33D9EABC7AC8}" destId="{30F2FF6B-BA96-448C-97E0-0B50F7340769}" srcOrd="4" destOrd="0" presId="urn:microsoft.com/office/officeart/2018/2/layout/IconVerticalSolidList"/>
    <dgm:cxn modelId="{60C390A8-2C6A-4D1E-B1D9-8BAEA2B14702}" type="presParOf" srcId="{30F2FF6B-BA96-448C-97E0-0B50F7340769}" destId="{FE140D51-11A3-4E33-879B-0EEBA60093BB}" srcOrd="0" destOrd="0" presId="urn:microsoft.com/office/officeart/2018/2/layout/IconVerticalSolidList"/>
    <dgm:cxn modelId="{70EC2026-A460-42FB-B02C-39E74C0E88CA}" type="presParOf" srcId="{30F2FF6B-BA96-448C-97E0-0B50F7340769}" destId="{FC3F996D-A6D6-4542-9804-D1CB325B153F}" srcOrd="1" destOrd="0" presId="urn:microsoft.com/office/officeart/2018/2/layout/IconVerticalSolidList"/>
    <dgm:cxn modelId="{0082395B-9273-4E04-8D88-1DF6BF2CAB40}" type="presParOf" srcId="{30F2FF6B-BA96-448C-97E0-0B50F7340769}" destId="{AEA5816B-ED76-4C4B-B3B6-C7A7C3FB8E61}" srcOrd="2" destOrd="0" presId="urn:microsoft.com/office/officeart/2018/2/layout/IconVerticalSolidList"/>
    <dgm:cxn modelId="{200A4845-93D3-415A-BECA-9F021C01E798}" type="presParOf" srcId="{30F2FF6B-BA96-448C-97E0-0B50F7340769}" destId="{57D58282-7A4F-4334-A993-5183DEE39AB2}" srcOrd="3" destOrd="0" presId="urn:microsoft.com/office/officeart/2018/2/layout/IconVerticalSolidList"/>
    <dgm:cxn modelId="{ACB90B56-1E1E-4096-A739-030B747A8AA5}" type="presParOf" srcId="{6265065B-032E-45BE-B1D0-33D9EABC7AC8}" destId="{DC074587-F8CE-4C7E-AC47-9C6486D11EBA}" srcOrd="5" destOrd="0" presId="urn:microsoft.com/office/officeart/2018/2/layout/IconVerticalSolidList"/>
    <dgm:cxn modelId="{01B0E076-8657-464D-B28E-C38E1DD785E7}" type="presParOf" srcId="{6265065B-032E-45BE-B1D0-33D9EABC7AC8}" destId="{87170882-75AF-4F1D-ADB8-BD8F19063E13}" srcOrd="6" destOrd="0" presId="urn:microsoft.com/office/officeart/2018/2/layout/IconVerticalSolidList"/>
    <dgm:cxn modelId="{B8903DBA-2B4A-48A2-9858-2C077A4EF1DF}" type="presParOf" srcId="{87170882-75AF-4F1D-ADB8-BD8F19063E13}" destId="{A0999E9F-8F12-47F5-9764-3C20EEAD9CA7}" srcOrd="0" destOrd="0" presId="urn:microsoft.com/office/officeart/2018/2/layout/IconVerticalSolidList"/>
    <dgm:cxn modelId="{CD486689-03E7-4828-B278-019E29146D92}" type="presParOf" srcId="{87170882-75AF-4F1D-ADB8-BD8F19063E13}" destId="{16F479BB-A578-4BF3-9D5C-AA1C74BB5E0F}" srcOrd="1" destOrd="0" presId="urn:microsoft.com/office/officeart/2018/2/layout/IconVerticalSolidList"/>
    <dgm:cxn modelId="{0CD0B2C7-371D-4A90-A2AE-CF51CD7D1054}" type="presParOf" srcId="{87170882-75AF-4F1D-ADB8-BD8F19063E13}" destId="{009DEBAD-E6DD-4A94-9461-B82B8B8884D3}" srcOrd="2" destOrd="0" presId="urn:microsoft.com/office/officeart/2018/2/layout/IconVerticalSolidList"/>
    <dgm:cxn modelId="{8325FD12-1F13-4385-874C-C7483B336A57}" type="presParOf" srcId="{87170882-75AF-4F1D-ADB8-BD8F19063E13}" destId="{9FCA406B-05AA-4BB1-8598-930B24770C65}" srcOrd="3" destOrd="0" presId="urn:microsoft.com/office/officeart/2018/2/layout/IconVerticalSolidList"/>
    <dgm:cxn modelId="{652C254D-A5B8-442B-970E-033A329F0276}" type="presParOf" srcId="{6265065B-032E-45BE-B1D0-33D9EABC7AC8}" destId="{5F22B703-AF13-40FD-99E6-0140981F2E64}" srcOrd="7" destOrd="0" presId="urn:microsoft.com/office/officeart/2018/2/layout/IconVerticalSolidList"/>
    <dgm:cxn modelId="{AF2B6D80-B8CC-4611-88F2-0C476AA63E71}" type="presParOf" srcId="{6265065B-032E-45BE-B1D0-33D9EABC7AC8}" destId="{0317FD88-C32B-4E80-B110-48E4A07DC66E}" srcOrd="8" destOrd="0" presId="urn:microsoft.com/office/officeart/2018/2/layout/IconVerticalSolidList"/>
    <dgm:cxn modelId="{D60A2D25-FA6E-4E9E-9F98-7DAECFCDA1E5}" type="presParOf" srcId="{0317FD88-C32B-4E80-B110-48E4A07DC66E}" destId="{A14711B0-B146-4DD9-BBD1-82E605EB37E3}" srcOrd="0" destOrd="0" presId="urn:microsoft.com/office/officeart/2018/2/layout/IconVerticalSolidList"/>
    <dgm:cxn modelId="{271BB2BB-1870-48DD-92FA-82B8D6747A0F}" type="presParOf" srcId="{0317FD88-C32B-4E80-B110-48E4A07DC66E}" destId="{2A471058-0AD0-47AE-B486-76652F47199A}" srcOrd="1" destOrd="0" presId="urn:microsoft.com/office/officeart/2018/2/layout/IconVerticalSolidList"/>
    <dgm:cxn modelId="{CF0AA785-512E-4B08-8B36-EF75E59A688C}" type="presParOf" srcId="{0317FD88-C32B-4E80-B110-48E4A07DC66E}" destId="{B08892EA-AF03-4BE8-B540-6E7F695BAB13}" srcOrd="2" destOrd="0" presId="urn:microsoft.com/office/officeart/2018/2/layout/IconVerticalSolidList"/>
    <dgm:cxn modelId="{E913ED8F-70E3-4C80-993D-B88D32C31D8D}" type="presParOf" srcId="{0317FD88-C32B-4E80-B110-48E4A07DC66E}" destId="{719453BE-DC1A-491D-A56C-B2424DF97412}" srcOrd="3" destOrd="0" presId="urn:microsoft.com/office/officeart/2018/2/layout/IconVerticalSolidList"/>
    <dgm:cxn modelId="{F6B443DD-8B1C-4CF9-99CE-6A19D0F93C0A}" type="presParOf" srcId="{6265065B-032E-45BE-B1D0-33D9EABC7AC8}" destId="{05E68362-252A-450E-8C44-67DAE673FD8A}" srcOrd="9" destOrd="0" presId="urn:microsoft.com/office/officeart/2018/2/layout/IconVerticalSolidList"/>
    <dgm:cxn modelId="{42BABF13-82B6-477C-9E20-75807FF99475}" type="presParOf" srcId="{6265065B-032E-45BE-B1D0-33D9EABC7AC8}" destId="{64C2F34C-807F-4F1E-BEB2-ED504AC78CD1}" srcOrd="10" destOrd="0" presId="urn:microsoft.com/office/officeart/2018/2/layout/IconVerticalSolidList"/>
    <dgm:cxn modelId="{63A88434-2F3B-43EE-9E23-D5C402D3114D}" type="presParOf" srcId="{64C2F34C-807F-4F1E-BEB2-ED504AC78CD1}" destId="{741C0112-4861-4402-A0E8-DF15F03FC8A8}" srcOrd="0" destOrd="0" presId="urn:microsoft.com/office/officeart/2018/2/layout/IconVerticalSolidList"/>
    <dgm:cxn modelId="{75E83B8E-0B94-4F0E-BB14-D98DA5CF8A48}" type="presParOf" srcId="{64C2F34C-807F-4F1E-BEB2-ED504AC78CD1}" destId="{DC3075DA-7F69-4408-94C4-591D767E5BDF}" srcOrd="1" destOrd="0" presId="urn:microsoft.com/office/officeart/2018/2/layout/IconVerticalSolidList"/>
    <dgm:cxn modelId="{3D416524-5AE9-411D-92B9-A8A723AA48BD}" type="presParOf" srcId="{64C2F34C-807F-4F1E-BEB2-ED504AC78CD1}" destId="{B715C486-B1E2-4F95-9573-FF0401AA91B6}" srcOrd="2" destOrd="0" presId="urn:microsoft.com/office/officeart/2018/2/layout/IconVerticalSolidList"/>
    <dgm:cxn modelId="{34E30DB7-E6C2-424D-937D-DDEE19C7D8AD}" type="presParOf" srcId="{64C2F34C-807F-4F1E-BEB2-ED504AC78CD1}" destId="{8274A72D-C265-47BA-BB5C-AFBAB6360C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ECA1D5-0C25-BB49-8E89-839B9C6BFBBB}" type="doc">
      <dgm:prSet loTypeId="urn:microsoft.com/office/officeart/2005/8/layout/vList5" loCatId="icon" qsTypeId="urn:microsoft.com/office/officeart/2005/8/quickstyle/simple5" qsCatId="simple" csTypeId="urn:microsoft.com/office/officeart/2005/8/colors/accent1_2" csCatId="accent1" phldr="1"/>
      <dgm:spPr/>
      <dgm:t>
        <a:bodyPr/>
        <a:lstStyle/>
        <a:p>
          <a:endParaRPr lang="en-US"/>
        </a:p>
      </dgm:t>
    </dgm:pt>
    <dgm:pt modelId="{14924EFF-57FB-1045-813B-116F535A9957}">
      <dgm:prSet custT="1"/>
      <dgm:spPr>
        <a:gradFill rotWithShape="0">
          <a:gsLst>
            <a:gs pos="0">
              <a:srgbClr val="FF0000"/>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dgm:spPr>
      <dgm:t>
        <a:bodyPr/>
        <a:lstStyle/>
        <a:p>
          <a:pPr algn="l"/>
          <a:r>
            <a:rPr lang="en-US" sz="1400" b="1" dirty="0">
              <a:latin typeface="+mn-lt"/>
            </a:rPr>
            <a:t>Polypharmacy </a:t>
          </a:r>
        </a:p>
      </dgm:t>
    </dgm:pt>
    <dgm:pt modelId="{22A5C172-2E3F-AA45-AAA8-E5EF2B575CFE}" type="parTrans" cxnId="{06792031-3550-EE44-BE65-FD31216474AC}">
      <dgm:prSet/>
      <dgm:spPr/>
      <dgm:t>
        <a:bodyPr/>
        <a:lstStyle/>
        <a:p>
          <a:endParaRPr lang="en-US" sz="3200" b="1">
            <a:solidFill>
              <a:schemeClr val="tx1"/>
            </a:solidFill>
          </a:endParaRPr>
        </a:p>
      </dgm:t>
    </dgm:pt>
    <dgm:pt modelId="{64CDD56A-0F4A-EF41-8450-5D04D7E5056D}" type="sibTrans" cxnId="{06792031-3550-EE44-BE65-FD31216474AC}">
      <dgm:prSet/>
      <dgm:spPr/>
      <dgm:t>
        <a:bodyPr/>
        <a:lstStyle/>
        <a:p>
          <a:endParaRPr lang="en-US" sz="3200" b="1">
            <a:solidFill>
              <a:schemeClr val="tx1"/>
            </a:solidFill>
          </a:endParaRPr>
        </a:p>
      </dgm:t>
    </dgm:pt>
    <dgm:pt modelId="{60C07F25-086B-BA4F-BBF7-824267BDAB9D}">
      <dgm:prSet custT="1"/>
      <dgm:spPr>
        <a:gradFill rotWithShape="0">
          <a:gsLst>
            <a:gs pos="0">
              <a:srgbClr val="FF0000"/>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dgm:spPr>
      <dgm:t>
        <a:bodyPr/>
        <a:lstStyle/>
        <a:p>
          <a:pPr algn="l"/>
          <a:r>
            <a:rPr lang="en-US" sz="1400" b="1" dirty="0">
              <a:latin typeface="+mn-lt"/>
            </a:rPr>
            <a:t>Assessment</a:t>
          </a:r>
        </a:p>
      </dgm:t>
    </dgm:pt>
    <dgm:pt modelId="{74904EB2-11DA-2B4F-88A4-E6159FD6088B}" type="parTrans" cxnId="{AE10A04A-9227-D34A-B718-76AD4AFE81B6}">
      <dgm:prSet/>
      <dgm:spPr/>
      <dgm:t>
        <a:bodyPr/>
        <a:lstStyle/>
        <a:p>
          <a:endParaRPr lang="en-US" sz="3200" b="1">
            <a:solidFill>
              <a:schemeClr val="tx1"/>
            </a:solidFill>
          </a:endParaRPr>
        </a:p>
      </dgm:t>
    </dgm:pt>
    <dgm:pt modelId="{CC62F61D-54D2-8B48-B661-BC5A9DFFD180}" type="sibTrans" cxnId="{AE10A04A-9227-D34A-B718-76AD4AFE81B6}">
      <dgm:prSet/>
      <dgm:spPr/>
      <dgm:t>
        <a:bodyPr/>
        <a:lstStyle/>
        <a:p>
          <a:endParaRPr lang="en-US" sz="3200" b="1">
            <a:solidFill>
              <a:schemeClr val="tx1"/>
            </a:solidFill>
          </a:endParaRPr>
        </a:p>
      </dgm:t>
    </dgm:pt>
    <dgm:pt modelId="{EC18832F-7783-E345-816F-85F8F50F1427}">
      <dgm:prSet custT="1"/>
      <dgm:spPr>
        <a:gradFill rotWithShape="0">
          <a:gsLst>
            <a:gs pos="0">
              <a:srgbClr val="FF0000"/>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dgm:spPr>
      <dgm:t>
        <a:bodyPr/>
        <a:lstStyle/>
        <a:p>
          <a:pPr algn="l"/>
          <a:r>
            <a:rPr lang="en-US" sz="1400" b="1" dirty="0">
              <a:latin typeface="+mn-lt"/>
            </a:rPr>
            <a:t>Vigilance</a:t>
          </a:r>
        </a:p>
      </dgm:t>
    </dgm:pt>
    <dgm:pt modelId="{1116CF6E-11CE-DA43-B4C4-C54FAB812BBD}" type="parTrans" cxnId="{B58B0190-D8FB-394C-8721-3306A9C4B04A}">
      <dgm:prSet/>
      <dgm:spPr/>
      <dgm:t>
        <a:bodyPr/>
        <a:lstStyle/>
        <a:p>
          <a:endParaRPr lang="en-US" sz="3200" b="1">
            <a:solidFill>
              <a:schemeClr val="tx1"/>
            </a:solidFill>
          </a:endParaRPr>
        </a:p>
      </dgm:t>
    </dgm:pt>
    <dgm:pt modelId="{1B154832-7248-8146-8883-90E0FAD6ED15}" type="sibTrans" cxnId="{B58B0190-D8FB-394C-8721-3306A9C4B04A}">
      <dgm:prSet/>
      <dgm:spPr/>
      <dgm:t>
        <a:bodyPr/>
        <a:lstStyle/>
        <a:p>
          <a:endParaRPr lang="en-US" sz="3200" b="1">
            <a:solidFill>
              <a:schemeClr val="tx1"/>
            </a:solidFill>
          </a:endParaRPr>
        </a:p>
      </dgm:t>
    </dgm:pt>
    <dgm:pt modelId="{BF0C0F93-ECC4-F44E-9EBE-6CF9A98164C3}">
      <dgm:prSet custT="1"/>
      <dgm:spPr>
        <a:gradFill rotWithShape="0">
          <a:gsLst>
            <a:gs pos="0">
              <a:srgbClr val="FF0000"/>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dgm:spPr>
      <dgm:t>
        <a:bodyPr/>
        <a:lstStyle/>
        <a:p>
          <a:pPr algn="l"/>
          <a:r>
            <a:rPr lang="en-US" sz="1400" b="1" dirty="0">
              <a:effectLst>
                <a:reflection stA="45000" endPos="16000" dist="50800" dir="5400000" sy="-100000" algn="bl" rotWithShape="0"/>
              </a:effectLst>
              <a:latin typeface="+mn-lt"/>
            </a:rPr>
            <a:t>Effort</a:t>
          </a:r>
        </a:p>
      </dgm:t>
    </dgm:pt>
    <dgm:pt modelId="{B36C4BA6-F560-364C-8038-2EFAE890530B}" type="parTrans" cxnId="{2DADD933-4D85-C74B-AD9C-93F4AA65039E}">
      <dgm:prSet/>
      <dgm:spPr/>
      <dgm:t>
        <a:bodyPr/>
        <a:lstStyle/>
        <a:p>
          <a:endParaRPr lang="en-US"/>
        </a:p>
      </dgm:t>
    </dgm:pt>
    <dgm:pt modelId="{BE9462C9-225D-4541-85C6-ED67A6B3F6FF}" type="sibTrans" cxnId="{2DADD933-4D85-C74B-AD9C-93F4AA65039E}">
      <dgm:prSet/>
      <dgm:spPr/>
      <dgm:t>
        <a:bodyPr/>
        <a:lstStyle/>
        <a:p>
          <a:endParaRPr lang="en-US"/>
        </a:p>
      </dgm:t>
    </dgm:pt>
    <dgm:pt modelId="{4EB2934D-E621-BA47-B379-EEB338B2A924}" type="pres">
      <dgm:prSet presAssocID="{24ECA1D5-0C25-BB49-8E89-839B9C6BFBBB}" presName="Name0" presStyleCnt="0">
        <dgm:presLayoutVars>
          <dgm:dir/>
          <dgm:animLvl val="lvl"/>
          <dgm:resizeHandles val="exact"/>
        </dgm:presLayoutVars>
      </dgm:prSet>
      <dgm:spPr/>
    </dgm:pt>
    <dgm:pt modelId="{65A496FA-858C-674C-8FC5-A74F45A1A609}" type="pres">
      <dgm:prSet presAssocID="{14924EFF-57FB-1045-813B-116F535A9957}" presName="linNode" presStyleCnt="0"/>
      <dgm:spPr/>
    </dgm:pt>
    <dgm:pt modelId="{5086541F-B891-5147-9C6A-D0E03BCF2FB8}" type="pres">
      <dgm:prSet presAssocID="{14924EFF-57FB-1045-813B-116F535A9957}" presName="parentText" presStyleLbl="node1" presStyleIdx="0" presStyleCnt="4" custScaleX="166982" custScaleY="2000000">
        <dgm:presLayoutVars>
          <dgm:chMax val="1"/>
          <dgm:bulletEnabled val="1"/>
        </dgm:presLayoutVars>
      </dgm:prSet>
      <dgm:spPr/>
    </dgm:pt>
    <dgm:pt modelId="{0C644ECD-3528-624D-AE80-7642F7AADF44}" type="pres">
      <dgm:prSet presAssocID="{64CDD56A-0F4A-EF41-8450-5D04D7E5056D}" presName="sp" presStyleCnt="0"/>
      <dgm:spPr/>
    </dgm:pt>
    <dgm:pt modelId="{D714C856-F1CC-3449-A334-40687D351A19}" type="pres">
      <dgm:prSet presAssocID="{60C07F25-086B-BA4F-BBF7-824267BDAB9D}" presName="linNode" presStyleCnt="0"/>
      <dgm:spPr/>
    </dgm:pt>
    <dgm:pt modelId="{B5109C0F-DF3B-054E-A420-B6B578A71B7B}" type="pres">
      <dgm:prSet presAssocID="{60C07F25-086B-BA4F-BBF7-824267BDAB9D}" presName="parentText" presStyleLbl="node1" presStyleIdx="1" presStyleCnt="4" custScaleX="165067" custScaleY="2000000">
        <dgm:presLayoutVars>
          <dgm:chMax val="1"/>
          <dgm:bulletEnabled val="1"/>
        </dgm:presLayoutVars>
      </dgm:prSet>
      <dgm:spPr/>
    </dgm:pt>
    <dgm:pt modelId="{C8A79A54-41E6-7D43-9B8E-F36C514612B9}" type="pres">
      <dgm:prSet presAssocID="{CC62F61D-54D2-8B48-B661-BC5A9DFFD180}" presName="sp" presStyleCnt="0"/>
      <dgm:spPr/>
    </dgm:pt>
    <dgm:pt modelId="{E027ABE0-7D34-6349-BC25-8DD4D4DF5BA3}" type="pres">
      <dgm:prSet presAssocID="{EC18832F-7783-E345-816F-85F8F50F1427}" presName="linNode" presStyleCnt="0"/>
      <dgm:spPr/>
    </dgm:pt>
    <dgm:pt modelId="{72E9C417-5A53-2643-ABF1-CD118A3538C2}" type="pres">
      <dgm:prSet presAssocID="{EC18832F-7783-E345-816F-85F8F50F1427}" presName="parentText" presStyleLbl="node1" presStyleIdx="2" presStyleCnt="4" custScaleX="162501" custScaleY="2000000">
        <dgm:presLayoutVars>
          <dgm:chMax val="1"/>
          <dgm:bulletEnabled val="1"/>
        </dgm:presLayoutVars>
      </dgm:prSet>
      <dgm:spPr/>
    </dgm:pt>
    <dgm:pt modelId="{00BEA031-3A86-1846-9E47-311BE6A2677D}" type="pres">
      <dgm:prSet presAssocID="{1B154832-7248-8146-8883-90E0FAD6ED15}" presName="sp" presStyleCnt="0"/>
      <dgm:spPr/>
    </dgm:pt>
    <dgm:pt modelId="{695B47FA-D5F2-464B-99DD-B10D00F537A9}" type="pres">
      <dgm:prSet presAssocID="{BF0C0F93-ECC4-F44E-9EBE-6CF9A98164C3}" presName="linNode" presStyleCnt="0"/>
      <dgm:spPr/>
    </dgm:pt>
    <dgm:pt modelId="{FB506893-3F72-1042-8EF3-92B85B04AA5F}" type="pres">
      <dgm:prSet presAssocID="{BF0C0F93-ECC4-F44E-9EBE-6CF9A98164C3}" presName="parentText" presStyleLbl="node1" presStyleIdx="3" presStyleCnt="4" custScaleX="166982" custScaleY="2000000">
        <dgm:presLayoutVars>
          <dgm:chMax val="1"/>
          <dgm:bulletEnabled val="1"/>
        </dgm:presLayoutVars>
      </dgm:prSet>
      <dgm:spPr/>
    </dgm:pt>
  </dgm:ptLst>
  <dgm:cxnLst>
    <dgm:cxn modelId="{2C87CB00-932E-F94A-B68B-7C95A9243048}" type="presOf" srcId="{BF0C0F93-ECC4-F44E-9EBE-6CF9A98164C3}" destId="{FB506893-3F72-1042-8EF3-92B85B04AA5F}" srcOrd="0" destOrd="0" presId="urn:microsoft.com/office/officeart/2005/8/layout/vList5"/>
    <dgm:cxn modelId="{7FF8E202-36C3-FD43-902E-956F7D0CB330}" type="presOf" srcId="{EC18832F-7783-E345-816F-85F8F50F1427}" destId="{72E9C417-5A53-2643-ABF1-CD118A3538C2}" srcOrd="0" destOrd="0" presId="urn:microsoft.com/office/officeart/2005/8/layout/vList5"/>
    <dgm:cxn modelId="{01F8A208-3953-594F-B9FA-5DC0CC7D65F5}" type="presOf" srcId="{60C07F25-086B-BA4F-BBF7-824267BDAB9D}" destId="{B5109C0F-DF3B-054E-A420-B6B578A71B7B}" srcOrd="0" destOrd="0" presId="urn:microsoft.com/office/officeart/2005/8/layout/vList5"/>
    <dgm:cxn modelId="{06792031-3550-EE44-BE65-FD31216474AC}" srcId="{24ECA1D5-0C25-BB49-8E89-839B9C6BFBBB}" destId="{14924EFF-57FB-1045-813B-116F535A9957}" srcOrd="0" destOrd="0" parTransId="{22A5C172-2E3F-AA45-AAA8-E5EF2B575CFE}" sibTransId="{64CDD56A-0F4A-EF41-8450-5D04D7E5056D}"/>
    <dgm:cxn modelId="{2DADD933-4D85-C74B-AD9C-93F4AA65039E}" srcId="{24ECA1D5-0C25-BB49-8E89-839B9C6BFBBB}" destId="{BF0C0F93-ECC4-F44E-9EBE-6CF9A98164C3}" srcOrd="3" destOrd="0" parTransId="{B36C4BA6-F560-364C-8038-2EFAE890530B}" sibTransId="{BE9462C9-225D-4541-85C6-ED67A6B3F6FF}"/>
    <dgm:cxn modelId="{7CAEF349-E2BD-3749-A37E-A201C91DFB42}" type="presOf" srcId="{24ECA1D5-0C25-BB49-8E89-839B9C6BFBBB}" destId="{4EB2934D-E621-BA47-B379-EEB338B2A924}" srcOrd="0" destOrd="0" presId="urn:microsoft.com/office/officeart/2005/8/layout/vList5"/>
    <dgm:cxn modelId="{AE10A04A-9227-D34A-B718-76AD4AFE81B6}" srcId="{24ECA1D5-0C25-BB49-8E89-839B9C6BFBBB}" destId="{60C07F25-086B-BA4F-BBF7-824267BDAB9D}" srcOrd="1" destOrd="0" parTransId="{74904EB2-11DA-2B4F-88A4-E6159FD6088B}" sibTransId="{CC62F61D-54D2-8B48-B661-BC5A9DFFD180}"/>
    <dgm:cxn modelId="{B58B0190-D8FB-394C-8721-3306A9C4B04A}" srcId="{24ECA1D5-0C25-BB49-8E89-839B9C6BFBBB}" destId="{EC18832F-7783-E345-816F-85F8F50F1427}" srcOrd="2" destOrd="0" parTransId="{1116CF6E-11CE-DA43-B4C4-C54FAB812BBD}" sibTransId="{1B154832-7248-8146-8883-90E0FAD6ED15}"/>
    <dgm:cxn modelId="{8D7802CF-6BA6-E94C-A2C1-7662A506D1DC}" type="presOf" srcId="{14924EFF-57FB-1045-813B-116F535A9957}" destId="{5086541F-B891-5147-9C6A-D0E03BCF2FB8}" srcOrd="0" destOrd="0" presId="urn:microsoft.com/office/officeart/2005/8/layout/vList5"/>
    <dgm:cxn modelId="{43F6F680-58BE-0B41-814B-44959378E008}" type="presParOf" srcId="{4EB2934D-E621-BA47-B379-EEB338B2A924}" destId="{65A496FA-858C-674C-8FC5-A74F45A1A609}" srcOrd="0" destOrd="0" presId="urn:microsoft.com/office/officeart/2005/8/layout/vList5"/>
    <dgm:cxn modelId="{1DA8A0B0-FD02-3B44-98B1-9C4DAA598AE3}" type="presParOf" srcId="{65A496FA-858C-674C-8FC5-A74F45A1A609}" destId="{5086541F-B891-5147-9C6A-D0E03BCF2FB8}" srcOrd="0" destOrd="0" presId="urn:microsoft.com/office/officeart/2005/8/layout/vList5"/>
    <dgm:cxn modelId="{3E022EBA-F48B-F04B-B8A7-426E21534A99}" type="presParOf" srcId="{4EB2934D-E621-BA47-B379-EEB338B2A924}" destId="{0C644ECD-3528-624D-AE80-7642F7AADF44}" srcOrd="1" destOrd="0" presId="urn:microsoft.com/office/officeart/2005/8/layout/vList5"/>
    <dgm:cxn modelId="{1D55E979-47B6-9F4B-AA79-2AC2D94D16AE}" type="presParOf" srcId="{4EB2934D-E621-BA47-B379-EEB338B2A924}" destId="{D714C856-F1CC-3449-A334-40687D351A19}" srcOrd="2" destOrd="0" presId="urn:microsoft.com/office/officeart/2005/8/layout/vList5"/>
    <dgm:cxn modelId="{1B56FF97-C26B-FF49-A1A2-4E85FBFA87DD}" type="presParOf" srcId="{D714C856-F1CC-3449-A334-40687D351A19}" destId="{B5109C0F-DF3B-054E-A420-B6B578A71B7B}" srcOrd="0" destOrd="0" presId="urn:microsoft.com/office/officeart/2005/8/layout/vList5"/>
    <dgm:cxn modelId="{CF4A4415-4E8C-0D4C-9C7A-6C431AAD92BE}" type="presParOf" srcId="{4EB2934D-E621-BA47-B379-EEB338B2A924}" destId="{C8A79A54-41E6-7D43-9B8E-F36C514612B9}" srcOrd="3" destOrd="0" presId="urn:microsoft.com/office/officeart/2005/8/layout/vList5"/>
    <dgm:cxn modelId="{7C7058D8-D79F-944F-AB3A-185B1B7407A8}" type="presParOf" srcId="{4EB2934D-E621-BA47-B379-EEB338B2A924}" destId="{E027ABE0-7D34-6349-BC25-8DD4D4DF5BA3}" srcOrd="4" destOrd="0" presId="urn:microsoft.com/office/officeart/2005/8/layout/vList5"/>
    <dgm:cxn modelId="{1D098CB7-C43A-AC4F-AD85-8F435DD8C668}" type="presParOf" srcId="{E027ABE0-7D34-6349-BC25-8DD4D4DF5BA3}" destId="{72E9C417-5A53-2643-ABF1-CD118A3538C2}" srcOrd="0" destOrd="0" presId="urn:microsoft.com/office/officeart/2005/8/layout/vList5"/>
    <dgm:cxn modelId="{47FCE8E8-F51F-934B-8D84-80FECC5676B7}" type="presParOf" srcId="{4EB2934D-E621-BA47-B379-EEB338B2A924}" destId="{00BEA031-3A86-1846-9E47-311BE6A2677D}" srcOrd="5" destOrd="0" presId="urn:microsoft.com/office/officeart/2005/8/layout/vList5"/>
    <dgm:cxn modelId="{620B7D8E-44CB-4D4E-A4C0-7FA2CC87DCB9}" type="presParOf" srcId="{4EB2934D-E621-BA47-B379-EEB338B2A924}" destId="{695B47FA-D5F2-464B-99DD-B10D00F537A9}" srcOrd="6" destOrd="0" presId="urn:microsoft.com/office/officeart/2005/8/layout/vList5"/>
    <dgm:cxn modelId="{90EDA4DA-C9F5-6646-A7BB-F2DE963229BE}" type="presParOf" srcId="{695B47FA-D5F2-464B-99DD-B10D00F537A9}" destId="{FB506893-3F72-1042-8EF3-92B85B04AA5F}" srcOrd="0" destOrd="0" presId="urn:microsoft.com/office/officeart/2005/8/layout/vList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EFC9E-3449-4170-A896-BA4EBC8EABFA}" type="doc">
      <dgm:prSet loTypeId="urn:microsoft.com/office/officeart/2005/8/layout/vList4" loCatId="icon" qsTypeId="urn:microsoft.com/office/officeart/2005/8/quickstyle/simple1" qsCatId="simple" csTypeId="urn:microsoft.com/office/officeart/2005/8/colors/accent1_2" csCatId="accent1" phldr="1"/>
      <dgm:spPr/>
      <dgm:t>
        <a:bodyPr/>
        <a:lstStyle/>
        <a:p>
          <a:endParaRPr lang="en-US"/>
        </a:p>
      </dgm:t>
    </dgm:pt>
    <dgm:pt modelId="{7F9FC298-969F-456F-BDC1-404E3C5B057A}">
      <dgm:prSet custT="1"/>
      <dgm:spPr/>
      <dgm:t>
        <a:bodyPr/>
        <a:lstStyle/>
        <a:p>
          <a:r>
            <a:rPr lang="en-US" sz="1600" dirty="0"/>
            <a:t>Launched November 2018</a:t>
          </a:r>
        </a:p>
      </dgm:t>
    </dgm:pt>
    <dgm:pt modelId="{B459E676-0058-4163-A3A8-7F0CB2344DCE}" type="parTrans" cxnId="{FBA3B62E-7FAE-4BBF-8E2E-C236D6107F2D}">
      <dgm:prSet/>
      <dgm:spPr/>
      <dgm:t>
        <a:bodyPr/>
        <a:lstStyle/>
        <a:p>
          <a:endParaRPr lang="en-US"/>
        </a:p>
      </dgm:t>
    </dgm:pt>
    <dgm:pt modelId="{1552A1D9-0BFC-4ED3-9EB0-71CAEF448CC2}" type="sibTrans" cxnId="{FBA3B62E-7FAE-4BBF-8E2E-C236D6107F2D}">
      <dgm:prSet/>
      <dgm:spPr/>
      <dgm:t>
        <a:bodyPr/>
        <a:lstStyle/>
        <a:p>
          <a:endParaRPr lang="en-US"/>
        </a:p>
      </dgm:t>
    </dgm:pt>
    <dgm:pt modelId="{0332D63D-8C65-4EEE-887C-400B99A80756}">
      <dgm:prSet custT="1"/>
      <dgm:spPr/>
      <dgm:t>
        <a:bodyPr/>
        <a:lstStyle/>
        <a:p>
          <a:r>
            <a:rPr lang="en-US" sz="1600" dirty="0"/>
            <a:t>Manju T. Beier, Chair</a:t>
          </a:r>
        </a:p>
        <a:p>
          <a:r>
            <a:rPr lang="en-US" sz="1600" dirty="0"/>
            <a:t>Members: diverse backgrounds</a:t>
          </a:r>
        </a:p>
      </dgm:t>
    </dgm:pt>
    <dgm:pt modelId="{906C5329-D579-4C39-8C68-15E8753B8828}" type="parTrans" cxnId="{BD338E49-669E-4C72-8E6B-F984999D4E25}">
      <dgm:prSet/>
      <dgm:spPr/>
      <dgm:t>
        <a:bodyPr/>
        <a:lstStyle/>
        <a:p>
          <a:endParaRPr lang="en-US"/>
        </a:p>
      </dgm:t>
    </dgm:pt>
    <dgm:pt modelId="{2753A23B-F5B2-478D-946A-A459BFE790C4}" type="sibTrans" cxnId="{BD338E49-669E-4C72-8E6B-F984999D4E25}">
      <dgm:prSet/>
      <dgm:spPr/>
      <dgm:t>
        <a:bodyPr/>
        <a:lstStyle/>
        <a:p>
          <a:endParaRPr lang="en-US"/>
        </a:p>
      </dgm:t>
    </dgm:pt>
    <dgm:pt modelId="{9B4C2073-89B1-394F-9601-67E10CBB5747}">
      <dgm:prSet custT="1">
        <dgm:style>
          <a:lnRef idx="3">
            <a:schemeClr val="lt1"/>
          </a:lnRef>
          <a:fillRef idx="1">
            <a:schemeClr val="accent2"/>
          </a:fillRef>
          <a:effectRef idx="1">
            <a:schemeClr val="accent2"/>
          </a:effectRef>
          <a:fontRef idx="minor">
            <a:schemeClr val="lt1"/>
          </a:fontRef>
        </dgm:style>
      </dgm:prSet>
      <dgm:spPr>
        <a:solidFill>
          <a:srgbClr val="FF0000"/>
        </a:solidFill>
      </dgm:spPr>
      <dgm:t>
        <a:bodyPr/>
        <a:lstStyle/>
        <a:p>
          <a:pPr algn="l"/>
          <a:endParaRPr lang="en-US" sz="1400" b="0" cap="none" spc="0" dirty="0">
            <a:ln w="0"/>
            <a:effectLst>
              <a:outerShdw blurRad="38100" dist="19050" dir="2700000" algn="tl" rotWithShape="0">
                <a:schemeClr val="dk1">
                  <a:alpha val="40000"/>
                </a:schemeClr>
              </a:outerShdw>
            </a:effectLst>
          </a:endParaRPr>
        </a:p>
      </dgm:t>
    </dgm:pt>
    <dgm:pt modelId="{461BF9FD-BC1C-A14B-A33A-00DF1648EE74}" type="parTrans" cxnId="{F49BF07B-5FD7-654A-B4C9-B25B74AD0A94}">
      <dgm:prSet/>
      <dgm:spPr/>
      <dgm:t>
        <a:bodyPr/>
        <a:lstStyle/>
        <a:p>
          <a:endParaRPr lang="en-US"/>
        </a:p>
      </dgm:t>
    </dgm:pt>
    <dgm:pt modelId="{3F1D8D71-D0DF-4545-927D-747EF6AB6FDA}" type="sibTrans" cxnId="{F49BF07B-5FD7-654A-B4C9-B25B74AD0A94}">
      <dgm:prSet/>
      <dgm:spPr/>
      <dgm:t>
        <a:bodyPr/>
        <a:lstStyle/>
        <a:p>
          <a:endParaRPr lang="en-US"/>
        </a:p>
      </dgm:t>
    </dgm:pt>
    <dgm:pt modelId="{057100D4-2CE6-E64D-AF6E-40E702156E20}">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just"/>
          <a:r>
            <a:rPr lang="en-US" sz="1600" b="0" cap="none" spc="0" dirty="0">
              <a:ln w="0"/>
              <a:solidFill>
                <a:schemeClr val="bg1"/>
              </a:solidFill>
              <a:effectLst>
                <a:outerShdw blurRad="38100" dist="19050" dir="2700000" algn="tl" rotWithShape="0">
                  <a:schemeClr val="dk1">
                    <a:alpha val="40000"/>
                  </a:schemeClr>
                </a:outerShdw>
              </a:effectLst>
            </a:rPr>
            <a:t>Focus on Overall Deprescribing Process</a:t>
          </a:r>
        </a:p>
      </dgm:t>
    </dgm:pt>
    <dgm:pt modelId="{36565DF5-0B26-C04D-A075-6E6DABAAE8D5}" type="parTrans" cxnId="{C5277A4D-E20D-2E4F-BF9E-E06F8C29B2DE}">
      <dgm:prSet/>
      <dgm:spPr/>
      <dgm:t>
        <a:bodyPr/>
        <a:lstStyle/>
        <a:p>
          <a:endParaRPr lang="en-US"/>
        </a:p>
      </dgm:t>
    </dgm:pt>
    <dgm:pt modelId="{83B07815-6CB4-544A-924F-E7D1ED02CC52}" type="sibTrans" cxnId="{C5277A4D-E20D-2E4F-BF9E-E06F8C29B2DE}">
      <dgm:prSet/>
      <dgm:spPr/>
      <dgm:t>
        <a:bodyPr/>
        <a:lstStyle/>
        <a:p>
          <a:endParaRPr lang="en-US"/>
        </a:p>
      </dgm:t>
    </dgm:pt>
    <dgm:pt modelId="{C0D1542D-4F23-8C4F-814C-EAC60629067D}">
      <dgm:prSet custT="1">
        <dgm:style>
          <a:lnRef idx="3">
            <a:schemeClr val="lt1"/>
          </a:lnRef>
          <a:fillRef idx="1">
            <a:schemeClr val="accent2"/>
          </a:fillRef>
          <a:effectRef idx="1">
            <a:schemeClr val="accent2"/>
          </a:effectRef>
          <a:fontRef idx="minor">
            <a:schemeClr val="lt1"/>
          </a:fontRef>
        </dgm:style>
      </dgm:prSet>
      <dgm:spPr>
        <a:solidFill>
          <a:srgbClr val="FF0000"/>
        </a:solidFill>
      </dgm:spPr>
      <dgm:t>
        <a:bodyPr/>
        <a:lstStyle/>
        <a:p>
          <a:pPr algn="just"/>
          <a:r>
            <a:rPr lang="en-US" sz="1800" b="1" i="1" cap="none" spc="0" dirty="0">
              <a:ln w="0"/>
              <a:solidFill>
                <a:srgbClr val="FFFF00"/>
              </a:solidFill>
              <a:effectLst>
                <a:outerShdw blurRad="38100" dist="19050" dir="2700000" algn="tl" rotWithShape="0">
                  <a:schemeClr val="dk1">
                    <a:alpha val="40000"/>
                  </a:schemeClr>
                </a:outerShdw>
              </a:effectLst>
            </a:rPr>
            <a:t>Choosing Wisely </a:t>
          </a:r>
          <a:r>
            <a:rPr lang="en-US" sz="1800" b="1" cap="none" spc="0" dirty="0">
              <a:ln w="0"/>
              <a:solidFill>
                <a:srgbClr val="FFFF00"/>
              </a:solidFill>
              <a:effectLst>
                <a:outerShdw blurRad="38100" dist="19050" dir="2700000" algn="tl" rotWithShape="0">
                  <a:schemeClr val="dk1">
                    <a:alpha val="40000"/>
                  </a:schemeClr>
                </a:outerShdw>
              </a:effectLst>
            </a:rPr>
            <a:t>Statements as Mission</a:t>
          </a:r>
        </a:p>
        <a:p>
          <a:pPr algn="just"/>
          <a:r>
            <a:rPr lang="en-US" sz="1600" b="1" cap="none" spc="0" dirty="0">
              <a:ln w="0"/>
              <a:solidFill>
                <a:srgbClr val="FFFF00"/>
              </a:solidFill>
              <a:effectLst>
                <a:outerShdw blurRad="38100" dist="19050" dir="2700000" algn="tl" rotWithShape="0">
                  <a:schemeClr val="dk1">
                    <a:alpha val="40000"/>
                  </a:schemeClr>
                </a:outerShdw>
              </a:effectLst>
            </a:rPr>
            <a:t>Intersect with Deprescribing Goals</a:t>
          </a:r>
        </a:p>
      </dgm:t>
    </dgm:pt>
    <dgm:pt modelId="{5DCAB0B4-42B7-D04C-935C-BBA71CC89D9E}" type="parTrans" cxnId="{1B880EB8-8430-5940-A2B3-7DC2378AFA96}">
      <dgm:prSet/>
      <dgm:spPr/>
      <dgm:t>
        <a:bodyPr/>
        <a:lstStyle/>
        <a:p>
          <a:endParaRPr lang="en-US"/>
        </a:p>
      </dgm:t>
    </dgm:pt>
    <dgm:pt modelId="{BAAA8571-2CB3-644C-9C0F-BFDC3E034D88}" type="sibTrans" cxnId="{1B880EB8-8430-5940-A2B3-7DC2378AFA96}">
      <dgm:prSet/>
      <dgm:spPr/>
      <dgm:t>
        <a:bodyPr/>
        <a:lstStyle/>
        <a:p>
          <a:endParaRPr lang="en-US"/>
        </a:p>
      </dgm:t>
    </dgm:pt>
    <dgm:pt modelId="{93BE9214-205C-9849-B47D-E8CB8307D887}" type="pres">
      <dgm:prSet presAssocID="{4F5EFC9E-3449-4170-A896-BA4EBC8EABFA}" presName="linear" presStyleCnt="0">
        <dgm:presLayoutVars>
          <dgm:dir/>
          <dgm:resizeHandles val="exact"/>
        </dgm:presLayoutVars>
      </dgm:prSet>
      <dgm:spPr/>
    </dgm:pt>
    <dgm:pt modelId="{FBCBBB86-3DCA-AE4E-9130-2DE311822211}" type="pres">
      <dgm:prSet presAssocID="{7F9FC298-969F-456F-BDC1-404E3C5B057A}" presName="comp" presStyleCnt="0"/>
      <dgm:spPr/>
    </dgm:pt>
    <dgm:pt modelId="{37A13317-FE4E-7248-BCC3-CA148FB1F578}" type="pres">
      <dgm:prSet presAssocID="{7F9FC298-969F-456F-BDC1-404E3C5B057A}" presName="box" presStyleLbl="node1" presStyleIdx="0" presStyleCnt="4" custLinFactNeighborX="-7118" custLinFactNeighborY="-24500"/>
      <dgm:spPr/>
    </dgm:pt>
    <dgm:pt modelId="{10142DAD-3D57-0E43-8831-94C326959A69}" type="pres">
      <dgm:prSet presAssocID="{7F9FC298-969F-456F-BDC1-404E3C5B057A}" presName="img" presStyleLbl="fgImgPlace1" presStyleIdx="0" presStyleCnt="4"/>
      <dgm:spPr>
        <a:noFill/>
      </dgm:spPr>
    </dgm:pt>
    <dgm:pt modelId="{6C8D74D5-71E6-844E-92BA-9707AD5F0961}" type="pres">
      <dgm:prSet presAssocID="{7F9FC298-969F-456F-BDC1-404E3C5B057A}" presName="text" presStyleLbl="node1" presStyleIdx="0" presStyleCnt="4">
        <dgm:presLayoutVars>
          <dgm:bulletEnabled val="1"/>
        </dgm:presLayoutVars>
      </dgm:prSet>
      <dgm:spPr/>
    </dgm:pt>
    <dgm:pt modelId="{6B68E086-E1D7-5542-B9FB-311FDB31ED39}" type="pres">
      <dgm:prSet presAssocID="{1552A1D9-0BFC-4ED3-9EB0-71CAEF448CC2}" presName="spacer" presStyleCnt="0"/>
      <dgm:spPr/>
    </dgm:pt>
    <dgm:pt modelId="{3C455454-5EA6-7C43-9B76-D69675842455}" type="pres">
      <dgm:prSet presAssocID="{0332D63D-8C65-4EEE-887C-400B99A80756}" presName="comp" presStyleCnt="0"/>
      <dgm:spPr/>
    </dgm:pt>
    <dgm:pt modelId="{D9601A68-954F-4D42-B636-20D43FC53623}" type="pres">
      <dgm:prSet presAssocID="{0332D63D-8C65-4EEE-887C-400B99A80756}" presName="box" presStyleLbl="node1" presStyleIdx="1" presStyleCnt="4"/>
      <dgm:spPr/>
    </dgm:pt>
    <dgm:pt modelId="{94D60B95-5125-DA40-9652-E04659CA03CA}" type="pres">
      <dgm:prSet presAssocID="{0332D63D-8C65-4EEE-887C-400B99A80756}" presName="img" presStyleLbl="fgImgPlace1" presStyleIdx="1" presStyleCnt="4"/>
      <dgm:spPr>
        <a:noFill/>
      </dgm:spPr>
    </dgm:pt>
    <dgm:pt modelId="{371F5CA3-A6E5-8C4F-A853-3128F84E5DDD}" type="pres">
      <dgm:prSet presAssocID="{0332D63D-8C65-4EEE-887C-400B99A80756}" presName="text" presStyleLbl="node1" presStyleIdx="1" presStyleCnt="4">
        <dgm:presLayoutVars>
          <dgm:bulletEnabled val="1"/>
        </dgm:presLayoutVars>
      </dgm:prSet>
      <dgm:spPr/>
    </dgm:pt>
    <dgm:pt modelId="{92EA40DC-EBD4-5C4A-8C2B-ECE02D10B914}" type="pres">
      <dgm:prSet presAssocID="{2753A23B-F5B2-478D-946A-A459BFE790C4}" presName="spacer" presStyleCnt="0"/>
      <dgm:spPr/>
    </dgm:pt>
    <dgm:pt modelId="{403019BA-9D97-7C41-B86C-5936A6EF2315}" type="pres">
      <dgm:prSet presAssocID="{057100D4-2CE6-E64D-AF6E-40E702156E20}" presName="comp" presStyleCnt="0"/>
      <dgm:spPr/>
    </dgm:pt>
    <dgm:pt modelId="{BE7587F4-F364-3D43-A7ED-A77C6FEEC199}" type="pres">
      <dgm:prSet presAssocID="{057100D4-2CE6-E64D-AF6E-40E702156E20}" presName="box" presStyleLbl="node1" presStyleIdx="2" presStyleCnt="4"/>
      <dgm:spPr/>
    </dgm:pt>
    <dgm:pt modelId="{8994FA4A-E207-724B-8613-80098A3B70DD}" type="pres">
      <dgm:prSet presAssocID="{057100D4-2CE6-E64D-AF6E-40E702156E20}" presName="img" presStyleLbl="fgImgPlace1" presStyleIdx="2" presStyleCnt="4">
        <dgm:style>
          <a:lnRef idx="3">
            <a:schemeClr val="lt1"/>
          </a:lnRef>
          <a:fillRef idx="1">
            <a:schemeClr val="accent2"/>
          </a:fillRef>
          <a:effectRef idx="1">
            <a:schemeClr val="accent2"/>
          </a:effectRef>
          <a:fontRef idx="minor">
            <a:schemeClr val="lt1"/>
          </a:fontRef>
        </dgm:style>
      </dgm:prSet>
      <dgm:spPr>
        <a:noFill/>
      </dgm:spPr>
    </dgm:pt>
    <dgm:pt modelId="{0BDDA137-E627-414F-A5F7-BC5683A7462E}" type="pres">
      <dgm:prSet presAssocID="{057100D4-2CE6-E64D-AF6E-40E702156E20}" presName="text" presStyleLbl="node1" presStyleIdx="2" presStyleCnt="4">
        <dgm:presLayoutVars>
          <dgm:bulletEnabled val="1"/>
        </dgm:presLayoutVars>
      </dgm:prSet>
      <dgm:spPr/>
    </dgm:pt>
    <dgm:pt modelId="{33AEE0B6-C06A-5147-8199-634FBEE66656}" type="pres">
      <dgm:prSet presAssocID="{83B07815-6CB4-544A-924F-E7D1ED02CC52}" presName="spacer" presStyleCnt="0"/>
      <dgm:spPr/>
    </dgm:pt>
    <dgm:pt modelId="{185E59EA-AE74-5648-9E92-5C4716D0E97E}" type="pres">
      <dgm:prSet presAssocID="{C0D1542D-4F23-8C4F-814C-EAC60629067D}" presName="comp" presStyleCnt="0"/>
      <dgm:spPr/>
    </dgm:pt>
    <dgm:pt modelId="{A2249C90-A4E4-3447-9FDC-552AFE7274D7}" type="pres">
      <dgm:prSet presAssocID="{C0D1542D-4F23-8C4F-814C-EAC60629067D}" presName="box" presStyleLbl="node1" presStyleIdx="3" presStyleCnt="4" custScaleY="210896"/>
      <dgm:spPr/>
    </dgm:pt>
    <dgm:pt modelId="{CE5B56D3-A232-974A-B92D-8BF383C77094}" type="pres">
      <dgm:prSet presAssocID="{C0D1542D-4F23-8C4F-814C-EAC60629067D}" presName="img" presStyleLbl="fgImgPlace1" presStyleIdx="3" presStyleCnt="4">
        <dgm:style>
          <a:lnRef idx="3">
            <a:schemeClr val="lt1"/>
          </a:lnRef>
          <a:fillRef idx="1">
            <a:schemeClr val="accent2"/>
          </a:fillRef>
          <a:effectRef idx="1">
            <a:schemeClr val="accent2"/>
          </a:effectRef>
          <a:fontRef idx="minor">
            <a:schemeClr val="lt1"/>
          </a:fontRef>
        </dgm:style>
      </dgm:prSet>
      <dgm:spPr>
        <a:noFill/>
      </dgm:spPr>
    </dgm:pt>
    <dgm:pt modelId="{CE7F33DC-0B70-8B4E-8FCD-AD59B4B2C2C0}" type="pres">
      <dgm:prSet presAssocID="{C0D1542D-4F23-8C4F-814C-EAC60629067D}" presName="text" presStyleLbl="node1" presStyleIdx="3" presStyleCnt="4">
        <dgm:presLayoutVars>
          <dgm:bulletEnabled val="1"/>
        </dgm:presLayoutVars>
      </dgm:prSet>
      <dgm:spPr/>
    </dgm:pt>
  </dgm:ptLst>
  <dgm:cxnLst>
    <dgm:cxn modelId="{E28C9F10-D130-824E-ADAE-CE53F1214690}" type="presOf" srcId="{7F9FC298-969F-456F-BDC1-404E3C5B057A}" destId="{6C8D74D5-71E6-844E-92BA-9707AD5F0961}" srcOrd="1" destOrd="0" presId="urn:microsoft.com/office/officeart/2005/8/layout/vList4"/>
    <dgm:cxn modelId="{FBA3B62E-7FAE-4BBF-8E2E-C236D6107F2D}" srcId="{4F5EFC9E-3449-4170-A896-BA4EBC8EABFA}" destId="{7F9FC298-969F-456F-BDC1-404E3C5B057A}" srcOrd="0" destOrd="0" parTransId="{B459E676-0058-4163-A3A8-7F0CB2344DCE}" sibTransId="{1552A1D9-0BFC-4ED3-9EB0-71CAEF448CC2}"/>
    <dgm:cxn modelId="{BD338E49-669E-4C72-8E6B-F984999D4E25}" srcId="{4F5EFC9E-3449-4170-A896-BA4EBC8EABFA}" destId="{0332D63D-8C65-4EEE-887C-400B99A80756}" srcOrd="1" destOrd="0" parTransId="{906C5329-D579-4C39-8C68-15E8753B8828}" sibTransId="{2753A23B-F5B2-478D-946A-A459BFE790C4}"/>
    <dgm:cxn modelId="{C5277A4D-E20D-2E4F-BF9E-E06F8C29B2DE}" srcId="{4F5EFC9E-3449-4170-A896-BA4EBC8EABFA}" destId="{057100D4-2CE6-E64D-AF6E-40E702156E20}" srcOrd="2" destOrd="0" parTransId="{36565DF5-0B26-C04D-A075-6E6DABAAE8D5}" sibTransId="{83B07815-6CB4-544A-924F-E7D1ED02CC52}"/>
    <dgm:cxn modelId="{B00B4A7A-D60C-0647-B2ED-3175403535CE}" type="presOf" srcId="{057100D4-2CE6-E64D-AF6E-40E702156E20}" destId="{BE7587F4-F364-3D43-A7ED-A77C6FEEC199}" srcOrd="0" destOrd="0" presId="urn:microsoft.com/office/officeart/2005/8/layout/vList4"/>
    <dgm:cxn modelId="{F49BF07B-5FD7-654A-B4C9-B25B74AD0A94}" srcId="{C0D1542D-4F23-8C4F-814C-EAC60629067D}" destId="{9B4C2073-89B1-394F-9601-67E10CBB5747}" srcOrd="0" destOrd="0" parTransId="{461BF9FD-BC1C-A14B-A33A-00DF1648EE74}" sibTransId="{3F1D8D71-D0DF-4545-927D-747EF6AB6FDA}"/>
    <dgm:cxn modelId="{2146EB84-95DE-E74A-9DDE-B9BD2DCBC38E}" type="presOf" srcId="{9B4C2073-89B1-394F-9601-67E10CBB5747}" destId="{CE7F33DC-0B70-8B4E-8FCD-AD59B4B2C2C0}" srcOrd="1" destOrd="1" presId="urn:microsoft.com/office/officeart/2005/8/layout/vList4"/>
    <dgm:cxn modelId="{9503BF9C-5B1F-794C-86A4-CFB8C8AC55FD}" type="presOf" srcId="{4F5EFC9E-3449-4170-A896-BA4EBC8EABFA}" destId="{93BE9214-205C-9849-B47D-E8CB8307D887}" srcOrd="0" destOrd="0" presId="urn:microsoft.com/office/officeart/2005/8/layout/vList4"/>
    <dgm:cxn modelId="{66B64DB2-A082-C543-8492-EE3261026796}" type="presOf" srcId="{0332D63D-8C65-4EEE-887C-400B99A80756}" destId="{D9601A68-954F-4D42-B636-20D43FC53623}" srcOrd="0" destOrd="0" presId="urn:microsoft.com/office/officeart/2005/8/layout/vList4"/>
    <dgm:cxn modelId="{1B880EB8-8430-5940-A2B3-7DC2378AFA96}" srcId="{4F5EFC9E-3449-4170-A896-BA4EBC8EABFA}" destId="{C0D1542D-4F23-8C4F-814C-EAC60629067D}" srcOrd="3" destOrd="0" parTransId="{5DCAB0B4-42B7-D04C-935C-BBA71CC89D9E}" sibTransId="{BAAA8571-2CB3-644C-9C0F-BFDC3E034D88}"/>
    <dgm:cxn modelId="{D52766BC-40A2-9643-9497-734486D43EC7}" type="presOf" srcId="{0332D63D-8C65-4EEE-887C-400B99A80756}" destId="{371F5CA3-A6E5-8C4F-A853-3128F84E5DDD}" srcOrd="1" destOrd="0" presId="urn:microsoft.com/office/officeart/2005/8/layout/vList4"/>
    <dgm:cxn modelId="{983257D2-41F3-D045-AF73-A7F01C3C5C4E}" type="presOf" srcId="{9B4C2073-89B1-394F-9601-67E10CBB5747}" destId="{A2249C90-A4E4-3447-9FDC-552AFE7274D7}" srcOrd="0" destOrd="1" presId="urn:microsoft.com/office/officeart/2005/8/layout/vList4"/>
    <dgm:cxn modelId="{B16056EC-1815-4641-8F4D-21AC34EAEC61}" type="presOf" srcId="{057100D4-2CE6-E64D-AF6E-40E702156E20}" destId="{0BDDA137-E627-414F-A5F7-BC5683A7462E}" srcOrd="1" destOrd="0" presId="urn:microsoft.com/office/officeart/2005/8/layout/vList4"/>
    <dgm:cxn modelId="{475382F0-0AC6-5341-ADDA-99BFD0B8F0A1}" type="presOf" srcId="{C0D1542D-4F23-8C4F-814C-EAC60629067D}" destId="{CE7F33DC-0B70-8B4E-8FCD-AD59B4B2C2C0}" srcOrd="1" destOrd="0" presId="urn:microsoft.com/office/officeart/2005/8/layout/vList4"/>
    <dgm:cxn modelId="{62541BFD-7C28-8342-9915-8B69078666ED}" type="presOf" srcId="{C0D1542D-4F23-8C4F-814C-EAC60629067D}" destId="{A2249C90-A4E4-3447-9FDC-552AFE7274D7}" srcOrd="0" destOrd="0" presId="urn:microsoft.com/office/officeart/2005/8/layout/vList4"/>
    <dgm:cxn modelId="{44FC65FE-192A-C04A-B08D-1DC86CFB5C5F}" type="presOf" srcId="{7F9FC298-969F-456F-BDC1-404E3C5B057A}" destId="{37A13317-FE4E-7248-BCC3-CA148FB1F578}" srcOrd="0" destOrd="0" presId="urn:microsoft.com/office/officeart/2005/8/layout/vList4"/>
    <dgm:cxn modelId="{28BC0CCE-BA85-9B4E-A4EB-EC9EF7FB4633}" type="presParOf" srcId="{93BE9214-205C-9849-B47D-E8CB8307D887}" destId="{FBCBBB86-3DCA-AE4E-9130-2DE311822211}" srcOrd="0" destOrd="0" presId="urn:microsoft.com/office/officeart/2005/8/layout/vList4"/>
    <dgm:cxn modelId="{A082DC9E-7FD5-5642-BF61-D83E2966E49B}" type="presParOf" srcId="{FBCBBB86-3DCA-AE4E-9130-2DE311822211}" destId="{37A13317-FE4E-7248-BCC3-CA148FB1F578}" srcOrd="0" destOrd="0" presId="urn:microsoft.com/office/officeart/2005/8/layout/vList4"/>
    <dgm:cxn modelId="{BB7406EC-DE92-C349-B506-050333FE2290}" type="presParOf" srcId="{FBCBBB86-3DCA-AE4E-9130-2DE311822211}" destId="{10142DAD-3D57-0E43-8831-94C326959A69}" srcOrd="1" destOrd="0" presId="urn:microsoft.com/office/officeart/2005/8/layout/vList4"/>
    <dgm:cxn modelId="{CC348027-22FD-FA48-947C-FA6681D38FC7}" type="presParOf" srcId="{FBCBBB86-3DCA-AE4E-9130-2DE311822211}" destId="{6C8D74D5-71E6-844E-92BA-9707AD5F0961}" srcOrd="2" destOrd="0" presId="urn:microsoft.com/office/officeart/2005/8/layout/vList4"/>
    <dgm:cxn modelId="{EA861A55-379F-094B-B9BD-5B5B3BAFF5A5}" type="presParOf" srcId="{93BE9214-205C-9849-B47D-E8CB8307D887}" destId="{6B68E086-E1D7-5542-B9FB-311FDB31ED39}" srcOrd="1" destOrd="0" presId="urn:microsoft.com/office/officeart/2005/8/layout/vList4"/>
    <dgm:cxn modelId="{06B7ADF8-06DE-B249-BE91-CD71CB7061A0}" type="presParOf" srcId="{93BE9214-205C-9849-B47D-E8CB8307D887}" destId="{3C455454-5EA6-7C43-9B76-D69675842455}" srcOrd="2" destOrd="0" presId="urn:microsoft.com/office/officeart/2005/8/layout/vList4"/>
    <dgm:cxn modelId="{595D6B62-9C39-4E48-A52C-628EC3A70EAF}" type="presParOf" srcId="{3C455454-5EA6-7C43-9B76-D69675842455}" destId="{D9601A68-954F-4D42-B636-20D43FC53623}" srcOrd="0" destOrd="0" presId="urn:microsoft.com/office/officeart/2005/8/layout/vList4"/>
    <dgm:cxn modelId="{02AFEA38-A943-4547-B01C-994DEC503255}" type="presParOf" srcId="{3C455454-5EA6-7C43-9B76-D69675842455}" destId="{94D60B95-5125-DA40-9652-E04659CA03CA}" srcOrd="1" destOrd="0" presId="urn:microsoft.com/office/officeart/2005/8/layout/vList4"/>
    <dgm:cxn modelId="{DCE14B72-0BFA-F446-A3E6-0756F502900F}" type="presParOf" srcId="{3C455454-5EA6-7C43-9B76-D69675842455}" destId="{371F5CA3-A6E5-8C4F-A853-3128F84E5DDD}" srcOrd="2" destOrd="0" presId="urn:microsoft.com/office/officeart/2005/8/layout/vList4"/>
    <dgm:cxn modelId="{0E248E34-57DE-3547-BA44-10C246125585}" type="presParOf" srcId="{93BE9214-205C-9849-B47D-E8CB8307D887}" destId="{92EA40DC-EBD4-5C4A-8C2B-ECE02D10B914}" srcOrd="3" destOrd="0" presId="urn:microsoft.com/office/officeart/2005/8/layout/vList4"/>
    <dgm:cxn modelId="{6EBE983D-1B06-9F4D-A37D-A8E5E5513A45}" type="presParOf" srcId="{93BE9214-205C-9849-B47D-E8CB8307D887}" destId="{403019BA-9D97-7C41-B86C-5936A6EF2315}" srcOrd="4" destOrd="0" presId="urn:microsoft.com/office/officeart/2005/8/layout/vList4"/>
    <dgm:cxn modelId="{8C1FAAD6-3003-6448-93EF-E3E74333A744}" type="presParOf" srcId="{403019BA-9D97-7C41-B86C-5936A6EF2315}" destId="{BE7587F4-F364-3D43-A7ED-A77C6FEEC199}" srcOrd="0" destOrd="0" presId="urn:microsoft.com/office/officeart/2005/8/layout/vList4"/>
    <dgm:cxn modelId="{63378AB9-0425-734C-AA52-4DFCAEB202A2}" type="presParOf" srcId="{403019BA-9D97-7C41-B86C-5936A6EF2315}" destId="{8994FA4A-E207-724B-8613-80098A3B70DD}" srcOrd="1" destOrd="0" presId="urn:microsoft.com/office/officeart/2005/8/layout/vList4"/>
    <dgm:cxn modelId="{766D77CE-E82F-9043-AE6F-228BF763DCC8}" type="presParOf" srcId="{403019BA-9D97-7C41-B86C-5936A6EF2315}" destId="{0BDDA137-E627-414F-A5F7-BC5683A7462E}" srcOrd="2" destOrd="0" presId="urn:microsoft.com/office/officeart/2005/8/layout/vList4"/>
    <dgm:cxn modelId="{CE96348B-278E-9F46-8B09-6D8699201CD7}" type="presParOf" srcId="{93BE9214-205C-9849-B47D-E8CB8307D887}" destId="{33AEE0B6-C06A-5147-8199-634FBEE66656}" srcOrd="5" destOrd="0" presId="urn:microsoft.com/office/officeart/2005/8/layout/vList4"/>
    <dgm:cxn modelId="{6B1A7125-C4C0-674D-93C7-423FC1D6E124}" type="presParOf" srcId="{93BE9214-205C-9849-B47D-E8CB8307D887}" destId="{185E59EA-AE74-5648-9E92-5C4716D0E97E}" srcOrd="6" destOrd="0" presId="urn:microsoft.com/office/officeart/2005/8/layout/vList4"/>
    <dgm:cxn modelId="{8347B2E5-E27E-7642-8805-9EE1F88DCD02}" type="presParOf" srcId="{185E59EA-AE74-5648-9E92-5C4716D0E97E}" destId="{A2249C90-A4E4-3447-9FDC-552AFE7274D7}" srcOrd="0" destOrd="0" presId="urn:microsoft.com/office/officeart/2005/8/layout/vList4"/>
    <dgm:cxn modelId="{0B7E34C0-2026-3849-95C3-A7107EC10EFB}" type="presParOf" srcId="{185E59EA-AE74-5648-9E92-5C4716D0E97E}" destId="{CE5B56D3-A232-974A-B92D-8BF383C77094}" srcOrd="1" destOrd="0" presId="urn:microsoft.com/office/officeart/2005/8/layout/vList4"/>
    <dgm:cxn modelId="{7FEE386B-A65B-1242-ABBC-B7B25326ECB0}" type="presParOf" srcId="{185E59EA-AE74-5648-9E92-5C4716D0E97E}" destId="{CE7F33DC-0B70-8B4E-8FCD-AD59B4B2C2C0}" srcOrd="2" destOrd="0" presId="urn:microsoft.com/office/officeart/2005/8/layout/vList4"/>
  </dgm:cxnLst>
  <dgm:bg>
    <a:solidFill>
      <a:schemeClr val="bg1"/>
    </a:solidFill>
    <a:effectLst>
      <a:softEdge rad="0"/>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7FB1CD-DA81-4E86-B91E-A6C3F68D695A}"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2B0AEEE2-523E-4030-960C-2F4ED04F8ABF}">
      <dgm:prSet/>
      <dgm:spPr/>
      <dgm:t>
        <a:bodyPr/>
        <a:lstStyle/>
        <a:p>
          <a:r>
            <a:rPr lang="en-US" dirty="0"/>
            <a:t>Several Virtual Brainstorming Sessions</a:t>
          </a:r>
        </a:p>
      </dgm:t>
    </dgm:pt>
    <dgm:pt modelId="{30A81691-3CAD-47F8-A029-8B16867695C7}" type="parTrans" cxnId="{8D7FBC33-ED11-418C-9352-F5E91EB19E51}">
      <dgm:prSet/>
      <dgm:spPr/>
      <dgm:t>
        <a:bodyPr/>
        <a:lstStyle/>
        <a:p>
          <a:endParaRPr lang="en-US"/>
        </a:p>
      </dgm:t>
    </dgm:pt>
    <dgm:pt modelId="{4437013B-2248-4AC8-87CB-86C08B8BE7D3}" type="sibTrans" cxnId="{8D7FBC33-ED11-418C-9352-F5E91EB19E51}">
      <dgm:prSet/>
      <dgm:spPr/>
      <dgm:t>
        <a:bodyPr/>
        <a:lstStyle/>
        <a:p>
          <a:endParaRPr lang="en-US"/>
        </a:p>
      </dgm:t>
    </dgm:pt>
    <dgm:pt modelId="{7D8BA19A-BF9D-417A-99F2-625BC79970FB}">
      <dgm:prSet/>
      <dgm:spPr/>
      <dgm:t>
        <a:bodyPr/>
        <a:lstStyle/>
        <a:p>
          <a:r>
            <a:rPr lang="en-US" dirty="0"/>
            <a:t>Select DDI Examples and General MRR Focus</a:t>
          </a:r>
        </a:p>
      </dgm:t>
    </dgm:pt>
    <dgm:pt modelId="{5FCA1802-4467-42C4-ABC7-4E9861FEF10E}" type="parTrans" cxnId="{3BC4D61A-02A7-4182-92E6-C074B753FE17}">
      <dgm:prSet/>
      <dgm:spPr/>
      <dgm:t>
        <a:bodyPr/>
        <a:lstStyle/>
        <a:p>
          <a:endParaRPr lang="en-US"/>
        </a:p>
      </dgm:t>
    </dgm:pt>
    <dgm:pt modelId="{9342FA14-B713-4D00-AD80-A855D1F31C72}" type="sibTrans" cxnId="{3BC4D61A-02A7-4182-92E6-C074B753FE17}">
      <dgm:prSet/>
      <dgm:spPr/>
      <dgm:t>
        <a:bodyPr/>
        <a:lstStyle/>
        <a:p>
          <a:endParaRPr lang="en-US"/>
        </a:p>
      </dgm:t>
    </dgm:pt>
    <dgm:pt modelId="{9B590696-FD0C-4688-974D-9AD09B4CA792}">
      <dgm:prSet/>
      <dgm:spPr/>
      <dgm:t>
        <a:bodyPr/>
        <a:lstStyle/>
        <a:p>
          <a:r>
            <a:rPr lang="en-US" dirty="0"/>
            <a:t>10 Statements Crafted</a:t>
          </a:r>
        </a:p>
      </dgm:t>
    </dgm:pt>
    <dgm:pt modelId="{CA34B62E-AD50-4F9A-8D4E-EB0DACF91B8E}" type="parTrans" cxnId="{10E7F30C-F825-4DE3-B9E8-F51015F2157A}">
      <dgm:prSet/>
      <dgm:spPr/>
      <dgm:t>
        <a:bodyPr/>
        <a:lstStyle/>
        <a:p>
          <a:endParaRPr lang="en-US"/>
        </a:p>
      </dgm:t>
    </dgm:pt>
    <dgm:pt modelId="{BFF21C87-46DA-4A48-ADCD-FDD5F9DF11BA}" type="sibTrans" cxnId="{10E7F30C-F825-4DE3-B9E8-F51015F2157A}">
      <dgm:prSet/>
      <dgm:spPr/>
      <dgm:t>
        <a:bodyPr/>
        <a:lstStyle/>
        <a:p>
          <a:endParaRPr lang="en-US"/>
        </a:p>
      </dgm:t>
    </dgm:pt>
    <dgm:pt modelId="{5F99B2BA-3598-47BB-B026-F159DF3DA299}">
      <dgm:prSet/>
      <dgm:spPr/>
      <dgm:t>
        <a:bodyPr/>
        <a:lstStyle/>
        <a:p>
          <a:r>
            <a:rPr lang="en-US" dirty="0"/>
            <a:t>Craft with Rationale and References</a:t>
          </a:r>
        </a:p>
      </dgm:t>
    </dgm:pt>
    <dgm:pt modelId="{DB4295C7-6424-469E-ABC6-C1D5C139C74B}" type="parTrans" cxnId="{B4AB165B-771A-47A5-8968-7DE7FCF909ED}">
      <dgm:prSet/>
      <dgm:spPr/>
      <dgm:t>
        <a:bodyPr/>
        <a:lstStyle/>
        <a:p>
          <a:endParaRPr lang="en-US"/>
        </a:p>
      </dgm:t>
    </dgm:pt>
    <dgm:pt modelId="{86A4EDBA-21E4-4CFB-B67F-1D349F9CD30F}" type="sibTrans" cxnId="{B4AB165B-771A-47A5-8968-7DE7FCF909ED}">
      <dgm:prSet/>
      <dgm:spPr/>
      <dgm:t>
        <a:bodyPr/>
        <a:lstStyle/>
        <a:p>
          <a:endParaRPr lang="en-US"/>
        </a:p>
      </dgm:t>
    </dgm:pt>
    <dgm:pt modelId="{3583C81A-AA81-43CA-81A6-1095C8706177}">
      <dgm:prSet/>
      <dgm:spPr/>
      <dgm:t>
        <a:bodyPr/>
        <a:lstStyle/>
        <a:p>
          <a:r>
            <a:rPr lang="en-US" dirty="0"/>
            <a:t>Multiple drafts</a:t>
          </a:r>
        </a:p>
      </dgm:t>
    </dgm:pt>
    <dgm:pt modelId="{9E396508-D0F9-4480-B7B2-E8B1447CDC44}" type="parTrans" cxnId="{0D8291CC-E084-4A19-B051-5FA8E0CD50E7}">
      <dgm:prSet/>
      <dgm:spPr/>
      <dgm:t>
        <a:bodyPr/>
        <a:lstStyle/>
        <a:p>
          <a:endParaRPr lang="en-US"/>
        </a:p>
      </dgm:t>
    </dgm:pt>
    <dgm:pt modelId="{691660A7-99C6-41E5-A4EE-CC832FAB4CF7}" type="sibTrans" cxnId="{0D8291CC-E084-4A19-B051-5FA8E0CD50E7}">
      <dgm:prSet/>
      <dgm:spPr/>
      <dgm:t>
        <a:bodyPr/>
        <a:lstStyle/>
        <a:p>
          <a:endParaRPr lang="en-US"/>
        </a:p>
      </dgm:t>
    </dgm:pt>
    <dgm:pt modelId="{F776C0BC-B581-4101-90B6-8C115586936B}">
      <dgm:prSet/>
      <dgm:spPr/>
      <dgm:t>
        <a:bodyPr/>
        <a:lstStyle/>
        <a:p>
          <a:r>
            <a:rPr lang="en-US" dirty="0"/>
            <a:t>Cross Review and Edits</a:t>
          </a:r>
        </a:p>
      </dgm:t>
    </dgm:pt>
    <dgm:pt modelId="{5843EBF4-91E7-4061-A391-95E8CFEACFE4}" type="parTrans" cxnId="{5556A2A4-921E-46BC-970D-275D49E515AF}">
      <dgm:prSet/>
      <dgm:spPr/>
      <dgm:t>
        <a:bodyPr/>
        <a:lstStyle/>
        <a:p>
          <a:endParaRPr lang="en-US"/>
        </a:p>
      </dgm:t>
    </dgm:pt>
    <dgm:pt modelId="{5241050F-426B-459C-A12D-B0A9D57C1D4A}" type="sibTrans" cxnId="{5556A2A4-921E-46BC-970D-275D49E515AF}">
      <dgm:prSet/>
      <dgm:spPr/>
      <dgm:t>
        <a:bodyPr/>
        <a:lstStyle/>
        <a:p>
          <a:endParaRPr lang="en-US"/>
        </a:p>
      </dgm:t>
    </dgm:pt>
    <dgm:pt modelId="{073B8159-33CB-2249-AA32-B97D01D9D255}">
      <dgm:prSet/>
      <dgm:spPr>
        <a:solidFill>
          <a:srgbClr val="92D050"/>
        </a:solidFill>
      </dgm:spPr>
      <dgm:t>
        <a:bodyPr/>
        <a:lstStyle/>
        <a:p>
          <a:r>
            <a:rPr lang="en-US" b="1" dirty="0">
              <a:solidFill>
                <a:schemeClr val="tx1"/>
              </a:solidFill>
            </a:rPr>
            <a:t>Select Top 5 for Initial Submission </a:t>
          </a:r>
        </a:p>
      </dgm:t>
    </dgm:pt>
    <dgm:pt modelId="{2862B230-F4F4-8048-A282-783E8AD211EA}" type="parTrans" cxnId="{557A927D-160D-EF4C-8208-C9071D85A159}">
      <dgm:prSet/>
      <dgm:spPr/>
      <dgm:t>
        <a:bodyPr/>
        <a:lstStyle/>
        <a:p>
          <a:endParaRPr lang="en-US"/>
        </a:p>
      </dgm:t>
    </dgm:pt>
    <dgm:pt modelId="{F2576E5B-59F7-8F4D-A0B9-55A7B94B515C}" type="sibTrans" cxnId="{557A927D-160D-EF4C-8208-C9071D85A159}">
      <dgm:prSet/>
      <dgm:spPr/>
      <dgm:t>
        <a:bodyPr/>
        <a:lstStyle/>
        <a:p>
          <a:endParaRPr lang="en-US"/>
        </a:p>
      </dgm:t>
    </dgm:pt>
    <dgm:pt modelId="{456D771B-13F8-9641-B9CA-6666D831DD5A}" type="pres">
      <dgm:prSet presAssocID="{8D7FB1CD-DA81-4E86-B91E-A6C3F68D695A}" presName="hierChild1" presStyleCnt="0">
        <dgm:presLayoutVars>
          <dgm:orgChart val="1"/>
          <dgm:chPref val="1"/>
          <dgm:dir/>
          <dgm:animOne val="branch"/>
          <dgm:animLvl val="lvl"/>
          <dgm:resizeHandles/>
        </dgm:presLayoutVars>
      </dgm:prSet>
      <dgm:spPr/>
    </dgm:pt>
    <dgm:pt modelId="{BFD67455-7364-984E-BB0C-5CD54D3AC309}" type="pres">
      <dgm:prSet presAssocID="{2B0AEEE2-523E-4030-960C-2F4ED04F8ABF}" presName="hierRoot1" presStyleCnt="0">
        <dgm:presLayoutVars>
          <dgm:hierBranch val="init"/>
        </dgm:presLayoutVars>
      </dgm:prSet>
      <dgm:spPr/>
    </dgm:pt>
    <dgm:pt modelId="{614E55F9-2182-4F47-A728-36E8490CC20C}" type="pres">
      <dgm:prSet presAssocID="{2B0AEEE2-523E-4030-960C-2F4ED04F8ABF}" presName="rootComposite1" presStyleCnt="0"/>
      <dgm:spPr/>
    </dgm:pt>
    <dgm:pt modelId="{E549417D-483A-EE4B-9470-D449B0AFFCDD}" type="pres">
      <dgm:prSet presAssocID="{2B0AEEE2-523E-4030-960C-2F4ED04F8ABF}" presName="rootText1" presStyleLbl="node0" presStyleIdx="0" presStyleCnt="4">
        <dgm:presLayoutVars>
          <dgm:chPref val="3"/>
        </dgm:presLayoutVars>
      </dgm:prSet>
      <dgm:spPr/>
    </dgm:pt>
    <dgm:pt modelId="{013E9388-EC7E-5244-A35E-C9AC1D272733}" type="pres">
      <dgm:prSet presAssocID="{2B0AEEE2-523E-4030-960C-2F4ED04F8ABF}" presName="rootConnector1" presStyleLbl="node1" presStyleIdx="0" presStyleCnt="0"/>
      <dgm:spPr/>
    </dgm:pt>
    <dgm:pt modelId="{7E130CE8-3FB7-0846-A8EC-5E7D4766A55B}" type="pres">
      <dgm:prSet presAssocID="{2B0AEEE2-523E-4030-960C-2F4ED04F8ABF}" presName="hierChild2" presStyleCnt="0"/>
      <dgm:spPr/>
    </dgm:pt>
    <dgm:pt modelId="{E0B8869E-CA7F-494B-8C22-48958A4B97BA}" type="pres">
      <dgm:prSet presAssocID="{2B0AEEE2-523E-4030-960C-2F4ED04F8ABF}" presName="hierChild3" presStyleCnt="0"/>
      <dgm:spPr/>
    </dgm:pt>
    <dgm:pt modelId="{FB3E129F-D849-2C47-B660-331B4F5EE19F}" type="pres">
      <dgm:prSet presAssocID="{7D8BA19A-BF9D-417A-99F2-625BC79970FB}" presName="hierRoot1" presStyleCnt="0">
        <dgm:presLayoutVars>
          <dgm:hierBranch val="init"/>
        </dgm:presLayoutVars>
      </dgm:prSet>
      <dgm:spPr/>
    </dgm:pt>
    <dgm:pt modelId="{7A5D512C-29A8-FB49-9260-192C282B1D82}" type="pres">
      <dgm:prSet presAssocID="{7D8BA19A-BF9D-417A-99F2-625BC79970FB}" presName="rootComposite1" presStyleCnt="0"/>
      <dgm:spPr/>
    </dgm:pt>
    <dgm:pt modelId="{DDC9325A-5D41-FB4D-B795-BB9711E6B12F}" type="pres">
      <dgm:prSet presAssocID="{7D8BA19A-BF9D-417A-99F2-625BC79970FB}" presName="rootText1" presStyleLbl="node0" presStyleIdx="1" presStyleCnt="4">
        <dgm:presLayoutVars>
          <dgm:chPref val="3"/>
        </dgm:presLayoutVars>
      </dgm:prSet>
      <dgm:spPr/>
    </dgm:pt>
    <dgm:pt modelId="{A2F95166-5A5B-404C-914D-7AA0A4533263}" type="pres">
      <dgm:prSet presAssocID="{7D8BA19A-BF9D-417A-99F2-625BC79970FB}" presName="rootConnector1" presStyleLbl="node1" presStyleIdx="0" presStyleCnt="0"/>
      <dgm:spPr/>
    </dgm:pt>
    <dgm:pt modelId="{06C70BC8-648B-5741-BFF4-ECD5B194A39F}" type="pres">
      <dgm:prSet presAssocID="{7D8BA19A-BF9D-417A-99F2-625BC79970FB}" presName="hierChild2" presStyleCnt="0"/>
      <dgm:spPr/>
    </dgm:pt>
    <dgm:pt modelId="{69CCFBF9-9A5C-404C-B2A5-CF37B6AB430A}" type="pres">
      <dgm:prSet presAssocID="{7D8BA19A-BF9D-417A-99F2-625BC79970FB}" presName="hierChild3" presStyleCnt="0"/>
      <dgm:spPr/>
    </dgm:pt>
    <dgm:pt modelId="{65605FEC-50B3-284B-B677-505F0BA3660C}" type="pres">
      <dgm:prSet presAssocID="{9B590696-FD0C-4688-974D-9AD09B4CA792}" presName="hierRoot1" presStyleCnt="0">
        <dgm:presLayoutVars>
          <dgm:hierBranch val="init"/>
        </dgm:presLayoutVars>
      </dgm:prSet>
      <dgm:spPr/>
    </dgm:pt>
    <dgm:pt modelId="{ACA3A9B7-D70C-4C4D-9C05-921B6B917949}" type="pres">
      <dgm:prSet presAssocID="{9B590696-FD0C-4688-974D-9AD09B4CA792}" presName="rootComposite1" presStyleCnt="0"/>
      <dgm:spPr/>
    </dgm:pt>
    <dgm:pt modelId="{AC3937CA-5CF6-1846-8D05-3C86865CEC5A}" type="pres">
      <dgm:prSet presAssocID="{9B590696-FD0C-4688-974D-9AD09B4CA792}" presName="rootText1" presStyleLbl="node0" presStyleIdx="2" presStyleCnt="4">
        <dgm:presLayoutVars>
          <dgm:chPref val="3"/>
        </dgm:presLayoutVars>
      </dgm:prSet>
      <dgm:spPr/>
    </dgm:pt>
    <dgm:pt modelId="{6D337A3E-E5A4-4B43-B7BF-218D1E7C7921}" type="pres">
      <dgm:prSet presAssocID="{9B590696-FD0C-4688-974D-9AD09B4CA792}" presName="rootConnector1" presStyleLbl="node1" presStyleIdx="0" presStyleCnt="0"/>
      <dgm:spPr/>
    </dgm:pt>
    <dgm:pt modelId="{9E1312EF-3F12-7D4D-AEB3-DF353BFDFAAF}" type="pres">
      <dgm:prSet presAssocID="{9B590696-FD0C-4688-974D-9AD09B4CA792}" presName="hierChild2" presStyleCnt="0"/>
      <dgm:spPr/>
    </dgm:pt>
    <dgm:pt modelId="{8CD2947D-D3A1-A74A-B816-C6489E85A803}" type="pres">
      <dgm:prSet presAssocID="{DB4295C7-6424-469E-ABC6-C1D5C139C74B}" presName="Name64" presStyleLbl="parChTrans1D2" presStyleIdx="0" presStyleCnt="3"/>
      <dgm:spPr/>
    </dgm:pt>
    <dgm:pt modelId="{BEC52C17-C4E8-D94B-87EC-43ABFC6494EF}" type="pres">
      <dgm:prSet presAssocID="{5F99B2BA-3598-47BB-B026-F159DF3DA299}" presName="hierRoot2" presStyleCnt="0">
        <dgm:presLayoutVars>
          <dgm:hierBranch val="init"/>
        </dgm:presLayoutVars>
      </dgm:prSet>
      <dgm:spPr/>
    </dgm:pt>
    <dgm:pt modelId="{CE208A2F-01A7-2C49-9136-6275A190BFE7}" type="pres">
      <dgm:prSet presAssocID="{5F99B2BA-3598-47BB-B026-F159DF3DA299}" presName="rootComposite" presStyleCnt="0"/>
      <dgm:spPr/>
    </dgm:pt>
    <dgm:pt modelId="{5CEEB2B4-6904-4844-A342-5DE8469340A4}" type="pres">
      <dgm:prSet presAssocID="{5F99B2BA-3598-47BB-B026-F159DF3DA299}" presName="rootText" presStyleLbl="node2" presStyleIdx="0" presStyleCnt="3">
        <dgm:presLayoutVars>
          <dgm:chPref val="3"/>
        </dgm:presLayoutVars>
      </dgm:prSet>
      <dgm:spPr/>
    </dgm:pt>
    <dgm:pt modelId="{3EBD9D71-CF58-A14F-A33F-5DF5A6BDA764}" type="pres">
      <dgm:prSet presAssocID="{5F99B2BA-3598-47BB-B026-F159DF3DA299}" presName="rootConnector" presStyleLbl="node2" presStyleIdx="0" presStyleCnt="3"/>
      <dgm:spPr/>
    </dgm:pt>
    <dgm:pt modelId="{29D74230-440A-4D47-BC8A-91698E1D780D}" type="pres">
      <dgm:prSet presAssocID="{5F99B2BA-3598-47BB-B026-F159DF3DA299}" presName="hierChild4" presStyleCnt="0"/>
      <dgm:spPr/>
    </dgm:pt>
    <dgm:pt modelId="{92B7743E-6A39-4041-B2FC-C09F5BB11267}" type="pres">
      <dgm:prSet presAssocID="{5F99B2BA-3598-47BB-B026-F159DF3DA299}" presName="hierChild5" presStyleCnt="0"/>
      <dgm:spPr/>
    </dgm:pt>
    <dgm:pt modelId="{551F29E8-E94A-B94F-9B16-2D9FB77DF7FC}" type="pres">
      <dgm:prSet presAssocID="{9E396508-D0F9-4480-B7B2-E8B1447CDC44}" presName="Name64" presStyleLbl="parChTrans1D2" presStyleIdx="1" presStyleCnt="3"/>
      <dgm:spPr/>
    </dgm:pt>
    <dgm:pt modelId="{44352D7B-2FA4-334B-A704-36C5B1A5252A}" type="pres">
      <dgm:prSet presAssocID="{3583C81A-AA81-43CA-81A6-1095C8706177}" presName="hierRoot2" presStyleCnt="0">
        <dgm:presLayoutVars>
          <dgm:hierBranch val="init"/>
        </dgm:presLayoutVars>
      </dgm:prSet>
      <dgm:spPr/>
    </dgm:pt>
    <dgm:pt modelId="{4EE3C812-7932-AB41-B8BC-1BA0BDBD0FD1}" type="pres">
      <dgm:prSet presAssocID="{3583C81A-AA81-43CA-81A6-1095C8706177}" presName="rootComposite" presStyleCnt="0"/>
      <dgm:spPr/>
    </dgm:pt>
    <dgm:pt modelId="{9DF77BE0-A1B9-8840-A648-3E1B08D2F61E}" type="pres">
      <dgm:prSet presAssocID="{3583C81A-AA81-43CA-81A6-1095C8706177}" presName="rootText" presStyleLbl="node2" presStyleIdx="1" presStyleCnt="3">
        <dgm:presLayoutVars>
          <dgm:chPref val="3"/>
        </dgm:presLayoutVars>
      </dgm:prSet>
      <dgm:spPr/>
    </dgm:pt>
    <dgm:pt modelId="{1309F73D-74CC-F649-B4C3-EE90F1933408}" type="pres">
      <dgm:prSet presAssocID="{3583C81A-AA81-43CA-81A6-1095C8706177}" presName="rootConnector" presStyleLbl="node2" presStyleIdx="1" presStyleCnt="3"/>
      <dgm:spPr/>
    </dgm:pt>
    <dgm:pt modelId="{D7F9785D-10DF-CB40-958C-D69BE5426AA5}" type="pres">
      <dgm:prSet presAssocID="{3583C81A-AA81-43CA-81A6-1095C8706177}" presName="hierChild4" presStyleCnt="0"/>
      <dgm:spPr/>
    </dgm:pt>
    <dgm:pt modelId="{F28A7496-32EA-4D46-ABD2-316407865648}" type="pres">
      <dgm:prSet presAssocID="{3583C81A-AA81-43CA-81A6-1095C8706177}" presName="hierChild5" presStyleCnt="0"/>
      <dgm:spPr/>
    </dgm:pt>
    <dgm:pt modelId="{DE6BE441-DFB0-4345-BE87-6DDE93A02D2E}" type="pres">
      <dgm:prSet presAssocID="{5843EBF4-91E7-4061-A391-95E8CFEACFE4}" presName="Name64" presStyleLbl="parChTrans1D2" presStyleIdx="2" presStyleCnt="3"/>
      <dgm:spPr/>
    </dgm:pt>
    <dgm:pt modelId="{152FBE72-26A9-424F-8D72-0B55D0377430}" type="pres">
      <dgm:prSet presAssocID="{F776C0BC-B581-4101-90B6-8C115586936B}" presName="hierRoot2" presStyleCnt="0">
        <dgm:presLayoutVars>
          <dgm:hierBranch val="init"/>
        </dgm:presLayoutVars>
      </dgm:prSet>
      <dgm:spPr/>
    </dgm:pt>
    <dgm:pt modelId="{5CA1DB57-091A-7449-9EB4-8E3BEE0FF8CD}" type="pres">
      <dgm:prSet presAssocID="{F776C0BC-B581-4101-90B6-8C115586936B}" presName="rootComposite" presStyleCnt="0"/>
      <dgm:spPr/>
    </dgm:pt>
    <dgm:pt modelId="{70948EA6-3BF7-404D-917A-33D5408DCE37}" type="pres">
      <dgm:prSet presAssocID="{F776C0BC-B581-4101-90B6-8C115586936B}" presName="rootText" presStyleLbl="node2" presStyleIdx="2" presStyleCnt="3">
        <dgm:presLayoutVars>
          <dgm:chPref val="3"/>
        </dgm:presLayoutVars>
      </dgm:prSet>
      <dgm:spPr/>
    </dgm:pt>
    <dgm:pt modelId="{5D500944-F7E9-5A44-8488-1ACC6F6B6D92}" type="pres">
      <dgm:prSet presAssocID="{F776C0BC-B581-4101-90B6-8C115586936B}" presName="rootConnector" presStyleLbl="node2" presStyleIdx="2" presStyleCnt="3"/>
      <dgm:spPr/>
    </dgm:pt>
    <dgm:pt modelId="{20BFBC5A-504B-4645-A51D-1C0A5FDCB071}" type="pres">
      <dgm:prSet presAssocID="{F776C0BC-B581-4101-90B6-8C115586936B}" presName="hierChild4" presStyleCnt="0"/>
      <dgm:spPr/>
    </dgm:pt>
    <dgm:pt modelId="{128B6AFB-42ED-E342-A5E6-326987027D52}" type="pres">
      <dgm:prSet presAssocID="{F776C0BC-B581-4101-90B6-8C115586936B}" presName="hierChild5" presStyleCnt="0"/>
      <dgm:spPr/>
    </dgm:pt>
    <dgm:pt modelId="{B0CE403E-34A0-DF41-8D96-BBEF38D15380}" type="pres">
      <dgm:prSet presAssocID="{9B590696-FD0C-4688-974D-9AD09B4CA792}" presName="hierChild3" presStyleCnt="0"/>
      <dgm:spPr/>
    </dgm:pt>
    <dgm:pt modelId="{1B0CC962-FB2D-2442-8916-8B7556FF83FC}" type="pres">
      <dgm:prSet presAssocID="{073B8159-33CB-2249-AA32-B97D01D9D255}" presName="hierRoot1" presStyleCnt="0">
        <dgm:presLayoutVars>
          <dgm:hierBranch val="init"/>
        </dgm:presLayoutVars>
      </dgm:prSet>
      <dgm:spPr/>
    </dgm:pt>
    <dgm:pt modelId="{FDEA0D20-5070-7B4A-9191-5C0DEDE1C66E}" type="pres">
      <dgm:prSet presAssocID="{073B8159-33CB-2249-AA32-B97D01D9D255}" presName="rootComposite1" presStyleCnt="0"/>
      <dgm:spPr/>
    </dgm:pt>
    <dgm:pt modelId="{2FAE2E58-71F7-354C-AC64-84B5D75F362F}" type="pres">
      <dgm:prSet presAssocID="{073B8159-33CB-2249-AA32-B97D01D9D255}" presName="rootText1" presStyleLbl="node0" presStyleIdx="3" presStyleCnt="4">
        <dgm:presLayoutVars>
          <dgm:chPref val="3"/>
        </dgm:presLayoutVars>
      </dgm:prSet>
      <dgm:spPr/>
    </dgm:pt>
    <dgm:pt modelId="{056D6366-45D6-D54A-81FB-F924D128DDA1}" type="pres">
      <dgm:prSet presAssocID="{073B8159-33CB-2249-AA32-B97D01D9D255}" presName="rootConnector1" presStyleLbl="node1" presStyleIdx="0" presStyleCnt="0"/>
      <dgm:spPr/>
    </dgm:pt>
    <dgm:pt modelId="{337819EB-9910-B745-AD75-03FFF536F029}" type="pres">
      <dgm:prSet presAssocID="{073B8159-33CB-2249-AA32-B97D01D9D255}" presName="hierChild2" presStyleCnt="0"/>
      <dgm:spPr/>
    </dgm:pt>
    <dgm:pt modelId="{7EA50753-E169-F340-B02D-1979C0D39C99}" type="pres">
      <dgm:prSet presAssocID="{073B8159-33CB-2249-AA32-B97D01D9D255}" presName="hierChild3" presStyleCnt="0"/>
      <dgm:spPr/>
    </dgm:pt>
  </dgm:ptLst>
  <dgm:cxnLst>
    <dgm:cxn modelId="{10E7F30C-F825-4DE3-B9E8-F51015F2157A}" srcId="{8D7FB1CD-DA81-4E86-B91E-A6C3F68D695A}" destId="{9B590696-FD0C-4688-974D-9AD09B4CA792}" srcOrd="2" destOrd="0" parTransId="{CA34B62E-AD50-4F9A-8D4E-EB0DACF91B8E}" sibTransId="{BFF21C87-46DA-4A48-ADCD-FDD5F9DF11BA}"/>
    <dgm:cxn modelId="{523FC611-B4E4-1A48-987A-1AB2CC000F8D}" type="presOf" srcId="{3583C81A-AA81-43CA-81A6-1095C8706177}" destId="{9DF77BE0-A1B9-8840-A648-3E1B08D2F61E}" srcOrd="0" destOrd="0" presId="urn:microsoft.com/office/officeart/2009/3/layout/HorizontalOrganizationChart"/>
    <dgm:cxn modelId="{3BC4D61A-02A7-4182-92E6-C074B753FE17}" srcId="{8D7FB1CD-DA81-4E86-B91E-A6C3F68D695A}" destId="{7D8BA19A-BF9D-417A-99F2-625BC79970FB}" srcOrd="1" destOrd="0" parTransId="{5FCA1802-4467-42C4-ABC7-4E9861FEF10E}" sibTransId="{9342FA14-B713-4D00-AD80-A855D1F31C72}"/>
    <dgm:cxn modelId="{090F8020-73DA-C042-91BA-012F0281CCE2}" type="presOf" srcId="{5F99B2BA-3598-47BB-B026-F159DF3DA299}" destId="{5CEEB2B4-6904-4844-A342-5DE8469340A4}" srcOrd="0" destOrd="0" presId="urn:microsoft.com/office/officeart/2009/3/layout/HorizontalOrganizationChart"/>
    <dgm:cxn modelId="{90790E2C-32A9-0840-9633-1537EE0969E2}" type="presOf" srcId="{2B0AEEE2-523E-4030-960C-2F4ED04F8ABF}" destId="{013E9388-EC7E-5244-A35E-C9AC1D272733}" srcOrd="1" destOrd="0" presId="urn:microsoft.com/office/officeart/2009/3/layout/HorizontalOrganizationChart"/>
    <dgm:cxn modelId="{8D7FBC33-ED11-418C-9352-F5E91EB19E51}" srcId="{8D7FB1CD-DA81-4E86-B91E-A6C3F68D695A}" destId="{2B0AEEE2-523E-4030-960C-2F4ED04F8ABF}" srcOrd="0" destOrd="0" parTransId="{30A81691-3CAD-47F8-A029-8B16867695C7}" sibTransId="{4437013B-2248-4AC8-87CB-86C08B8BE7D3}"/>
    <dgm:cxn modelId="{B4AB165B-771A-47A5-8968-7DE7FCF909ED}" srcId="{9B590696-FD0C-4688-974D-9AD09B4CA792}" destId="{5F99B2BA-3598-47BB-B026-F159DF3DA299}" srcOrd="0" destOrd="0" parTransId="{DB4295C7-6424-469E-ABC6-C1D5C139C74B}" sibTransId="{86A4EDBA-21E4-4CFB-B67F-1D349F9CD30F}"/>
    <dgm:cxn modelId="{61F88C5B-55B2-6D41-BDF4-AC5F65263E27}" type="presOf" srcId="{F776C0BC-B581-4101-90B6-8C115586936B}" destId="{70948EA6-3BF7-404D-917A-33D5408DCE37}" srcOrd="0" destOrd="0" presId="urn:microsoft.com/office/officeart/2009/3/layout/HorizontalOrganizationChart"/>
    <dgm:cxn modelId="{B1F7155E-4DBD-2940-81BF-7B3E77283CB8}" type="presOf" srcId="{9B590696-FD0C-4688-974D-9AD09B4CA792}" destId="{6D337A3E-E5A4-4B43-B7BF-218D1E7C7921}" srcOrd="1" destOrd="0" presId="urn:microsoft.com/office/officeart/2009/3/layout/HorizontalOrganizationChart"/>
    <dgm:cxn modelId="{39EFB460-89DC-454D-8113-D9F4C4C4AE56}" type="presOf" srcId="{3583C81A-AA81-43CA-81A6-1095C8706177}" destId="{1309F73D-74CC-F649-B4C3-EE90F1933408}" srcOrd="1" destOrd="0" presId="urn:microsoft.com/office/officeart/2009/3/layout/HorizontalOrganizationChart"/>
    <dgm:cxn modelId="{28A4EE45-4341-E94D-8662-2AD72A49E8D4}" type="presOf" srcId="{7D8BA19A-BF9D-417A-99F2-625BC79970FB}" destId="{DDC9325A-5D41-FB4D-B795-BB9711E6B12F}" srcOrd="0" destOrd="0" presId="urn:microsoft.com/office/officeart/2009/3/layout/HorizontalOrganizationChart"/>
    <dgm:cxn modelId="{61C6BC46-4425-CB4E-9082-7E584DF33B16}" type="presOf" srcId="{9B590696-FD0C-4688-974D-9AD09B4CA792}" destId="{AC3937CA-5CF6-1846-8D05-3C86865CEC5A}" srcOrd="0" destOrd="0" presId="urn:microsoft.com/office/officeart/2009/3/layout/HorizontalOrganizationChart"/>
    <dgm:cxn modelId="{ECBB6A4C-EF1F-A545-AB2F-674B455F4DF9}" type="presOf" srcId="{073B8159-33CB-2249-AA32-B97D01D9D255}" destId="{056D6366-45D6-D54A-81FB-F924D128DDA1}" srcOrd="1" destOrd="0" presId="urn:microsoft.com/office/officeart/2009/3/layout/HorizontalOrganizationChart"/>
    <dgm:cxn modelId="{8E6EF06F-22A6-1A4B-AF05-684B24D37168}" type="presOf" srcId="{2B0AEEE2-523E-4030-960C-2F4ED04F8ABF}" destId="{E549417D-483A-EE4B-9470-D449B0AFFCDD}" srcOrd="0" destOrd="0" presId="urn:microsoft.com/office/officeart/2009/3/layout/HorizontalOrganizationChart"/>
    <dgm:cxn modelId="{608BD671-BFAC-4641-B628-8F352D6C3D41}" type="presOf" srcId="{9E396508-D0F9-4480-B7B2-E8B1447CDC44}" destId="{551F29E8-E94A-B94F-9B16-2D9FB77DF7FC}" srcOrd="0" destOrd="0" presId="urn:microsoft.com/office/officeart/2009/3/layout/HorizontalOrganizationChart"/>
    <dgm:cxn modelId="{40288C72-AA98-6B48-B86D-8BC81D2FA9B6}" type="presOf" srcId="{5F99B2BA-3598-47BB-B026-F159DF3DA299}" destId="{3EBD9D71-CF58-A14F-A33F-5DF5A6BDA764}" srcOrd="1" destOrd="0" presId="urn:microsoft.com/office/officeart/2009/3/layout/HorizontalOrganizationChart"/>
    <dgm:cxn modelId="{A7FE0376-5FE6-3E45-8253-BAF5B8E0516F}" type="presOf" srcId="{F776C0BC-B581-4101-90B6-8C115586936B}" destId="{5D500944-F7E9-5A44-8488-1ACC6F6B6D92}" srcOrd="1" destOrd="0" presId="urn:microsoft.com/office/officeart/2009/3/layout/HorizontalOrganizationChart"/>
    <dgm:cxn modelId="{557A927D-160D-EF4C-8208-C9071D85A159}" srcId="{8D7FB1CD-DA81-4E86-B91E-A6C3F68D695A}" destId="{073B8159-33CB-2249-AA32-B97D01D9D255}" srcOrd="3" destOrd="0" parTransId="{2862B230-F4F4-8048-A282-783E8AD211EA}" sibTransId="{F2576E5B-59F7-8F4D-A0B9-55A7B94B515C}"/>
    <dgm:cxn modelId="{5556A2A4-921E-46BC-970D-275D49E515AF}" srcId="{9B590696-FD0C-4688-974D-9AD09B4CA792}" destId="{F776C0BC-B581-4101-90B6-8C115586936B}" srcOrd="2" destOrd="0" parTransId="{5843EBF4-91E7-4061-A391-95E8CFEACFE4}" sibTransId="{5241050F-426B-459C-A12D-B0A9D57C1D4A}"/>
    <dgm:cxn modelId="{F87F8DAD-870B-A64A-B2FC-50C7D9C06CA3}" type="presOf" srcId="{073B8159-33CB-2249-AA32-B97D01D9D255}" destId="{2FAE2E58-71F7-354C-AC64-84B5D75F362F}" srcOrd="0" destOrd="0" presId="urn:microsoft.com/office/officeart/2009/3/layout/HorizontalOrganizationChart"/>
    <dgm:cxn modelId="{E06A8BCC-5FC3-3240-8657-E47AC2E0940D}" type="presOf" srcId="{DB4295C7-6424-469E-ABC6-C1D5C139C74B}" destId="{8CD2947D-D3A1-A74A-B816-C6489E85A803}" srcOrd="0" destOrd="0" presId="urn:microsoft.com/office/officeart/2009/3/layout/HorizontalOrganizationChart"/>
    <dgm:cxn modelId="{0D8291CC-E084-4A19-B051-5FA8E0CD50E7}" srcId="{9B590696-FD0C-4688-974D-9AD09B4CA792}" destId="{3583C81A-AA81-43CA-81A6-1095C8706177}" srcOrd="1" destOrd="0" parTransId="{9E396508-D0F9-4480-B7B2-E8B1447CDC44}" sibTransId="{691660A7-99C6-41E5-A4EE-CC832FAB4CF7}"/>
    <dgm:cxn modelId="{3A960ADE-7614-7745-BCA3-8044594DFA2C}" type="presOf" srcId="{8D7FB1CD-DA81-4E86-B91E-A6C3F68D695A}" destId="{456D771B-13F8-9641-B9CA-6666D831DD5A}" srcOrd="0" destOrd="0" presId="urn:microsoft.com/office/officeart/2009/3/layout/HorizontalOrganizationChart"/>
    <dgm:cxn modelId="{2754E4E5-A728-1D42-920B-E1F6C7432992}" type="presOf" srcId="{5843EBF4-91E7-4061-A391-95E8CFEACFE4}" destId="{DE6BE441-DFB0-4345-BE87-6DDE93A02D2E}" srcOrd="0" destOrd="0" presId="urn:microsoft.com/office/officeart/2009/3/layout/HorizontalOrganizationChart"/>
    <dgm:cxn modelId="{C5988BED-6C94-A44A-92C5-CB420317AF7C}" type="presOf" srcId="{7D8BA19A-BF9D-417A-99F2-625BC79970FB}" destId="{A2F95166-5A5B-404C-914D-7AA0A4533263}" srcOrd="1" destOrd="0" presId="urn:microsoft.com/office/officeart/2009/3/layout/HorizontalOrganizationChart"/>
    <dgm:cxn modelId="{3B705693-D7FB-B240-8AFE-7B7206268F4D}" type="presParOf" srcId="{456D771B-13F8-9641-B9CA-6666D831DD5A}" destId="{BFD67455-7364-984E-BB0C-5CD54D3AC309}" srcOrd="0" destOrd="0" presId="urn:microsoft.com/office/officeart/2009/3/layout/HorizontalOrganizationChart"/>
    <dgm:cxn modelId="{BB1B8CEE-FFDB-D045-AF61-B12B83E732F3}" type="presParOf" srcId="{BFD67455-7364-984E-BB0C-5CD54D3AC309}" destId="{614E55F9-2182-4F47-A728-36E8490CC20C}" srcOrd="0" destOrd="0" presId="urn:microsoft.com/office/officeart/2009/3/layout/HorizontalOrganizationChart"/>
    <dgm:cxn modelId="{A2855E3E-F135-7044-B77F-BA89A0E20FAA}" type="presParOf" srcId="{614E55F9-2182-4F47-A728-36E8490CC20C}" destId="{E549417D-483A-EE4B-9470-D449B0AFFCDD}" srcOrd="0" destOrd="0" presId="urn:microsoft.com/office/officeart/2009/3/layout/HorizontalOrganizationChart"/>
    <dgm:cxn modelId="{A6B14805-2538-7748-8213-7421BF9575F6}" type="presParOf" srcId="{614E55F9-2182-4F47-A728-36E8490CC20C}" destId="{013E9388-EC7E-5244-A35E-C9AC1D272733}" srcOrd="1" destOrd="0" presId="urn:microsoft.com/office/officeart/2009/3/layout/HorizontalOrganizationChart"/>
    <dgm:cxn modelId="{F558B4DF-6ACD-B84A-99AB-0E9246D4DA7B}" type="presParOf" srcId="{BFD67455-7364-984E-BB0C-5CD54D3AC309}" destId="{7E130CE8-3FB7-0846-A8EC-5E7D4766A55B}" srcOrd="1" destOrd="0" presId="urn:microsoft.com/office/officeart/2009/3/layout/HorizontalOrganizationChart"/>
    <dgm:cxn modelId="{75985D0E-182C-8B4F-B356-130138B6ACD8}" type="presParOf" srcId="{BFD67455-7364-984E-BB0C-5CD54D3AC309}" destId="{E0B8869E-CA7F-494B-8C22-48958A4B97BA}" srcOrd="2" destOrd="0" presId="urn:microsoft.com/office/officeart/2009/3/layout/HorizontalOrganizationChart"/>
    <dgm:cxn modelId="{6FCBE8E8-A637-5C49-AA9A-38B8C1207B4D}" type="presParOf" srcId="{456D771B-13F8-9641-B9CA-6666D831DD5A}" destId="{FB3E129F-D849-2C47-B660-331B4F5EE19F}" srcOrd="1" destOrd="0" presId="urn:microsoft.com/office/officeart/2009/3/layout/HorizontalOrganizationChart"/>
    <dgm:cxn modelId="{C1187259-497F-2A4C-9EC2-F532023B04B5}" type="presParOf" srcId="{FB3E129F-D849-2C47-B660-331B4F5EE19F}" destId="{7A5D512C-29A8-FB49-9260-192C282B1D82}" srcOrd="0" destOrd="0" presId="urn:microsoft.com/office/officeart/2009/3/layout/HorizontalOrganizationChart"/>
    <dgm:cxn modelId="{57A8AD1F-FE1C-BF42-85B0-577D61CCF274}" type="presParOf" srcId="{7A5D512C-29A8-FB49-9260-192C282B1D82}" destId="{DDC9325A-5D41-FB4D-B795-BB9711E6B12F}" srcOrd="0" destOrd="0" presId="urn:microsoft.com/office/officeart/2009/3/layout/HorizontalOrganizationChart"/>
    <dgm:cxn modelId="{D3ABE94E-BC92-1B42-A771-B8254A2E4338}" type="presParOf" srcId="{7A5D512C-29A8-FB49-9260-192C282B1D82}" destId="{A2F95166-5A5B-404C-914D-7AA0A4533263}" srcOrd="1" destOrd="0" presId="urn:microsoft.com/office/officeart/2009/3/layout/HorizontalOrganizationChart"/>
    <dgm:cxn modelId="{E38C6A6E-961F-394B-9CDF-F47905BC10F5}" type="presParOf" srcId="{FB3E129F-D849-2C47-B660-331B4F5EE19F}" destId="{06C70BC8-648B-5741-BFF4-ECD5B194A39F}" srcOrd="1" destOrd="0" presId="urn:microsoft.com/office/officeart/2009/3/layout/HorizontalOrganizationChart"/>
    <dgm:cxn modelId="{1090E37F-23F5-1C4F-89B7-F5A123EE41F3}" type="presParOf" srcId="{FB3E129F-D849-2C47-B660-331B4F5EE19F}" destId="{69CCFBF9-9A5C-404C-B2A5-CF37B6AB430A}" srcOrd="2" destOrd="0" presId="urn:microsoft.com/office/officeart/2009/3/layout/HorizontalOrganizationChart"/>
    <dgm:cxn modelId="{2F92379F-40FD-D44B-A1AE-F8F54C64A7F4}" type="presParOf" srcId="{456D771B-13F8-9641-B9CA-6666D831DD5A}" destId="{65605FEC-50B3-284B-B677-505F0BA3660C}" srcOrd="2" destOrd="0" presId="urn:microsoft.com/office/officeart/2009/3/layout/HorizontalOrganizationChart"/>
    <dgm:cxn modelId="{09C05C50-9EE4-FF42-B766-C3C5B1558A50}" type="presParOf" srcId="{65605FEC-50B3-284B-B677-505F0BA3660C}" destId="{ACA3A9B7-D70C-4C4D-9C05-921B6B917949}" srcOrd="0" destOrd="0" presId="urn:microsoft.com/office/officeart/2009/3/layout/HorizontalOrganizationChart"/>
    <dgm:cxn modelId="{B641DEA2-2C8F-4E4F-A8A6-B61BE2A3BEC5}" type="presParOf" srcId="{ACA3A9B7-D70C-4C4D-9C05-921B6B917949}" destId="{AC3937CA-5CF6-1846-8D05-3C86865CEC5A}" srcOrd="0" destOrd="0" presId="urn:microsoft.com/office/officeart/2009/3/layout/HorizontalOrganizationChart"/>
    <dgm:cxn modelId="{10D1C2B2-00D8-5E44-A45F-DF133887F01C}" type="presParOf" srcId="{ACA3A9B7-D70C-4C4D-9C05-921B6B917949}" destId="{6D337A3E-E5A4-4B43-B7BF-218D1E7C7921}" srcOrd="1" destOrd="0" presId="urn:microsoft.com/office/officeart/2009/3/layout/HorizontalOrganizationChart"/>
    <dgm:cxn modelId="{4AB9560D-81DD-8841-B198-9051CC386957}" type="presParOf" srcId="{65605FEC-50B3-284B-B677-505F0BA3660C}" destId="{9E1312EF-3F12-7D4D-AEB3-DF353BFDFAAF}" srcOrd="1" destOrd="0" presId="urn:microsoft.com/office/officeart/2009/3/layout/HorizontalOrganizationChart"/>
    <dgm:cxn modelId="{CEE2E409-72D8-DF4D-8CFF-44769DD14527}" type="presParOf" srcId="{9E1312EF-3F12-7D4D-AEB3-DF353BFDFAAF}" destId="{8CD2947D-D3A1-A74A-B816-C6489E85A803}" srcOrd="0" destOrd="0" presId="urn:microsoft.com/office/officeart/2009/3/layout/HorizontalOrganizationChart"/>
    <dgm:cxn modelId="{78FDD265-DCF3-4644-9236-91146FD6126E}" type="presParOf" srcId="{9E1312EF-3F12-7D4D-AEB3-DF353BFDFAAF}" destId="{BEC52C17-C4E8-D94B-87EC-43ABFC6494EF}" srcOrd="1" destOrd="0" presId="urn:microsoft.com/office/officeart/2009/3/layout/HorizontalOrganizationChart"/>
    <dgm:cxn modelId="{01A69D2E-39EC-4D4B-B5F7-3284514BE33A}" type="presParOf" srcId="{BEC52C17-C4E8-D94B-87EC-43ABFC6494EF}" destId="{CE208A2F-01A7-2C49-9136-6275A190BFE7}" srcOrd="0" destOrd="0" presId="urn:microsoft.com/office/officeart/2009/3/layout/HorizontalOrganizationChart"/>
    <dgm:cxn modelId="{13D3B47E-9889-ED49-8D5B-DD555434E833}" type="presParOf" srcId="{CE208A2F-01A7-2C49-9136-6275A190BFE7}" destId="{5CEEB2B4-6904-4844-A342-5DE8469340A4}" srcOrd="0" destOrd="0" presId="urn:microsoft.com/office/officeart/2009/3/layout/HorizontalOrganizationChart"/>
    <dgm:cxn modelId="{94CA41D0-BF3B-5E4F-B808-A95ECAF5A0C0}" type="presParOf" srcId="{CE208A2F-01A7-2C49-9136-6275A190BFE7}" destId="{3EBD9D71-CF58-A14F-A33F-5DF5A6BDA764}" srcOrd="1" destOrd="0" presId="urn:microsoft.com/office/officeart/2009/3/layout/HorizontalOrganizationChart"/>
    <dgm:cxn modelId="{144E896F-BD01-E546-B286-12EFAA37137A}" type="presParOf" srcId="{BEC52C17-C4E8-D94B-87EC-43ABFC6494EF}" destId="{29D74230-440A-4D47-BC8A-91698E1D780D}" srcOrd="1" destOrd="0" presId="urn:microsoft.com/office/officeart/2009/3/layout/HorizontalOrganizationChart"/>
    <dgm:cxn modelId="{EA7A89D8-44B2-1A4E-8F5F-B9A34AFEAE8F}" type="presParOf" srcId="{BEC52C17-C4E8-D94B-87EC-43ABFC6494EF}" destId="{92B7743E-6A39-4041-B2FC-C09F5BB11267}" srcOrd="2" destOrd="0" presId="urn:microsoft.com/office/officeart/2009/3/layout/HorizontalOrganizationChart"/>
    <dgm:cxn modelId="{C2257DF1-3622-9148-BAE0-9040EFB8F44C}" type="presParOf" srcId="{9E1312EF-3F12-7D4D-AEB3-DF353BFDFAAF}" destId="{551F29E8-E94A-B94F-9B16-2D9FB77DF7FC}" srcOrd="2" destOrd="0" presId="urn:microsoft.com/office/officeart/2009/3/layout/HorizontalOrganizationChart"/>
    <dgm:cxn modelId="{BEA7C81C-152B-0644-88F4-FACDB085C91E}" type="presParOf" srcId="{9E1312EF-3F12-7D4D-AEB3-DF353BFDFAAF}" destId="{44352D7B-2FA4-334B-A704-36C5B1A5252A}" srcOrd="3" destOrd="0" presId="urn:microsoft.com/office/officeart/2009/3/layout/HorizontalOrganizationChart"/>
    <dgm:cxn modelId="{ECD2B14F-FF07-F147-A93D-64C61F05ED51}" type="presParOf" srcId="{44352D7B-2FA4-334B-A704-36C5B1A5252A}" destId="{4EE3C812-7932-AB41-B8BC-1BA0BDBD0FD1}" srcOrd="0" destOrd="0" presId="urn:microsoft.com/office/officeart/2009/3/layout/HorizontalOrganizationChart"/>
    <dgm:cxn modelId="{77C3288E-6244-C845-86D3-BC472CD3C6A8}" type="presParOf" srcId="{4EE3C812-7932-AB41-B8BC-1BA0BDBD0FD1}" destId="{9DF77BE0-A1B9-8840-A648-3E1B08D2F61E}" srcOrd="0" destOrd="0" presId="urn:microsoft.com/office/officeart/2009/3/layout/HorizontalOrganizationChart"/>
    <dgm:cxn modelId="{33AAA99E-8945-2F45-8B31-2FD668B07BC8}" type="presParOf" srcId="{4EE3C812-7932-AB41-B8BC-1BA0BDBD0FD1}" destId="{1309F73D-74CC-F649-B4C3-EE90F1933408}" srcOrd="1" destOrd="0" presId="urn:microsoft.com/office/officeart/2009/3/layout/HorizontalOrganizationChart"/>
    <dgm:cxn modelId="{C4FE2927-2667-1D47-A026-FEEB21187737}" type="presParOf" srcId="{44352D7B-2FA4-334B-A704-36C5B1A5252A}" destId="{D7F9785D-10DF-CB40-958C-D69BE5426AA5}" srcOrd="1" destOrd="0" presId="urn:microsoft.com/office/officeart/2009/3/layout/HorizontalOrganizationChart"/>
    <dgm:cxn modelId="{A284BB77-8679-A243-83D0-A7B4ADA681B6}" type="presParOf" srcId="{44352D7B-2FA4-334B-A704-36C5B1A5252A}" destId="{F28A7496-32EA-4D46-ABD2-316407865648}" srcOrd="2" destOrd="0" presId="urn:microsoft.com/office/officeart/2009/3/layout/HorizontalOrganizationChart"/>
    <dgm:cxn modelId="{40615C63-E54E-BE46-AB3D-194D0CBD6F9F}" type="presParOf" srcId="{9E1312EF-3F12-7D4D-AEB3-DF353BFDFAAF}" destId="{DE6BE441-DFB0-4345-BE87-6DDE93A02D2E}" srcOrd="4" destOrd="0" presId="urn:microsoft.com/office/officeart/2009/3/layout/HorizontalOrganizationChart"/>
    <dgm:cxn modelId="{B39B8373-210C-1845-A831-630BEFCE085D}" type="presParOf" srcId="{9E1312EF-3F12-7D4D-AEB3-DF353BFDFAAF}" destId="{152FBE72-26A9-424F-8D72-0B55D0377430}" srcOrd="5" destOrd="0" presId="urn:microsoft.com/office/officeart/2009/3/layout/HorizontalOrganizationChart"/>
    <dgm:cxn modelId="{2C0E620E-2266-7747-84EC-3216EC1F2353}" type="presParOf" srcId="{152FBE72-26A9-424F-8D72-0B55D0377430}" destId="{5CA1DB57-091A-7449-9EB4-8E3BEE0FF8CD}" srcOrd="0" destOrd="0" presId="urn:microsoft.com/office/officeart/2009/3/layout/HorizontalOrganizationChart"/>
    <dgm:cxn modelId="{CDE428B8-0415-744A-AF80-D8249720759C}" type="presParOf" srcId="{5CA1DB57-091A-7449-9EB4-8E3BEE0FF8CD}" destId="{70948EA6-3BF7-404D-917A-33D5408DCE37}" srcOrd="0" destOrd="0" presId="urn:microsoft.com/office/officeart/2009/3/layout/HorizontalOrganizationChart"/>
    <dgm:cxn modelId="{8C8FC6DE-A44E-E343-ADEB-E9F297D3A3D9}" type="presParOf" srcId="{5CA1DB57-091A-7449-9EB4-8E3BEE0FF8CD}" destId="{5D500944-F7E9-5A44-8488-1ACC6F6B6D92}" srcOrd="1" destOrd="0" presId="urn:microsoft.com/office/officeart/2009/3/layout/HorizontalOrganizationChart"/>
    <dgm:cxn modelId="{02CB9366-1D17-9443-AEF9-F9365EFA5E55}" type="presParOf" srcId="{152FBE72-26A9-424F-8D72-0B55D0377430}" destId="{20BFBC5A-504B-4645-A51D-1C0A5FDCB071}" srcOrd="1" destOrd="0" presId="urn:microsoft.com/office/officeart/2009/3/layout/HorizontalOrganizationChart"/>
    <dgm:cxn modelId="{C243C686-A9CE-3A4D-AF56-1AD883D36B75}" type="presParOf" srcId="{152FBE72-26A9-424F-8D72-0B55D0377430}" destId="{128B6AFB-42ED-E342-A5E6-326987027D52}" srcOrd="2" destOrd="0" presId="urn:microsoft.com/office/officeart/2009/3/layout/HorizontalOrganizationChart"/>
    <dgm:cxn modelId="{8EE70689-246B-4246-A9A2-D0736762D087}" type="presParOf" srcId="{65605FEC-50B3-284B-B677-505F0BA3660C}" destId="{B0CE403E-34A0-DF41-8D96-BBEF38D15380}" srcOrd="2" destOrd="0" presId="urn:microsoft.com/office/officeart/2009/3/layout/HorizontalOrganizationChart"/>
    <dgm:cxn modelId="{52149023-EEB1-DE40-B752-85CD2D0D7F13}" type="presParOf" srcId="{456D771B-13F8-9641-B9CA-6666D831DD5A}" destId="{1B0CC962-FB2D-2442-8916-8B7556FF83FC}" srcOrd="3" destOrd="0" presId="urn:microsoft.com/office/officeart/2009/3/layout/HorizontalOrganizationChart"/>
    <dgm:cxn modelId="{760EB91F-F040-484B-BE2B-A0279CF63E68}" type="presParOf" srcId="{1B0CC962-FB2D-2442-8916-8B7556FF83FC}" destId="{FDEA0D20-5070-7B4A-9191-5C0DEDE1C66E}" srcOrd="0" destOrd="0" presId="urn:microsoft.com/office/officeart/2009/3/layout/HorizontalOrganizationChart"/>
    <dgm:cxn modelId="{26876909-3ECA-D047-8DAA-7C3A182F79FD}" type="presParOf" srcId="{FDEA0D20-5070-7B4A-9191-5C0DEDE1C66E}" destId="{2FAE2E58-71F7-354C-AC64-84B5D75F362F}" srcOrd="0" destOrd="0" presId="urn:microsoft.com/office/officeart/2009/3/layout/HorizontalOrganizationChart"/>
    <dgm:cxn modelId="{19AF05C1-1981-3B40-93A4-691912D4DACC}" type="presParOf" srcId="{FDEA0D20-5070-7B4A-9191-5C0DEDE1C66E}" destId="{056D6366-45D6-D54A-81FB-F924D128DDA1}" srcOrd="1" destOrd="0" presId="urn:microsoft.com/office/officeart/2009/3/layout/HorizontalOrganizationChart"/>
    <dgm:cxn modelId="{8CEBA621-2130-8947-8818-C8665B1C74E0}" type="presParOf" srcId="{1B0CC962-FB2D-2442-8916-8B7556FF83FC}" destId="{337819EB-9910-B745-AD75-03FFF536F029}" srcOrd="1" destOrd="0" presId="urn:microsoft.com/office/officeart/2009/3/layout/HorizontalOrganizationChart"/>
    <dgm:cxn modelId="{83A4518F-D879-BC44-B410-50C7FFAB1EF9}" type="presParOf" srcId="{1B0CC962-FB2D-2442-8916-8B7556FF83FC}" destId="{7EA50753-E169-F340-B02D-1979C0D39C9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15FDD-DE99-4E79-9A65-5BF818FCC738}"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E716D85F-CBB5-4D74-9E7E-432F885B253D}">
      <dgm:prSet/>
      <dgm:spPr/>
      <dgm:t>
        <a:bodyPr/>
        <a:lstStyle/>
        <a:p>
          <a:r>
            <a:rPr lang="en-US" dirty="0"/>
            <a:t>Statements reviewed by ABIM (physician and pharmacist reviewer comments)</a:t>
          </a:r>
        </a:p>
      </dgm:t>
    </dgm:pt>
    <dgm:pt modelId="{C18FFE7A-E658-4A6E-891E-846B17433845}" type="parTrans" cxnId="{CDF8DC67-623F-4783-B78D-FB196B0B6DE0}">
      <dgm:prSet/>
      <dgm:spPr/>
      <dgm:t>
        <a:bodyPr/>
        <a:lstStyle/>
        <a:p>
          <a:endParaRPr lang="en-US"/>
        </a:p>
      </dgm:t>
    </dgm:pt>
    <dgm:pt modelId="{6D87598A-830F-4A07-B8E6-8E1506056F44}" type="sibTrans" cxnId="{CDF8DC67-623F-4783-B78D-FB196B0B6DE0}">
      <dgm:prSet/>
      <dgm:spPr/>
      <dgm:t>
        <a:bodyPr/>
        <a:lstStyle/>
        <a:p>
          <a:endParaRPr lang="en-US"/>
        </a:p>
      </dgm:t>
    </dgm:pt>
    <dgm:pt modelId="{184B5999-761A-4F91-B52A-64B141971088}">
      <dgm:prSet/>
      <dgm:spPr/>
      <dgm:t>
        <a:bodyPr/>
        <a:lstStyle/>
        <a:p>
          <a:r>
            <a:rPr lang="en-US"/>
            <a:t>Statements finalized and re-submitted</a:t>
          </a:r>
        </a:p>
        <a:p>
          <a:r>
            <a:rPr lang="en-US" b="1">
              <a:solidFill>
                <a:schemeClr val="tx1"/>
              </a:solidFill>
            </a:rPr>
            <a:t>Published Online May 2021</a:t>
          </a:r>
          <a:endParaRPr lang="en-US" b="1" dirty="0">
            <a:solidFill>
              <a:schemeClr val="tx1"/>
            </a:solidFill>
          </a:endParaRPr>
        </a:p>
      </dgm:t>
    </dgm:pt>
    <dgm:pt modelId="{49A75DE8-4CEC-4896-AF91-C155204BA536}" type="parTrans" cxnId="{9E32C917-F3AF-4D11-A751-9B25E19DAE30}">
      <dgm:prSet/>
      <dgm:spPr/>
      <dgm:t>
        <a:bodyPr/>
        <a:lstStyle/>
        <a:p>
          <a:endParaRPr lang="en-US"/>
        </a:p>
      </dgm:t>
    </dgm:pt>
    <dgm:pt modelId="{EDD3F63E-BE5A-40D7-A1E3-DB84738F535D}" type="sibTrans" cxnId="{9E32C917-F3AF-4D11-A751-9B25E19DAE30}">
      <dgm:prSet/>
      <dgm:spPr/>
      <dgm:t>
        <a:bodyPr/>
        <a:lstStyle/>
        <a:p>
          <a:endParaRPr lang="en-US"/>
        </a:p>
      </dgm:t>
    </dgm:pt>
    <dgm:pt modelId="{E9786834-5D3F-417E-9E27-C06317DD7859}">
      <dgm:prSet/>
      <dgm:spPr/>
      <dgm:t>
        <a:bodyPr/>
        <a:lstStyle/>
        <a:p>
          <a:r>
            <a:rPr lang="en-US">
              <a:hlinkClick xmlns:r="http://schemas.openxmlformats.org/officeDocument/2006/relationships" r:id="rId1"/>
            </a:rPr>
            <a:t>https://www.choosingwisely.org/societies/american-society-of-consultant-pharmacists/</a:t>
          </a:r>
          <a:endParaRPr lang="en-US"/>
        </a:p>
      </dgm:t>
    </dgm:pt>
    <dgm:pt modelId="{8ECD262D-8439-47B2-82F9-0A1B82B73182}" type="parTrans" cxnId="{735DCB42-4F67-44E8-9DCF-8BC96A738F77}">
      <dgm:prSet/>
      <dgm:spPr/>
      <dgm:t>
        <a:bodyPr/>
        <a:lstStyle/>
        <a:p>
          <a:endParaRPr lang="en-US"/>
        </a:p>
      </dgm:t>
    </dgm:pt>
    <dgm:pt modelId="{68926D71-D592-4692-8BB4-B9A4B6D25F68}" type="sibTrans" cxnId="{735DCB42-4F67-44E8-9DCF-8BC96A738F77}">
      <dgm:prSet/>
      <dgm:spPr/>
      <dgm:t>
        <a:bodyPr/>
        <a:lstStyle/>
        <a:p>
          <a:endParaRPr lang="en-US"/>
        </a:p>
      </dgm:t>
    </dgm:pt>
    <dgm:pt modelId="{BEA7F7C0-CFCA-DA4C-8E91-F06CEC88C1C7}" type="pres">
      <dgm:prSet presAssocID="{2A015FDD-DE99-4E79-9A65-5BF818FCC738}" presName="linear" presStyleCnt="0">
        <dgm:presLayoutVars>
          <dgm:animLvl val="lvl"/>
          <dgm:resizeHandles val="exact"/>
        </dgm:presLayoutVars>
      </dgm:prSet>
      <dgm:spPr/>
    </dgm:pt>
    <dgm:pt modelId="{26373660-3980-BF4D-AB07-A43DAA8CC97B}" type="pres">
      <dgm:prSet presAssocID="{E716D85F-CBB5-4D74-9E7E-432F885B253D}" presName="parentText" presStyleLbl="node1" presStyleIdx="0" presStyleCnt="3">
        <dgm:presLayoutVars>
          <dgm:chMax val="0"/>
          <dgm:bulletEnabled val="1"/>
        </dgm:presLayoutVars>
      </dgm:prSet>
      <dgm:spPr/>
    </dgm:pt>
    <dgm:pt modelId="{F4623297-EEEE-D544-8E8A-7B0DCA398177}" type="pres">
      <dgm:prSet presAssocID="{6D87598A-830F-4A07-B8E6-8E1506056F44}" presName="spacer" presStyleCnt="0"/>
      <dgm:spPr/>
    </dgm:pt>
    <dgm:pt modelId="{24A61B14-1F91-8148-B127-253C66C50C2D}" type="pres">
      <dgm:prSet presAssocID="{184B5999-761A-4F91-B52A-64B141971088}" presName="parentText" presStyleLbl="node1" presStyleIdx="1" presStyleCnt="3">
        <dgm:presLayoutVars>
          <dgm:chMax val="0"/>
          <dgm:bulletEnabled val="1"/>
        </dgm:presLayoutVars>
      </dgm:prSet>
      <dgm:spPr/>
    </dgm:pt>
    <dgm:pt modelId="{48A642B7-1E77-F746-8D38-B9254B14CE9D}" type="pres">
      <dgm:prSet presAssocID="{EDD3F63E-BE5A-40D7-A1E3-DB84738F535D}" presName="spacer" presStyleCnt="0"/>
      <dgm:spPr/>
    </dgm:pt>
    <dgm:pt modelId="{3F159968-5328-9E4E-8B7A-B90B7D208474}" type="pres">
      <dgm:prSet presAssocID="{E9786834-5D3F-417E-9E27-C06317DD7859}" presName="parentText" presStyleLbl="node1" presStyleIdx="2" presStyleCnt="3">
        <dgm:presLayoutVars>
          <dgm:chMax val="0"/>
          <dgm:bulletEnabled val="1"/>
        </dgm:presLayoutVars>
      </dgm:prSet>
      <dgm:spPr/>
    </dgm:pt>
  </dgm:ptLst>
  <dgm:cxnLst>
    <dgm:cxn modelId="{9E32C917-F3AF-4D11-A751-9B25E19DAE30}" srcId="{2A015FDD-DE99-4E79-9A65-5BF818FCC738}" destId="{184B5999-761A-4F91-B52A-64B141971088}" srcOrd="1" destOrd="0" parTransId="{49A75DE8-4CEC-4896-AF91-C155204BA536}" sibTransId="{EDD3F63E-BE5A-40D7-A1E3-DB84738F535D}"/>
    <dgm:cxn modelId="{1057B625-524C-B04A-BC98-38F1890D346B}" type="presOf" srcId="{E716D85F-CBB5-4D74-9E7E-432F885B253D}" destId="{26373660-3980-BF4D-AB07-A43DAA8CC97B}" srcOrd="0" destOrd="0" presId="urn:microsoft.com/office/officeart/2005/8/layout/vList2"/>
    <dgm:cxn modelId="{735DCB42-4F67-44E8-9DCF-8BC96A738F77}" srcId="{2A015FDD-DE99-4E79-9A65-5BF818FCC738}" destId="{E9786834-5D3F-417E-9E27-C06317DD7859}" srcOrd="2" destOrd="0" parTransId="{8ECD262D-8439-47B2-82F9-0A1B82B73182}" sibTransId="{68926D71-D592-4692-8BB4-B9A4B6D25F68}"/>
    <dgm:cxn modelId="{CDF8DC67-623F-4783-B78D-FB196B0B6DE0}" srcId="{2A015FDD-DE99-4E79-9A65-5BF818FCC738}" destId="{E716D85F-CBB5-4D74-9E7E-432F885B253D}" srcOrd="0" destOrd="0" parTransId="{C18FFE7A-E658-4A6E-891E-846B17433845}" sibTransId="{6D87598A-830F-4A07-B8E6-8E1506056F44}"/>
    <dgm:cxn modelId="{B55C8571-4561-4B40-B51D-D0EDCBCC965C}" type="presOf" srcId="{2A015FDD-DE99-4E79-9A65-5BF818FCC738}" destId="{BEA7F7C0-CFCA-DA4C-8E91-F06CEC88C1C7}" srcOrd="0" destOrd="0" presId="urn:microsoft.com/office/officeart/2005/8/layout/vList2"/>
    <dgm:cxn modelId="{8ECBA654-B7B5-D643-A355-548854B49A9F}" type="presOf" srcId="{184B5999-761A-4F91-B52A-64B141971088}" destId="{24A61B14-1F91-8148-B127-253C66C50C2D}" srcOrd="0" destOrd="0" presId="urn:microsoft.com/office/officeart/2005/8/layout/vList2"/>
    <dgm:cxn modelId="{81BFF597-27F8-0345-9959-0015A614660E}" type="presOf" srcId="{E9786834-5D3F-417E-9E27-C06317DD7859}" destId="{3F159968-5328-9E4E-8B7A-B90B7D208474}" srcOrd="0" destOrd="0" presId="urn:microsoft.com/office/officeart/2005/8/layout/vList2"/>
    <dgm:cxn modelId="{BA360914-87C5-8D46-9CB7-FD8021F913EB}" type="presParOf" srcId="{BEA7F7C0-CFCA-DA4C-8E91-F06CEC88C1C7}" destId="{26373660-3980-BF4D-AB07-A43DAA8CC97B}" srcOrd="0" destOrd="0" presId="urn:microsoft.com/office/officeart/2005/8/layout/vList2"/>
    <dgm:cxn modelId="{6DEE03A3-E97C-EF48-90B0-B9BDE9C8315B}" type="presParOf" srcId="{BEA7F7C0-CFCA-DA4C-8E91-F06CEC88C1C7}" destId="{F4623297-EEEE-D544-8E8A-7B0DCA398177}" srcOrd="1" destOrd="0" presId="urn:microsoft.com/office/officeart/2005/8/layout/vList2"/>
    <dgm:cxn modelId="{E82DB0DA-3F48-5E45-92D2-780CB118D36C}" type="presParOf" srcId="{BEA7F7C0-CFCA-DA4C-8E91-F06CEC88C1C7}" destId="{24A61B14-1F91-8148-B127-253C66C50C2D}" srcOrd="2" destOrd="0" presId="urn:microsoft.com/office/officeart/2005/8/layout/vList2"/>
    <dgm:cxn modelId="{FBDD6B1F-28EA-BC4A-B66D-0CCA8A4BEC85}" type="presParOf" srcId="{BEA7F7C0-CFCA-DA4C-8E91-F06CEC88C1C7}" destId="{48A642B7-1E77-F746-8D38-B9254B14CE9D}" srcOrd="3" destOrd="0" presId="urn:microsoft.com/office/officeart/2005/8/layout/vList2"/>
    <dgm:cxn modelId="{D39FE4F2-D3E0-984E-A816-0E0DFE69DD12}" type="presParOf" srcId="{BEA7F7C0-CFCA-DA4C-8E91-F06CEC88C1C7}" destId="{3F159968-5328-9E4E-8B7A-B90B7D2084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C06758-0DD2-419C-8459-4B4140312EC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B4C354-C4E7-425E-9D2F-F9A3AB563D06}">
      <dgm:prSet/>
      <dgm:spPr/>
      <dgm:t>
        <a:bodyPr/>
        <a:lstStyle/>
        <a:p>
          <a:pPr>
            <a:lnSpc>
              <a:spcPct val="100000"/>
            </a:lnSpc>
          </a:pPr>
          <a:r>
            <a:rPr lang="en-US" dirty="0"/>
            <a:t>New Vistas to Conquer</a:t>
          </a:r>
        </a:p>
      </dgm:t>
    </dgm:pt>
    <dgm:pt modelId="{2FD5C007-12F2-4BBB-9530-FE72A2839F82}" type="parTrans" cxnId="{34C72B07-F12F-43A9-A156-66CDAF7DAA9E}">
      <dgm:prSet/>
      <dgm:spPr/>
      <dgm:t>
        <a:bodyPr/>
        <a:lstStyle/>
        <a:p>
          <a:endParaRPr lang="en-US"/>
        </a:p>
      </dgm:t>
    </dgm:pt>
    <dgm:pt modelId="{43E90ECA-89EA-469D-AE35-03F927DF305A}" type="sibTrans" cxnId="{34C72B07-F12F-43A9-A156-66CDAF7DAA9E}">
      <dgm:prSet/>
      <dgm:spPr/>
      <dgm:t>
        <a:bodyPr/>
        <a:lstStyle/>
        <a:p>
          <a:endParaRPr lang="en-US"/>
        </a:p>
      </dgm:t>
    </dgm:pt>
    <dgm:pt modelId="{8FE4D99E-85C6-4105-966F-464184707754}">
      <dgm:prSet/>
      <dgm:spPr/>
      <dgm:t>
        <a:bodyPr/>
        <a:lstStyle/>
        <a:p>
          <a:pPr>
            <a:lnSpc>
              <a:spcPct val="100000"/>
            </a:lnSpc>
          </a:pPr>
          <a:r>
            <a:rPr lang="en-US"/>
            <a:t>New Collaborations...</a:t>
          </a:r>
        </a:p>
      </dgm:t>
    </dgm:pt>
    <dgm:pt modelId="{B9D59D91-7430-46A9-A539-3BFBA4253575}" type="parTrans" cxnId="{3C0C7349-312C-48B0-A816-8AAB7C647D9E}">
      <dgm:prSet/>
      <dgm:spPr/>
      <dgm:t>
        <a:bodyPr/>
        <a:lstStyle/>
        <a:p>
          <a:endParaRPr lang="en-US"/>
        </a:p>
      </dgm:t>
    </dgm:pt>
    <dgm:pt modelId="{A3791F75-27BD-44B7-A165-35725EE4D019}" type="sibTrans" cxnId="{3C0C7349-312C-48B0-A816-8AAB7C647D9E}">
      <dgm:prSet/>
      <dgm:spPr/>
      <dgm:t>
        <a:bodyPr/>
        <a:lstStyle/>
        <a:p>
          <a:endParaRPr lang="en-US"/>
        </a:p>
      </dgm:t>
    </dgm:pt>
    <dgm:pt modelId="{381728CD-6A03-4F78-AE4D-AA663521D74B}">
      <dgm:prSet/>
      <dgm:spPr/>
      <dgm:t>
        <a:bodyPr/>
        <a:lstStyle/>
        <a:p>
          <a:pPr>
            <a:lnSpc>
              <a:spcPct val="100000"/>
            </a:lnSpc>
          </a:pPr>
          <a:r>
            <a:rPr lang="en-US" dirty="0"/>
            <a:t>Join AMDA and ASCP </a:t>
          </a:r>
        </a:p>
        <a:p>
          <a:pPr>
            <a:lnSpc>
              <a:spcPct val="100000"/>
            </a:lnSpc>
          </a:pPr>
          <a:r>
            <a:rPr lang="en-US" dirty="0"/>
            <a:t>Drive to deprescribe D2D Initiative:</a:t>
          </a:r>
        </a:p>
      </dgm:t>
    </dgm:pt>
    <dgm:pt modelId="{53976DFB-5D0B-4D82-B028-E482FAD22B1C}" type="parTrans" cxnId="{FE50D78E-B9C4-46AD-B993-A7060EF479E3}">
      <dgm:prSet/>
      <dgm:spPr/>
      <dgm:t>
        <a:bodyPr/>
        <a:lstStyle/>
        <a:p>
          <a:endParaRPr lang="en-US"/>
        </a:p>
      </dgm:t>
    </dgm:pt>
    <dgm:pt modelId="{89A5CEA3-7534-4382-9D33-2BDEC49FD1CA}" type="sibTrans" cxnId="{FE50D78E-B9C4-46AD-B993-A7060EF479E3}">
      <dgm:prSet/>
      <dgm:spPr/>
      <dgm:t>
        <a:bodyPr/>
        <a:lstStyle/>
        <a:p>
          <a:endParaRPr lang="en-US"/>
        </a:p>
      </dgm:t>
    </dgm:pt>
    <dgm:pt modelId="{B43DD561-A667-415C-9813-F7EE04B3865A}">
      <dgm:prSet custT="1"/>
      <dgm:spPr>
        <a:noFill/>
      </dgm:spPr>
      <dgm:t>
        <a:bodyPr/>
        <a:lstStyle/>
        <a:p>
          <a:pPr>
            <a:lnSpc>
              <a:spcPct val="100000"/>
            </a:lnSpc>
          </a:pPr>
          <a:r>
            <a:rPr lang="en-US" sz="1600" dirty="0">
              <a:solidFill>
                <a:schemeClr val="tx1">
                  <a:hueOff val="0"/>
                  <a:satOff val="0"/>
                  <a:lumOff val="0"/>
                </a:schemeClr>
              </a:solidFill>
            </a:rPr>
            <a:t>https://</a:t>
          </a:r>
          <a:r>
            <a:rPr lang="en-US" sz="1600" dirty="0" err="1">
              <a:solidFill>
                <a:schemeClr val="tx1">
                  <a:hueOff val="0"/>
                  <a:satOff val="0"/>
                  <a:lumOff val="0"/>
                </a:schemeClr>
              </a:solidFill>
            </a:rPr>
            <a:t>paltc.org</a:t>
          </a:r>
          <a:r>
            <a:rPr lang="en-US" sz="1600" dirty="0">
              <a:solidFill>
                <a:schemeClr val="tx1">
                  <a:hueOff val="0"/>
                  <a:satOff val="0"/>
                  <a:lumOff val="0"/>
                </a:schemeClr>
              </a:solidFill>
            </a:rPr>
            <a:t>/drive2deprescribe</a:t>
          </a:r>
        </a:p>
      </dgm:t>
    </dgm:pt>
    <dgm:pt modelId="{B13927E5-ADC5-484A-985E-09E1A73025EA}" type="parTrans" cxnId="{09F6960F-EC44-44F0-89C6-36B213A84059}">
      <dgm:prSet/>
      <dgm:spPr/>
      <dgm:t>
        <a:bodyPr/>
        <a:lstStyle/>
        <a:p>
          <a:endParaRPr lang="en-US"/>
        </a:p>
      </dgm:t>
    </dgm:pt>
    <dgm:pt modelId="{70570D29-815C-425C-8A9D-3335FDA3E87E}" type="sibTrans" cxnId="{09F6960F-EC44-44F0-89C6-36B213A84059}">
      <dgm:prSet/>
      <dgm:spPr/>
      <dgm:t>
        <a:bodyPr/>
        <a:lstStyle/>
        <a:p>
          <a:endParaRPr lang="en-US"/>
        </a:p>
      </dgm:t>
    </dgm:pt>
    <dgm:pt modelId="{1157701B-CA51-4C77-92AC-0D85F41BA9DE}" type="pres">
      <dgm:prSet presAssocID="{F6C06758-0DD2-419C-8459-4B4140312EC7}" presName="root" presStyleCnt="0">
        <dgm:presLayoutVars>
          <dgm:dir/>
          <dgm:resizeHandles val="exact"/>
        </dgm:presLayoutVars>
      </dgm:prSet>
      <dgm:spPr/>
    </dgm:pt>
    <dgm:pt modelId="{F88FFAAF-40AE-4C24-ADD3-1CD34EE802C7}" type="pres">
      <dgm:prSet presAssocID="{B6B4C354-C4E7-425E-9D2F-F9A3AB563D06}" presName="compNode" presStyleCnt="0"/>
      <dgm:spPr/>
    </dgm:pt>
    <dgm:pt modelId="{99DA2FC4-AE6E-4CE1-959C-62C1A4C11EB4}" type="pres">
      <dgm:prSet presAssocID="{B6B4C354-C4E7-425E-9D2F-F9A3AB563D06}" presName="bgRect" presStyleLbl="bgShp" presStyleIdx="0" presStyleCnt="3"/>
      <dgm:spPr/>
    </dgm:pt>
    <dgm:pt modelId="{976CAE58-DE8F-44A7-89B7-7A221B0CBEC3}" type="pres">
      <dgm:prSet presAssocID="{B6B4C354-C4E7-425E-9D2F-F9A3AB563D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p compass"/>
        </a:ext>
      </dgm:extLst>
    </dgm:pt>
    <dgm:pt modelId="{701C6B4C-3348-4AEB-BB57-F2D114908796}" type="pres">
      <dgm:prSet presAssocID="{B6B4C354-C4E7-425E-9D2F-F9A3AB563D06}" presName="spaceRect" presStyleCnt="0"/>
      <dgm:spPr/>
    </dgm:pt>
    <dgm:pt modelId="{FC13599D-4693-476F-8E73-F670FB010D66}" type="pres">
      <dgm:prSet presAssocID="{B6B4C354-C4E7-425E-9D2F-F9A3AB563D06}" presName="parTx" presStyleLbl="revTx" presStyleIdx="0" presStyleCnt="4">
        <dgm:presLayoutVars>
          <dgm:chMax val="0"/>
          <dgm:chPref val="0"/>
        </dgm:presLayoutVars>
      </dgm:prSet>
      <dgm:spPr/>
    </dgm:pt>
    <dgm:pt modelId="{F97403C9-D32F-4111-AA07-7FFC50250F4E}" type="pres">
      <dgm:prSet presAssocID="{43E90ECA-89EA-469D-AE35-03F927DF305A}" presName="sibTrans" presStyleCnt="0"/>
      <dgm:spPr/>
    </dgm:pt>
    <dgm:pt modelId="{5AB268AF-7C4D-4428-A2B1-B43F9DD19AB3}" type="pres">
      <dgm:prSet presAssocID="{8FE4D99E-85C6-4105-966F-464184707754}" presName="compNode" presStyleCnt="0"/>
      <dgm:spPr/>
    </dgm:pt>
    <dgm:pt modelId="{4D5BB018-99ED-4B9C-A04D-09525F353D8A}" type="pres">
      <dgm:prSet presAssocID="{8FE4D99E-85C6-4105-966F-464184707754}" presName="bgRect" presStyleLbl="bgShp" presStyleIdx="1" presStyleCnt="3"/>
      <dgm:spPr/>
    </dgm:pt>
    <dgm:pt modelId="{3FCD62E7-CAF2-4EAD-A889-14DAB1ECD4CA}" type="pres">
      <dgm:prSet presAssocID="{8FE4D99E-85C6-4105-966F-4641847077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711FA546-6596-477E-9E9C-BD23F32F22ED}" type="pres">
      <dgm:prSet presAssocID="{8FE4D99E-85C6-4105-966F-464184707754}" presName="spaceRect" presStyleCnt="0"/>
      <dgm:spPr/>
    </dgm:pt>
    <dgm:pt modelId="{9FD80A3A-2A16-486A-9023-066FD2654614}" type="pres">
      <dgm:prSet presAssocID="{8FE4D99E-85C6-4105-966F-464184707754}" presName="parTx" presStyleLbl="revTx" presStyleIdx="1" presStyleCnt="4">
        <dgm:presLayoutVars>
          <dgm:chMax val="0"/>
          <dgm:chPref val="0"/>
        </dgm:presLayoutVars>
      </dgm:prSet>
      <dgm:spPr/>
    </dgm:pt>
    <dgm:pt modelId="{C812A689-E034-4BA3-AE92-9DD3E28BF023}" type="pres">
      <dgm:prSet presAssocID="{A3791F75-27BD-44B7-A165-35725EE4D019}" presName="sibTrans" presStyleCnt="0"/>
      <dgm:spPr/>
    </dgm:pt>
    <dgm:pt modelId="{6B0DD77E-91A9-474B-B331-E8B87FA23CF8}" type="pres">
      <dgm:prSet presAssocID="{381728CD-6A03-4F78-AE4D-AA663521D74B}" presName="compNode" presStyleCnt="0"/>
      <dgm:spPr/>
    </dgm:pt>
    <dgm:pt modelId="{39699943-ABD9-4F6B-9B9E-09526AE292AF}" type="pres">
      <dgm:prSet presAssocID="{381728CD-6A03-4F78-AE4D-AA663521D74B}" presName="bgRect" presStyleLbl="bgShp" presStyleIdx="2" presStyleCnt="3"/>
      <dgm:spPr/>
    </dgm:pt>
    <dgm:pt modelId="{9391B6D3-6699-475E-AD1F-E87E5172694F}" type="pres">
      <dgm:prSet presAssocID="{381728CD-6A03-4F78-AE4D-AA663521D74B}" presName="iconRect" presStyleLbl="node1" presStyleIdx="2" presStyleCnt="3"/>
      <dgm:spPr/>
    </dgm:pt>
    <dgm:pt modelId="{9726A626-1523-4FA6-8BEB-6C4A6C2A1213}" type="pres">
      <dgm:prSet presAssocID="{381728CD-6A03-4F78-AE4D-AA663521D74B}" presName="spaceRect" presStyleCnt="0"/>
      <dgm:spPr/>
    </dgm:pt>
    <dgm:pt modelId="{072B229B-700F-4CBA-96D8-51C1BDA5FAFC}" type="pres">
      <dgm:prSet presAssocID="{381728CD-6A03-4F78-AE4D-AA663521D74B}" presName="parTx" presStyleLbl="revTx" presStyleIdx="2" presStyleCnt="4">
        <dgm:presLayoutVars>
          <dgm:chMax val="0"/>
          <dgm:chPref val="0"/>
        </dgm:presLayoutVars>
      </dgm:prSet>
      <dgm:spPr/>
    </dgm:pt>
    <dgm:pt modelId="{243D6A30-A607-4738-868D-69C73BCECD4D}" type="pres">
      <dgm:prSet presAssocID="{381728CD-6A03-4F78-AE4D-AA663521D74B}" presName="desTx" presStyleLbl="revTx" presStyleIdx="3" presStyleCnt="4">
        <dgm:presLayoutVars/>
      </dgm:prSet>
      <dgm:spPr/>
    </dgm:pt>
  </dgm:ptLst>
  <dgm:cxnLst>
    <dgm:cxn modelId="{34C72B07-F12F-43A9-A156-66CDAF7DAA9E}" srcId="{F6C06758-0DD2-419C-8459-4B4140312EC7}" destId="{B6B4C354-C4E7-425E-9D2F-F9A3AB563D06}" srcOrd="0" destOrd="0" parTransId="{2FD5C007-12F2-4BBB-9530-FE72A2839F82}" sibTransId="{43E90ECA-89EA-469D-AE35-03F927DF305A}"/>
    <dgm:cxn modelId="{09F6960F-EC44-44F0-89C6-36B213A84059}" srcId="{381728CD-6A03-4F78-AE4D-AA663521D74B}" destId="{B43DD561-A667-415C-9813-F7EE04B3865A}" srcOrd="0" destOrd="0" parTransId="{B13927E5-ADC5-484A-985E-09E1A73025EA}" sibTransId="{70570D29-815C-425C-8A9D-3335FDA3E87E}"/>
    <dgm:cxn modelId="{7EFCA65B-B87D-B640-BE6B-4377DD08135C}" type="presOf" srcId="{B43DD561-A667-415C-9813-F7EE04B3865A}" destId="{243D6A30-A607-4738-868D-69C73BCECD4D}" srcOrd="0" destOrd="0" presId="urn:microsoft.com/office/officeart/2018/2/layout/IconVerticalSolidList"/>
    <dgm:cxn modelId="{3C0C7349-312C-48B0-A816-8AAB7C647D9E}" srcId="{F6C06758-0DD2-419C-8459-4B4140312EC7}" destId="{8FE4D99E-85C6-4105-966F-464184707754}" srcOrd="1" destOrd="0" parTransId="{B9D59D91-7430-46A9-A539-3BFBA4253575}" sibTransId="{A3791F75-27BD-44B7-A165-35725EE4D019}"/>
    <dgm:cxn modelId="{FE50D78E-B9C4-46AD-B993-A7060EF479E3}" srcId="{F6C06758-0DD2-419C-8459-4B4140312EC7}" destId="{381728CD-6A03-4F78-AE4D-AA663521D74B}" srcOrd="2" destOrd="0" parTransId="{53976DFB-5D0B-4D82-B028-E482FAD22B1C}" sibTransId="{89A5CEA3-7534-4382-9D33-2BDEC49FD1CA}"/>
    <dgm:cxn modelId="{0866329F-A0BB-EC4B-9F19-FB9A32F7750B}" type="presOf" srcId="{381728CD-6A03-4F78-AE4D-AA663521D74B}" destId="{072B229B-700F-4CBA-96D8-51C1BDA5FAFC}" srcOrd="0" destOrd="0" presId="urn:microsoft.com/office/officeart/2018/2/layout/IconVerticalSolidList"/>
    <dgm:cxn modelId="{3A60FEA0-05D0-064E-88AA-30792D1CB9E7}" type="presOf" srcId="{F6C06758-0DD2-419C-8459-4B4140312EC7}" destId="{1157701B-CA51-4C77-92AC-0D85F41BA9DE}" srcOrd="0" destOrd="0" presId="urn:microsoft.com/office/officeart/2018/2/layout/IconVerticalSolidList"/>
    <dgm:cxn modelId="{31F4FFB2-5341-334F-8BCF-76167B61C44E}" type="presOf" srcId="{8FE4D99E-85C6-4105-966F-464184707754}" destId="{9FD80A3A-2A16-486A-9023-066FD2654614}" srcOrd="0" destOrd="0" presId="urn:microsoft.com/office/officeart/2018/2/layout/IconVerticalSolidList"/>
    <dgm:cxn modelId="{43F3AEFD-1B85-B444-B42C-E3368FD10C87}" type="presOf" srcId="{B6B4C354-C4E7-425E-9D2F-F9A3AB563D06}" destId="{FC13599D-4693-476F-8E73-F670FB010D66}" srcOrd="0" destOrd="0" presId="urn:microsoft.com/office/officeart/2018/2/layout/IconVerticalSolidList"/>
    <dgm:cxn modelId="{682474BB-ACB6-B94C-9788-1BD707C5FD8F}" type="presParOf" srcId="{1157701B-CA51-4C77-92AC-0D85F41BA9DE}" destId="{F88FFAAF-40AE-4C24-ADD3-1CD34EE802C7}" srcOrd="0" destOrd="0" presId="urn:microsoft.com/office/officeart/2018/2/layout/IconVerticalSolidList"/>
    <dgm:cxn modelId="{36A99AB5-B6A7-3D4C-9A97-9C69090FE763}" type="presParOf" srcId="{F88FFAAF-40AE-4C24-ADD3-1CD34EE802C7}" destId="{99DA2FC4-AE6E-4CE1-959C-62C1A4C11EB4}" srcOrd="0" destOrd="0" presId="urn:microsoft.com/office/officeart/2018/2/layout/IconVerticalSolidList"/>
    <dgm:cxn modelId="{F5632D4D-B8CF-D64B-8499-3DF775E2B425}" type="presParOf" srcId="{F88FFAAF-40AE-4C24-ADD3-1CD34EE802C7}" destId="{976CAE58-DE8F-44A7-89B7-7A221B0CBEC3}" srcOrd="1" destOrd="0" presId="urn:microsoft.com/office/officeart/2018/2/layout/IconVerticalSolidList"/>
    <dgm:cxn modelId="{47ED3888-0760-5445-97D3-42E3DC8E8F2B}" type="presParOf" srcId="{F88FFAAF-40AE-4C24-ADD3-1CD34EE802C7}" destId="{701C6B4C-3348-4AEB-BB57-F2D114908796}" srcOrd="2" destOrd="0" presId="urn:microsoft.com/office/officeart/2018/2/layout/IconVerticalSolidList"/>
    <dgm:cxn modelId="{19AA79DB-1C97-5641-874E-C4FC6E280541}" type="presParOf" srcId="{F88FFAAF-40AE-4C24-ADD3-1CD34EE802C7}" destId="{FC13599D-4693-476F-8E73-F670FB010D66}" srcOrd="3" destOrd="0" presId="urn:microsoft.com/office/officeart/2018/2/layout/IconVerticalSolidList"/>
    <dgm:cxn modelId="{48DF1B37-B605-6F48-804D-123CAA4CAD6D}" type="presParOf" srcId="{1157701B-CA51-4C77-92AC-0D85F41BA9DE}" destId="{F97403C9-D32F-4111-AA07-7FFC50250F4E}" srcOrd="1" destOrd="0" presId="urn:microsoft.com/office/officeart/2018/2/layout/IconVerticalSolidList"/>
    <dgm:cxn modelId="{63A4E4B2-458A-044F-A79B-F297F08D001B}" type="presParOf" srcId="{1157701B-CA51-4C77-92AC-0D85F41BA9DE}" destId="{5AB268AF-7C4D-4428-A2B1-B43F9DD19AB3}" srcOrd="2" destOrd="0" presId="urn:microsoft.com/office/officeart/2018/2/layout/IconVerticalSolidList"/>
    <dgm:cxn modelId="{9FC5272B-AA32-9643-B4C6-3FBF101DAD90}" type="presParOf" srcId="{5AB268AF-7C4D-4428-A2B1-B43F9DD19AB3}" destId="{4D5BB018-99ED-4B9C-A04D-09525F353D8A}" srcOrd="0" destOrd="0" presId="urn:microsoft.com/office/officeart/2018/2/layout/IconVerticalSolidList"/>
    <dgm:cxn modelId="{8683AF6E-A90E-5347-8B98-F6A6AA6F2BF2}" type="presParOf" srcId="{5AB268AF-7C4D-4428-A2B1-B43F9DD19AB3}" destId="{3FCD62E7-CAF2-4EAD-A889-14DAB1ECD4CA}" srcOrd="1" destOrd="0" presId="urn:microsoft.com/office/officeart/2018/2/layout/IconVerticalSolidList"/>
    <dgm:cxn modelId="{F78C4487-9B9B-4F4C-B700-5FEDE3B00BE3}" type="presParOf" srcId="{5AB268AF-7C4D-4428-A2B1-B43F9DD19AB3}" destId="{711FA546-6596-477E-9E9C-BD23F32F22ED}" srcOrd="2" destOrd="0" presId="urn:microsoft.com/office/officeart/2018/2/layout/IconVerticalSolidList"/>
    <dgm:cxn modelId="{9D1F649D-C481-9649-B0E9-0391824E3C31}" type="presParOf" srcId="{5AB268AF-7C4D-4428-A2B1-B43F9DD19AB3}" destId="{9FD80A3A-2A16-486A-9023-066FD2654614}" srcOrd="3" destOrd="0" presId="urn:microsoft.com/office/officeart/2018/2/layout/IconVerticalSolidList"/>
    <dgm:cxn modelId="{9C51CA47-DFF7-8041-AA19-33E3EF879E9B}" type="presParOf" srcId="{1157701B-CA51-4C77-92AC-0D85F41BA9DE}" destId="{C812A689-E034-4BA3-AE92-9DD3E28BF023}" srcOrd="3" destOrd="0" presId="urn:microsoft.com/office/officeart/2018/2/layout/IconVerticalSolidList"/>
    <dgm:cxn modelId="{AC93A7A2-1C62-5A43-A6CB-04AC504743BB}" type="presParOf" srcId="{1157701B-CA51-4C77-92AC-0D85F41BA9DE}" destId="{6B0DD77E-91A9-474B-B331-E8B87FA23CF8}" srcOrd="4" destOrd="0" presId="urn:microsoft.com/office/officeart/2018/2/layout/IconVerticalSolidList"/>
    <dgm:cxn modelId="{CB8C5B6B-12C9-834D-A202-18C208757C56}" type="presParOf" srcId="{6B0DD77E-91A9-474B-B331-E8B87FA23CF8}" destId="{39699943-ABD9-4F6B-9B9E-09526AE292AF}" srcOrd="0" destOrd="0" presId="urn:microsoft.com/office/officeart/2018/2/layout/IconVerticalSolidList"/>
    <dgm:cxn modelId="{215EC250-FBD7-844D-A6E3-AF317E2B985E}" type="presParOf" srcId="{6B0DD77E-91A9-474B-B331-E8B87FA23CF8}" destId="{9391B6D3-6699-475E-AD1F-E87E5172694F}" srcOrd="1" destOrd="0" presId="urn:microsoft.com/office/officeart/2018/2/layout/IconVerticalSolidList"/>
    <dgm:cxn modelId="{ED69AAF6-837C-C444-AFE1-691073864891}" type="presParOf" srcId="{6B0DD77E-91A9-474B-B331-E8B87FA23CF8}" destId="{9726A626-1523-4FA6-8BEB-6C4A6C2A1213}" srcOrd="2" destOrd="0" presId="urn:microsoft.com/office/officeart/2018/2/layout/IconVerticalSolidList"/>
    <dgm:cxn modelId="{F2A56E24-D99D-E048-8669-C995188C89BE}" type="presParOf" srcId="{6B0DD77E-91A9-474B-B331-E8B87FA23CF8}" destId="{072B229B-700F-4CBA-96D8-51C1BDA5FAFC}" srcOrd="3" destOrd="0" presId="urn:microsoft.com/office/officeart/2018/2/layout/IconVerticalSolidList"/>
    <dgm:cxn modelId="{21B94BCC-B467-814F-8F5D-03F99AB08474}" type="presParOf" srcId="{6B0DD77E-91A9-474B-B331-E8B87FA23CF8}" destId="{243D6A30-A607-4738-868D-69C73BCECD4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A68C60-88A3-49A6-87CD-3AD2AE72B29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D99B805-0767-44F0-90C4-3FE7A4BAA11E}">
      <dgm:prSet/>
      <dgm:spPr/>
      <dgm:t>
        <a:bodyPr/>
        <a:lstStyle/>
        <a:p>
          <a:pPr>
            <a:lnSpc>
              <a:spcPct val="100000"/>
            </a:lnSpc>
          </a:pPr>
          <a:r>
            <a:rPr lang="en-US" dirty="0"/>
            <a:t>Shared Decision-Making Resources</a:t>
          </a:r>
        </a:p>
      </dgm:t>
    </dgm:pt>
    <dgm:pt modelId="{6083DFE8-B525-452F-AD00-526DC5C3E28D}" type="parTrans" cxnId="{A5F175C7-58A2-4351-AA23-60A364821AD8}">
      <dgm:prSet/>
      <dgm:spPr/>
      <dgm:t>
        <a:bodyPr/>
        <a:lstStyle/>
        <a:p>
          <a:endParaRPr lang="en-US"/>
        </a:p>
      </dgm:t>
    </dgm:pt>
    <dgm:pt modelId="{713A880F-B71B-41C7-9086-6AEB1FD272B1}" type="sibTrans" cxnId="{A5F175C7-58A2-4351-AA23-60A364821AD8}">
      <dgm:prSet/>
      <dgm:spPr/>
      <dgm:t>
        <a:bodyPr/>
        <a:lstStyle/>
        <a:p>
          <a:endParaRPr lang="en-US"/>
        </a:p>
      </dgm:t>
    </dgm:pt>
    <dgm:pt modelId="{193822FF-2BA2-4AD2-AC5B-53AA1D340C5C}">
      <dgm:prSet/>
      <dgm:spPr/>
      <dgm:t>
        <a:bodyPr/>
        <a:lstStyle/>
        <a:p>
          <a:pPr>
            <a:lnSpc>
              <a:spcPct val="100000"/>
            </a:lnSpc>
          </a:pPr>
          <a:r>
            <a:rPr lang="en-US"/>
            <a:t>Pharmacist as Team Leader/Conversation Starter:</a:t>
          </a:r>
        </a:p>
      </dgm:t>
    </dgm:pt>
    <dgm:pt modelId="{DA92EFA0-FB55-41BC-AA68-99D3B0DBC460}" type="parTrans" cxnId="{8FF478CA-A058-43B6-B745-0B5643732BC4}">
      <dgm:prSet/>
      <dgm:spPr/>
      <dgm:t>
        <a:bodyPr/>
        <a:lstStyle/>
        <a:p>
          <a:endParaRPr lang="en-US"/>
        </a:p>
      </dgm:t>
    </dgm:pt>
    <dgm:pt modelId="{5E2EB53F-815E-498C-84D6-2752CB228BFC}" type="sibTrans" cxnId="{8FF478CA-A058-43B6-B745-0B5643732BC4}">
      <dgm:prSet/>
      <dgm:spPr/>
      <dgm:t>
        <a:bodyPr/>
        <a:lstStyle/>
        <a:p>
          <a:endParaRPr lang="en-US"/>
        </a:p>
      </dgm:t>
    </dgm:pt>
    <dgm:pt modelId="{CB72D7A5-4A36-4923-B53F-1D9EE0B22C39}">
      <dgm:prSet/>
      <dgm:spPr/>
      <dgm:t>
        <a:bodyPr/>
        <a:lstStyle/>
        <a:p>
          <a:pPr>
            <a:lnSpc>
              <a:spcPct val="100000"/>
            </a:lnSpc>
          </a:pPr>
          <a:r>
            <a:rPr lang="en-US"/>
            <a:t>PACE </a:t>
          </a:r>
        </a:p>
      </dgm:t>
    </dgm:pt>
    <dgm:pt modelId="{E548856D-3B20-428D-BB75-31CA326BB38A}" type="parTrans" cxnId="{850D3481-3CAD-42B2-B5AA-E17CC30845FA}">
      <dgm:prSet/>
      <dgm:spPr/>
      <dgm:t>
        <a:bodyPr/>
        <a:lstStyle/>
        <a:p>
          <a:endParaRPr lang="en-US"/>
        </a:p>
      </dgm:t>
    </dgm:pt>
    <dgm:pt modelId="{880F19AA-4A93-4850-9EFA-264AAC7D777D}" type="sibTrans" cxnId="{850D3481-3CAD-42B2-B5AA-E17CC30845FA}">
      <dgm:prSet/>
      <dgm:spPr/>
      <dgm:t>
        <a:bodyPr/>
        <a:lstStyle/>
        <a:p>
          <a:endParaRPr lang="en-US"/>
        </a:p>
      </dgm:t>
    </dgm:pt>
    <dgm:pt modelId="{F9C64A25-A9C8-437B-9305-449AA0F7028F}">
      <dgm:prSet/>
      <dgm:spPr/>
      <dgm:t>
        <a:bodyPr/>
        <a:lstStyle/>
        <a:p>
          <a:pPr>
            <a:lnSpc>
              <a:spcPct val="100000"/>
            </a:lnSpc>
          </a:pPr>
          <a:r>
            <a:rPr lang="en-US"/>
            <a:t>ALFs</a:t>
          </a:r>
        </a:p>
      </dgm:t>
    </dgm:pt>
    <dgm:pt modelId="{28D6A7D2-3375-41AC-ABBA-B0ED9C7F084E}" type="parTrans" cxnId="{2B668C0F-108B-47AF-B68A-536265C984A5}">
      <dgm:prSet/>
      <dgm:spPr/>
      <dgm:t>
        <a:bodyPr/>
        <a:lstStyle/>
        <a:p>
          <a:endParaRPr lang="en-US"/>
        </a:p>
      </dgm:t>
    </dgm:pt>
    <dgm:pt modelId="{80952D2B-8DAB-4F0D-A28A-4D005B1F605F}" type="sibTrans" cxnId="{2B668C0F-108B-47AF-B68A-536265C984A5}">
      <dgm:prSet/>
      <dgm:spPr/>
      <dgm:t>
        <a:bodyPr/>
        <a:lstStyle/>
        <a:p>
          <a:endParaRPr lang="en-US"/>
        </a:p>
      </dgm:t>
    </dgm:pt>
    <dgm:pt modelId="{E837D8D7-6495-419B-AAEB-4CED2E89A0B8}">
      <dgm:prSet/>
      <dgm:spPr/>
      <dgm:t>
        <a:bodyPr/>
        <a:lstStyle/>
        <a:p>
          <a:pPr>
            <a:lnSpc>
              <a:spcPct val="100000"/>
            </a:lnSpc>
          </a:pPr>
          <a:r>
            <a:rPr lang="en-US"/>
            <a:t>PCMH</a:t>
          </a:r>
        </a:p>
      </dgm:t>
    </dgm:pt>
    <dgm:pt modelId="{EC255AAF-4E9A-4495-9CC1-F937E095BD08}" type="parTrans" cxnId="{070E2FA6-09FB-4761-A37C-9312FA26BDBB}">
      <dgm:prSet/>
      <dgm:spPr/>
      <dgm:t>
        <a:bodyPr/>
        <a:lstStyle/>
        <a:p>
          <a:endParaRPr lang="en-US"/>
        </a:p>
      </dgm:t>
    </dgm:pt>
    <dgm:pt modelId="{0833F8E5-C21D-467F-8F08-219C24FD1BA8}" type="sibTrans" cxnId="{070E2FA6-09FB-4761-A37C-9312FA26BDBB}">
      <dgm:prSet/>
      <dgm:spPr/>
      <dgm:t>
        <a:bodyPr/>
        <a:lstStyle/>
        <a:p>
          <a:endParaRPr lang="en-US"/>
        </a:p>
      </dgm:t>
    </dgm:pt>
    <dgm:pt modelId="{DB4C8C82-2A7A-4911-912E-529073124477}">
      <dgm:prSet/>
      <dgm:spPr/>
      <dgm:t>
        <a:bodyPr/>
        <a:lstStyle/>
        <a:p>
          <a:pPr>
            <a:lnSpc>
              <a:spcPct val="100000"/>
            </a:lnSpc>
          </a:pPr>
          <a:r>
            <a:rPr lang="en-US"/>
            <a:t>Hospice</a:t>
          </a:r>
        </a:p>
      </dgm:t>
    </dgm:pt>
    <dgm:pt modelId="{CDF59F85-55AD-4F0B-BBDF-D41DDCB9A527}" type="parTrans" cxnId="{244634F7-1967-4843-B301-5964C08C0AEF}">
      <dgm:prSet/>
      <dgm:spPr/>
      <dgm:t>
        <a:bodyPr/>
        <a:lstStyle/>
        <a:p>
          <a:endParaRPr lang="en-US"/>
        </a:p>
      </dgm:t>
    </dgm:pt>
    <dgm:pt modelId="{553BC084-2A2D-4EB0-BE89-EDFD0F6278E4}" type="sibTrans" cxnId="{244634F7-1967-4843-B301-5964C08C0AEF}">
      <dgm:prSet/>
      <dgm:spPr/>
      <dgm:t>
        <a:bodyPr/>
        <a:lstStyle/>
        <a:p>
          <a:endParaRPr lang="en-US"/>
        </a:p>
      </dgm:t>
    </dgm:pt>
    <dgm:pt modelId="{7A243857-C899-4D45-B12E-BFC36244D1FA}">
      <dgm:prSet/>
      <dgm:spPr/>
      <dgm:t>
        <a:bodyPr/>
        <a:lstStyle/>
        <a:p>
          <a:pPr>
            <a:lnSpc>
              <a:spcPct val="100000"/>
            </a:lnSpc>
          </a:pPr>
          <a:r>
            <a:rPr lang="en-US" dirty="0"/>
            <a:t>Pharmacist-initiated Deprescribing Studies: </a:t>
          </a:r>
        </a:p>
      </dgm:t>
    </dgm:pt>
    <dgm:pt modelId="{AD018A00-BAE4-41E6-B77F-8E534ED2B633}" type="parTrans" cxnId="{D5C18DD2-A8D4-4700-9B4C-4F36FDA2EE62}">
      <dgm:prSet/>
      <dgm:spPr/>
      <dgm:t>
        <a:bodyPr/>
        <a:lstStyle/>
        <a:p>
          <a:endParaRPr lang="en-US"/>
        </a:p>
      </dgm:t>
    </dgm:pt>
    <dgm:pt modelId="{359A1AC8-F06E-4818-9897-E5C19D6E0E4C}" type="sibTrans" cxnId="{D5C18DD2-A8D4-4700-9B4C-4F36FDA2EE62}">
      <dgm:prSet/>
      <dgm:spPr/>
      <dgm:t>
        <a:bodyPr/>
        <a:lstStyle/>
        <a:p>
          <a:endParaRPr lang="en-US"/>
        </a:p>
      </dgm:t>
    </dgm:pt>
    <dgm:pt modelId="{89C48F59-1527-42D2-A9D5-C022DB526311}">
      <dgm:prSet/>
      <dgm:spPr/>
      <dgm:t>
        <a:bodyPr/>
        <a:lstStyle/>
        <a:p>
          <a:pPr>
            <a:lnSpc>
              <a:spcPct val="100000"/>
            </a:lnSpc>
          </a:pPr>
          <a:r>
            <a:rPr lang="en-US"/>
            <a:t>Community and LTCFs</a:t>
          </a:r>
        </a:p>
      </dgm:t>
    </dgm:pt>
    <dgm:pt modelId="{C811A7E9-04F5-4AC6-ACCA-CDB42B3DCB28}" type="parTrans" cxnId="{02CEB7F8-B864-4BE0-9E1B-98507CD7CCAB}">
      <dgm:prSet/>
      <dgm:spPr/>
      <dgm:t>
        <a:bodyPr/>
        <a:lstStyle/>
        <a:p>
          <a:endParaRPr lang="en-US"/>
        </a:p>
      </dgm:t>
    </dgm:pt>
    <dgm:pt modelId="{58F3EBFF-2474-484C-BC8E-7ABFF8DEE158}" type="sibTrans" cxnId="{02CEB7F8-B864-4BE0-9E1B-98507CD7CCAB}">
      <dgm:prSet/>
      <dgm:spPr/>
      <dgm:t>
        <a:bodyPr/>
        <a:lstStyle/>
        <a:p>
          <a:endParaRPr lang="en-US"/>
        </a:p>
      </dgm:t>
    </dgm:pt>
    <dgm:pt modelId="{06B8C971-3F9F-4A53-A82C-76ACC63C927F}">
      <dgm:prSet/>
      <dgm:spPr/>
      <dgm:t>
        <a:bodyPr/>
        <a:lstStyle/>
        <a:p>
          <a:pPr>
            <a:lnSpc>
              <a:spcPct val="100000"/>
            </a:lnSpc>
          </a:pPr>
          <a:r>
            <a:rPr lang="en-US"/>
            <a:t>Focus on RCTs</a:t>
          </a:r>
        </a:p>
      </dgm:t>
    </dgm:pt>
    <dgm:pt modelId="{D2EE77E4-E119-449B-BE6E-DB62C46D398B}" type="parTrans" cxnId="{20F15B2B-B308-46E4-8038-F50AAE23E89C}">
      <dgm:prSet/>
      <dgm:spPr/>
      <dgm:t>
        <a:bodyPr/>
        <a:lstStyle/>
        <a:p>
          <a:endParaRPr lang="en-US"/>
        </a:p>
      </dgm:t>
    </dgm:pt>
    <dgm:pt modelId="{B589AF44-42D3-419B-8DD3-C5B0E2C83E3A}" type="sibTrans" cxnId="{20F15B2B-B308-46E4-8038-F50AAE23E89C}">
      <dgm:prSet/>
      <dgm:spPr/>
      <dgm:t>
        <a:bodyPr/>
        <a:lstStyle/>
        <a:p>
          <a:endParaRPr lang="en-US"/>
        </a:p>
      </dgm:t>
    </dgm:pt>
    <dgm:pt modelId="{33291EB4-24C1-45B3-AAC1-415B1BA7FCE2}">
      <dgm:prSet/>
      <dgm:spPr/>
      <dgm:t>
        <a:bodyPr/>
        <a:lstStyle/>
        <a:p>
          <a:pPr>
            <a:lnSpc>
              <a:spcPct val="100000"/>
            </a:lnSpc>
          </a:pPr>
          <a:r>
            <a:rPr lang="en-US"/>
            <a:t>Compile and Curate</a:t>
          </a:r>
        </a:p>
      </dgm:t>
    </dgm:pt>
    <dgm:pt modelId="{2F731B74-9B6D-41B7-A29F-B86D77BB5630}" type="parTrans" cxnId="{C5E346E1-79F3-4C4D-ADB0-90570F31F83A}">
      <dgm:prSet/>
      <dgm:spPr/>
      <dgm:t>
        <a:bodyPr/>
        <a:lstStyle/>
        <a:p>
          <a:endParaRPr lang="en-US"/>
        </a:p>
      </dgm:t>
    </dgm:pt>
    <dgm:pt modelId="{0B89C2D2-609C-4162-8B47-F6CC609879C6}" type="sibTrans" cxnId="{C5E346E1-79F3-4C4D-ADB0-90570F31F83A}">
      <dgm:prSet/>
      <dgm:spPr/>
      <dgm:t>
        <a:bodyPr/>
        <a:lstStyle/>
        <a:p>
          <a:endParaRPr lang="en-US"/>
        </a:p>
      </dgm:t>
    </dgm:pt>
    <dgm:pt modelId="{A0E5DDA7-0079-41D1-B2C4-D57C04D76FDB}">
      <dgm:prSet/>
      <dgm:spPr/>
      <dgm:t>
        <a:bodyPr/>
        <a:lstStyle/>
        <a:p>
          <a:pPr>
            <a:lnSpc>
              <a:spcPct val="100000"/>
            </a:lnSpc>
          </a:pPr>
          <a:r>
            <a:rPr lang="en-US"/>
            <a:t>Publish</a:t>
          </a:r>
        </a:p>
      </dgm:t>
    </dgm:pt>
    <dgm:pt modelId="{7CBF8CB2-E29A-4219-9AA4-9AC78871A437}" type="parTrans" cxnId="{124BB0CF-DF26-4D03-AD9C-C9C8E041534C}">
      <dgm:prSet/>
      <dgm:spPr/>
      <dgm:t>
        <a:bodyPr/>
        <a:lstStyle/>
        <a:p>
          <a:endParaRPr lang="en-US"/>
        </a:p>
      </dgm:t>
    </dgm:pt>
    <dgm:pt modelId="{3AB15506-7CFF-4EA7-96D8-3012DBBD4D8F}" type="sibTrans" cxnId="{124BB0CF-DF26-4D03-AD9C-C9C8E041534C}">
      <dgm:prSet/>
      <dgm:spPr/>
      <dgm:t>
        <a:bodyPr/>
        <a:lstStyle/>
        <a:p>
          <a:endParaRPr lang="en-US"/>
        </a:p>
      </dgm:t>
    </dgm:pt>
    <dgm:pt modelId="{8D1D9AFE-6B52-406A-BB02-ECEEB6512058}" type="pres">
      <dgm:prSet presAssocID="{88A68C60-88A3-49A6-87CD-3AD2AE72B29A}" presName="root" presStyleCnt="0">
        <dgm:presLayoutVars>
          <dgm:dir/>
          <dgm:resizeHandles val="exact"/>
        </dgm:presLayoutVars>
      </dgm:prSet>
      <dgm:spPr/>
    </dgm:pt>
    <dgm:pt modelId="{1BA204D5-3E63-4514-ABD7-CBDA8E91590B}" type="pres">
      <dgm:prSet presAssocID="{1D99B805-0767-44F0-90C4-3FE7A4BAA11E}" presName="compNode" presStyleCnt="0"/>
      <dgm:spPr/>
    </dgm:pt>
    <dgm:pt modelId="{636B69E0-B9CA-441E-B726-7EC0644B35F9}" type="pres">
      <dgm:prSet presAssocID="{1D99B805-0767-44F0-90C4-3FE7A4BAA11E}" presName="bgRect" presStyleLbl="bgShp" presStyleIdx="0" presStyleCnt="3"/>
      <dgm:spPr/>
    </dgm:pt>
    <dgm:pt modelId="{06B932F4-CFF6-4F7C-9314-1ED23FEB361C}" type="pres">
      <dgm:prSet presAssocID="{1D99B805-0767-44F0-90C4-3FE7A4BAA1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12D8A2C0-52E5-4E19-93AC-915B8C9B342B}" type="pres">
      <dgm:prSet presAssocID="{1D99B805-0767-44F0-90C4-3FE7A4BAA11E}" presName="spaceRect" presStyleCnt="0"/>
      <dgm:spPr/>
    </dgm:pt>
    <dgm:pt modelId="{D52C4BC8-1374-43CA-A458-B86D44A1DDC0}" type="pres">
      <dgm:prSet presAssocID="{1D99B805-0767-44F0-90C4-3FE7A4BAA11E}" presName="parTx" presStyleLbl="revTx" presStyleIdx="0" presStyleCnt="5">
        <dgm:presLayoutVars>
          <dgm:chMax val="0"/>
          <dgm:chPref val="0"/>
        </dgm:presLayoutVars>
      </dgm:prSet>
      <dgm:spPr/>
    </dgm:pt>
    <dgm:pt modelId="{7A0A3CF6-9EA9-4C13-B1CC-3772E3B753C2}" type="pres">
      <dgm:prSet presAssocID="{713A880F-B71B-41C7-9086-6AEB1FD272B1}" presName="sibTrans" presStyleCnt="0"/>
      <dgm:spPr/>
    </dgm:pt>
    <dgm:pt modelId="{21CB4A00-1850-47CA-A7E6-16930C1D5FEB}" type="pres">
      <dgm:prSet presAssocID="{193822FF-2BA2-4AD2-AC5B-53AA1D340C5C}" presName="compNode" presStyleCnt="0"/>
      <dgm:spPr/>
    </dgm:pt>
    <dgm:pt modelId="{5DB77C87-07B6-4096-AC8A-5FA7749A645F}" type="pres">
      <dgm:prSet presAssocID="{193822FF-2BA2-4AD2-AC5B-53AA1D340C5C}" presName="bgRect" presStyleLbl="bgShp" presStyleIdx="1" presStyleCnt="3"/>
      <dgm:spPr/>
    </dgm:pt>
    <dgm:pt modelId="{EA8590A5-9575-4981-9B8E-D9B3552EF944}" type="pres">
      <dgm:prSet presAssocID="{193822FF-2BA2-4AD2-AC5B-53AA1D340C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7D8C5B7B-72E2-435D-8C1C-B310DE1E91CC}" type="pres">
      <dgm:prSet presAssocID="{193822FF-2BA2-4AD2-AC5B-53AA1D340C5C}" presName="spaceRect" presStyleCnt="0"/>
      <dgm:spPr/>
    </dgm:pt>
    <dgm:pt modelId="{04208ED8-228C-481E-BBF0-C9F1E0FDE2ED}" type="pres">
      <dgm:prSet presAssocID="{193822FF-2BA2-4AD2-AC5B-53AA1D340C5C}" presName="parTx" presStyleLbl="revTx" presStyleIdx="1" presStyleCnt="5">
        <dgm:presLayoutVars>
          <dgm:chMax val="0"/>
          <dgm:chPref val="0"/>
        </dgm:presLayoutVars>
      </dgm:prSet>
      <dgm:spPr/>
    </dgm:pt>
    <dgm:pt modelId="{7BD9C19C-F4E5-421F-B36E-F470463B7BEC}" type="pres">
      <dgm:prSet presAssocID="{193822FF-2BA2-4AD2-AC5B-53AA1D340C5C}" presName="desTx" presStyleLbl="revTx" presStyleIdx="2" presStyleCnt="5">
        <dgm:presLayoutVars/>
      </dgm:prSet>
      <dgm:spPr/>
    </dgm:pt>
    <dgm:pt modelId="{EA436926-96C2-47F4-98AC-EE88CE9D03FC}" type="pres">
      <dgm:prSet presAssocID="{5E2EB53F-815E-498C-84D6-2752CB228BFC}" presName="sibTrans" presStyleCnt="0"/>
      <dgm:spPr/>
    </dgm:pt>
    <dgm:pt modelId="{DF1C6E52-70B8-406D-9738-85A4693D44BE}" type="pres">
      <dgm:prSet presAssocID="{7A243857-C899-4D45-B12E-BFC36244D1FA}" presName="compNode" presStyleCnt="0"/>
      <dgm:spPr/>
    </dgm:pt>
    <dgm:pt modelId="{45A5FA3A-75B3-4A3B-94D7-E131112F9B0E}" type="pres">
      <dgm:prSet presAssocID="{7A243857-C899-4D45-B12E-BFC36244D1FA}" presName="bgRect" presStyleLbl="bgShp" presStyleIdx="2" presStyleCnt="3"/>
      <dgm:spPr/>
    </dgm:pt>
    <dgm:pt modelId="{A1296030-82C0-4913-9DA8-64282C72173F}" type="pres">
      <dgm:prSet presAssocID="{7A243857-C899-4D45-B12E-BFC36244D1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0D61A228-0963-49C7-A7B7-7C4074DCCD9B}" type="pres">
      <dgm:prSet presAssocID="{7A243857-C899-4D45-B12E-BFC36244D1FA}" presName="spaceRect" presStyleCnt="0"/>
      <dgm:spPr/>
    </dgm:pt>
    <dgm:pt modelId="{6C32F407-3444-41F7-BDB1-3AB745BA87FE}" type="pres">
      <dgm:prSet presAssocID="{7A243857-C899-4D45-B12E-BFC36244D1FA}" presName="parTx" presStyleLbl="revTx" presStyleIdx="3" presStyleCnt="5">
        <dgm:presLayoutVars>
          <dgm:chMax val="0"/>
          <dgm:chPref val="0"/>
        </dgm:presLayoutVars>
      </dgm:prSet>
      <dgm:spPr/>
    </dgm:pt>
    <dgm:pt modelId="{25325AAB-7666-4562-81B6-443779F1B380}" type="pres">
      <dgm:prSet presAssocID="{7A243857-C899-4D45-B12E-BFC36244D1FA}" presName="desTx" presStyleLbl="revTx" presStyleIdx="4" presStyleCnt="5">
        <dgm:presLayoutVars/>
      </dgm:prSet>
      <dgm:spPr/>
    </dgm:pt>
  </dgm:ptLst>
  <dgm:cxnLst>
    <dgm:cxn modelId="{2B668C0F-108B-47AF-B68A-536265C984A5}" srcId="{193822FF-2BA2-4AD2-AC5B-53AA1D340C5C}" destId="{F9C64A25-A9C8-437B-9305-449AA0F7028F}" srcOrd="1" destOrd="0" parTransId="{28D6A7D2-3375-41AC-ABBA-B0ED9C7F084E}" sibTransId="{80952D2B-8DAB-4F0D-A28A-4D005B1F605F}"/>
    <dgm:cxn modelId="{912CC41A-4194-BA42-970A-FD57339AFB0A}" type="presOf" srcId="{06B8C971-3F9F-4A53-A82C-76ACC63C927F}" destId="{25325AAB-7666-4562-81B6-443779F1B380}" srcOrd="0" destOrd="1" presId="urn:microsoft.com/office/officeart/2018/2/layout/IconVerticalSolidList"/>
    <dgm:cxn modelId="{20F15B2B-B308-46E4-8038-F50AAE23E89C}" srcId="{7A243857-C899-4D45-B12E-BFC36244D1FA}" destId="{06B8C971-3F9F-4A53-A82C-76ACC63C927F}" srcOrd="1" destOrd="0" parTransId="{D2EE77E4-E119-449B-BE6E-DB62C46D398B}" sibTransId="{B589AF44-42D3-419B-8DD3-C5B0E2C83E3A}"/>
    <dgm:cxn modelId="{884C405C-248C-3F4D-BCAB-995328D4A110}" type="presOf" srcId="{DB4C8C82-2A7A-4911-912E-529073124477}" destId="{7BD9C19C-F4E5-421F-B36E-F470463B7BEC}" srcOrd="0" destOrd="3" presId="urn:microsoft.com/office/officeart/2018/2/layout/IconVerticalSolidList"/>
    <dgm:cxn modelId="{3A4ADA6C-1204-B443-97B4-CEAA2A2253DC}" type="presOf" srcId="{1D99B805-0767-44F0-90C4-3FE7A4BAA11E}" destId="{D52C4BC8-1374-43CA-A458-B86D44A1DDC0}" srcOrd="0" destOrd="0" presId="urn:microsoft.com/office/officeart/2018/2/layout/IconVerticalSolidList"/>
    <dgm:cxn modelId="{4C386E4F-18C1-5B4D-AA32-3265681B21B5}" type="presOf" srcId="{F9C64A25-A9C8-437B-9305-449AA0F7028F}" destId="{7BD9C19C-F4E5-421F-B36E-F470463B7BEC}" srcOrd="0" destOrd="1" presId="urn:microsoft.com/office/officeart/2018/2/layout/IconVerticalSolidList"/>
    <dgm:cxn modelId="{850D3481-3CAD-42B2-B5AA-E17CC30845FA}" srcId="{193822FF-2BA2-4AD2-AC5B-53AA1D340C5C}" destId="{CB72D7A5-4A36-4923-B53F-1D9EE0B22C39}" srcOrd="0" destOrd="0" parTransId="{E548856D-3B20-428D-BB75-31CA326BB38A}" sibTransId="{880F19AA-4A93-4850-9EFA-264AAC7D777D}"/>
    <dgm:cxn modelId="{C6B9258A-F59C-4041-83D9-A497D28B053C}" type="presOf" srcId="{33291EB4-24C1-45B3-AAC1-415B1BA7FCE2}" destId="{25325AAB-7666-4562-81B6-443779F1B380}" srcOrd="0" destOrd="2" presId="urn:microsoft.com/office/officeart/2018/2/layout/IconVerticalSolidList"/>
    <dgm:cxn modelId="{0561C8A1-E49C-BB43-904D-67E229714F32}" type="presOf" srcId="{7A243857-C899-4D45-B12E-BFC36244D1FA}" destId="{6C32F407-3444-41F7-BDB1-3AB745BA87FE}" srcOrd="0" destOrd="0" presId="urn:microsoft.com/office/officeart/2018/2/layout/IconVerticalSolidList"/>
    <dgm:cxn modelId="{C39046A4-6014-2C46-BC45-73AAE53D83E3}" type="presOf" srcId="{89C48F59-1527-42D2-A9D5-C022DB526311}" destId="{25325AAB-7666-4562-81B6-443779F1B380}" srcOrd="0" destOrd="0" presId="urn:microsoft.com/office/officeart/2018/2/layout/IconVerticalSolidList"/>
    <dgm:cxn modelId="{070E2FA6-09FB-4761-A37C-9312FA26BDBB}" srcId="{193822FF-2BA2-4AD2-AC5B-53AA1D340C5C}" destId="{E837D8D7-6495-419B-AAEB-4CED2E89A0B8}" srcOrd="2" destOrd="0" parTransId="{EC255AAF-4E9A-4495-9CC1-F937E095BD08}" sibTransId="{0833F8E5-C21D-467F-8F08-219C24FD1BA8}"/>
    <dgm:cxn modelId="{8D5130A9-66B2-944C-94AB-1180A41B157C}" type="presOf" srcId="{A0E5DDA7-0079-41D1-B2C4-D57C04D76FDB}" destId="{25325AAB-7666-4562-81B6-443779F1B380}" srcOrd="0" destOrd="3" presId="urn:microsoft.com/office/officeart/2018/2/layout/IconVerticalSolidList"/>
    <dgm:cxn modelId="{9E3E98B3-2755-FE4C-9FF4-885F906029CB}" type="presOf" srcId="{193822FF-2BA2-4AD2-AC5B-53AA1D340C5C}" destId="{04208ED8-228C-481E-BBF0-C9F1E0FDE2ED}" srcOrd="0" destOrd="0" presId="urn:microsoft.com/office/officeart/2018/2/layout/IconVerticalSolidList"/>
    <dgm:cxn modelId="{A5F175C7-58A2-4351-AA23-60A364821AD8}" srcId="{88A68C60-88A3-49A6-87CD-3AD2AE72B29A}" destId="{1D99B805-0767-44F0-90C4-3FE7A4BAA11E}" srcOrd="0" destOrd="0" parTransId="{6083DFE8-B525-452F-AD00-526DC5C3E28D}" sibTransId="{713A880F-B71B-41C7-9086-6AEB1FD272B1}"/>
    <dgm:cxn modelId="{8FF478CA-A058-43B6-B745-0B5643732BC4}" srcId="{88A68C60-88A3-49A6-87CD-3AD2AE72B29A}" destId="{193822FF-2BA2-4AD2-AC5B-53AA1D340C5C}" srcOrd="1" destOrd="0" parTransId="{DA92EFA0-FB55-41BC-AA68-99D3B0DBC460}" sibTransId="{5E2EB53F-815E-498C-84D6-2752CB228BFC}"/>
    <dgm:cxn modelId="{84397ECF-DA6F-D946-8FAF-926C67301F62}" type="presOf" srcId="{E837D8D7-6495-419B-AAEB-4CED2E89A0B8}" destId="{7BD9C19C-F4E5-421F-B36E-F470463B7BEC}" srcOrd="0" destOrd="2" presId="urn:microsoft.com/office/officeart/2018/2/layout/IconVerticalSolidList"/>
    <dgm:cxn modelId="{124BB0CF-DF26-4D03-AD9C-C9C8E041534C}" srcId="{7A243857-C899-4D45-B12E-BFC36244D1FA}" destId="{A0E5DDA7-0079-41D1-B2C4-D57C04D76FDB}" srcOrd="3" destOrd="0" parTransId="{7CBF8CB2-E29A-4219-9AA4-9AC78871A437}" sibTransId="{3AB15506-7CFF-4EA7-96D8-3012DBBD4D8F}"/>
    <dgm:cxn modelId="{D5C18DD2-A8D4-4700-9B4C-4F36FDA2EE62}" srcId="{88A68C60-88A3-49A6-87CD-3AD2AE72B29A}" destId="{7A243857-C899-4D45-B12E-BFC36244D1FA}" srcOrd="2" destOrd="0" parTransId="{AD018A00-BAE4-41E6-B77F-8E534ED2B633}" sibTransId="{359A1AC8-F06E-4818-9897-E5C19D6E0E4C}"/>
    <dgm:cxn modelId="{A085D0D3-E039-BB4D-8D68-A541092D8D0B}" type="presOf" srcId="{88A68C60-88A3-49A6-87CD-3AD2AE72B29A}" destId="{8D1D9AFE-6B52-406A-BB02-ECEEB6512058}" srcOrd="0" destOrd="0" presId="urn:microsoft.com/office/officeart/2018/2/layout/IconVerticalSolidList"/>
    <dgm:cxn modelId="{C5E346E1-79F3-4C4D-ADB0-90570F31F83A}" srcId="{7A243857-C899-4D45-B12E-BFC36244D1FA}" destId="{33291EB4-24C1-45B3-AAC1-415B1BA7FCE2}" srcOrd="2" destOrd="0" parTransId="{2F731B74-9B6D-41B7-A29F-B86D77BB5630}" sibTransId="{0B89C2D2-609C-4162-8B47-F6CC609879C6}"/>
    <dgm:cxn modelId="{85D9DCED-0916-8A4A-8762-325452C456B5}" type="presOf" srcId="{CB72D7A5-4A36-4923-B53F-1D9EE0B22C39}" destId="{7BD9C19C-F4E5-421F-B36E-F470463B7BEC}" srcOrd="0" destOrd="0" presId="urn:microsoft.com/office/officeart/2018/2/layout/IconVerticalSolidList"/>
    <dgm:cxn modelId="{244634F7-1967-4843-B301-5964C08C0AEF}" srcId="{193822FF-2BA2-4AD2-AC5B-53AA1D340C5C}" destId="{DB4C8C82-2A7A-4911-912E-529073124477}" srcOrd="3" destOrd="0" parTransId="{CDF59F85-55AD-4F0B-BBDF-D41DDCB9A527}" sibTransId="{553BC084-2A2D-4EB0-BE89-EDFD0F6278E4}"/>
    <dgm:cxn modelId="{02CEB7F8-B864-4BE0-9E1B-98507CD7CCAB}" srcId="{7A243857-C899-4D45-B12E-BFC36244D1FA}" destId="{89C48F59-1527-42D2-A9D5-C022DB526311}" srcOrd="0" destOrd="0" parTransId="{C811A7E9-04F5-4AC6-ACCA-CDB42B3DCB28}" sibTransId="{58F3EBFF-2474-484C-BC8E-7ABFF8DEE158}"/>
    <dgm:cxn modelId="{71911682-E8DB-444C-A24B-86AEDBF70DE0}" type="presParOf" srcId="{8D1D9AFE-6B52-406A-BB02-ECEEB6512058}" destId="{1BA204D5-3E63-4514-ABD7-CBDA8E91590B}" srcOrd="0" destOrd="0" presId="urn:microsoft.com/office/officeart/2018/2/layout/IconVerticalSolidList"/>
    <dgm:cxn modelId="{1B337C0B-F242-BE44-B416-958A58E9F415}" type="presParOf" srcId="{1BA204D5-3E63-4514-ABD7-CBDA8E91590B}" destId="{636B69E0-B9CA-441E-B726-7EC0644B35F9}" srcOrd="0" destOrd="0" presId="urn:microsoft.com/office/officeart/2018/2/layout/IconVerticalSolidList"/>
    <dgm:cxn modelId="{E3E13AC9-8426-064D-8D72-843AD743064C}" type="presParOf" srcId="{1BA204D5-3E63-4514-ABD7-CBDA8E91590B}" destId="{06B932F4-CFF6-4F7C-9314-1ED23FEB361C}" srcOrd="1" destOrd="0" presId="urn:microsoft.com/office/officeart/2018/2/layout/IconVerticalSolidList"/>
    <dgm:cxn modelId="{911A1183-BE84-534C-A788-33735A476FC9}" type="presParOf" srcId="{1BA204D5-3E63-4514-ABD7-CBDA8E91590B}" destId="{12D8A2C0-52E5-4E19-93AC-915B8C9B342B}" srcOrd="2" destOrd="0" presId="urn:microsoft.com/office/officeart/2018/2/layout/IconVerticalSolidList"/>
    <dgm:cxn modelId="{5F4651C1-175F-2D4D-81B6-0FC6244AEF00}" type="presParOf" srcId="{1BA204D5-3E63-4514-ABD7-CBDA8E91590B}" destId="{D52C4BC8-1374-43CA-A458-B86D44A1DDC0}" srcOrd="3" destOrd="0" presId="urn:microsoft.com/office/officeart/2018/2/layout/IconVerticalSolidList"/>
    <dgm:cxn modelId="{0B227912-C40E-EA4D-ACE2-E68818C62F41}" type="presParOf" srcId="{8D1D9AFE-6B52-406A-BB02-ECEEB6512058}" destId="{7A0A3CF6-9EA9-4C13-B1CC-3772E3B753C2}" srcOrd="1" destOrd="0" presId="urn:microsoft.com/office/officeart/2018/2/layout/IconVerticalSolidList"/>
    <dgm:cxn modelId="{6BCD6325-740B-DF46-949A-21564C222EF0}" type="presParOf" srcId="{8D1D9AFE-6B52-406A-BB02-ECEEB6512058}" destId="{21CB4A00-1850-47CA-A7E6-16930C1D5FEB}" srcOrd="2" destOrd="0" presId="urn:microsoft.com/office/officeart/2018/2/layout/IconVerticalSolidList"/>
    <dgm:cxn modelId="{2A081F6A-5D6F-ED42-8157-5A41A34DE27E}" type="presParOf" srcId="{21CB4A00-1850-47CA-A7E6-16930C1D5FEB}" destId="{5DB77C87-07B6-4096-AC8A-5FA7749A645F}" srcOrd="0" destOrd="0" presId="urn:microsoft.com/office/officeart/2018/2/layout/IconVerticalSolidList"/>
    <dgm:cxn modelId="{82D4E852-34B6-6B41-B4F1-D8FB3FB25E58}" type="presParOf" srcId="{21CB4A00-1850-47CA-A7E6-16930C1D5FEB}" destId="{EA8590A5-9575-4981-9B8E-D9B3552EF944}" srcOrd="1" destOrd="0" presId="urn:microsoft.com/office/officeart/2018/2/layout/IconVerticalSolidList"/>
    <dgm:cxn modelId="{B38B261A-12DB-6E42-856C-36DE7DCD38EC}" type="presParOf" srcId="{21CB4A00-1850-47CA-A7E6-16930C1D5FEB}" destId="{7D8C5B7B-72E2-435D-8C1C-B310DE1E91CC}" srcOrd="2" destOrd="0" presId="urn:microsoft.com/office/officeart/2018/2/layout/IconVerticalSolidList"/>
    <dgm:cxn modelId="{CC99CBA9-5DF6-1C47-9B9B-B84801439397}" type="presParOf" srcId="{21CB4A00-1850-47CA-A7E6-16930C1D5FEB}" destId="{04208ED8-228C-481E-BBF0-C9F1E0FDE2ED}" srcOrd="3" destOrd="0" presId="urn:microsoft.com/office/officeart/2018/2/layout/IconVerticalSolidList"/>
    <dgm:cxn modelId="{463C1C49-797E-694D-81EC-F5D1D40CE38D}" type="presParOf" srcId="{21CB4A00-1850-47CA-A7E6-16930C1D5FEB}" destId="{7BD9C19C-F4E5-421F-B36E-F470463B7BEC}" srcOrd="4" destOrd="0" presId="urn:microsoft.com/office/officeart/2018/2/layout/IconVerticalSolidList"/>
    <dgm:cxn modelId="{A138013C-55B0-514C-B668-5B8F0FA8FD0A}" type="presParOf" srcId="{8D1D9AFE-6B52-406A-BB02-ECEEB6512058}" destId="{EA436926-96C2-47F4-98AC-EE88CE9D03FC}" srcOrd="3" destOrd="0" presId="urn:microsoft.com/office/officeart/2018/2/layout/IconVerticalSolidList"/>
    <dgm:cxn modelId="{B16B905E-78E5-C04D-AD01-F14846D53DEB}" type="presParOf" srcId="{8D1D9AFE-6B52-406A-BB02-ECEEB6512058}" destId="{DF1C6E52-70B8-406D-9738-85A4693D44BE}" srcOrd="4" destOrd="0" presId="urn:microsoft.com/office/officeart/2018/2/layout/IconVerticalSolidList"/>
    <dgm:cxn modelId="{5EA207B3-460F-8149-B410-FBCF9EBD25E1}" type="presParOf" srcId="{DF1C6E52-70B8-406D-9738-85A4693D44BE}" destId="{45A5FA3A-75B3-4A3B-94D7-E131112F9B0E}" srcOrd="0" destOrd="0" presId="urn:microsoft.com/office/officeart/2018/2/layout/IconVerticalSolidList"/>
    <dgm:cxn modelId="{67541F45-0762-0547-8C19-437C18D491A7}" type="presParOf" srcId="{DF1C6E52-70B8-406D-9738-85A4693D44BE}" destId="{A1296030-82C0-4913-9DA8-64282C72173F}" srcOrd="1" destOrd="0" presId="urn:microsoft.com/office/officeart/2018/2/layout/IconVerticalSolidList"/>
    <dgm:cxn modelId="{3BF39663-B06C-1D44-A1BA-1D059B7C714E}" type="presParOf" srcId="{DF1C6E52-70B8-406D-9738-85A4693D44BE}" destId="{0D61A228-0963-49C7-A7B7-7C4074DCCD9B}" srcOrd="2" destOrd="0" presId="urn:microsoft.com/office/officeart/2018/2/layout/IconVerticalSolidList"/>
    <dgm:cxn modelId="{7EC818D8-167B-B344-862F-73CBB48BD432}" type="presParOf" srcId="{DF1C6E52-70B8-406D-9738-85A4693D44BE}" destId="{6C32F407-3444-41F7-BDB1-3AB745BA87FE}" srcOrd="3" destOrd="0" presId="urn:microsoft.com/office/officeart/2018/2/layout/IconVerticalSolidList"/>
    <dgm:cxn modelId="{BC88DCD8-71CC-C048-A0B3-37485272702C}" type="presParOf" srcId="{DF1C6E52-70B8-406D-9738-85A4693D44BE}" destId="{25325AAB-7666-4562-81B6-443779F1B38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9C843B-A34D-4473-AC4C-10507C88163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0D58563-D1EB-4567-B567-696C929DF494}">
      <dgm:prSet/>
      <dgm:spPr/>
      <dgm:t>
        <a:bodyPr/>
        <a:lstStyle/>
        <a:p>
          <a:r>
            <a:rPr lang="en-US"/>
            <a:t>Patient: MJ, 75-year-old Caucasian woman</a:t>
          </a:r>
        </a:p>
      </dgm:t>
    </dgm:pt>
    <dgm:pt modelId="{791008DD-3DAA-4F51-AF68-EA9DB68F5D9E}" type="parTrans" cxnId="{5D3BA20D-8036-4220-B2FA-D62B0C4F48E0}">
      <dgm:prSet/>
      <dgm:spPr/>
      <dgm:t>
        <a:bodyPr/>
        <a:lstStyle/>
        <a:p>
          <a:endParaRPr lang="en-US"/>
        </a:p>
      </dgm:t>
    </dgm:pt>
    <dgm:pt modelId="{80CC2E35-7B5F-4264-8C90-CCBAA9FE25F0}" type="sibTrans" cxnId="{5D3BA20D-8036-4220-B2FA-D62B0C4F48E0}">
      <dgm:prSet/>
      <dgm:spPr/>
      <dgm:t>
        <a:bodyPr/>
        <a:lstStyle/>
        <a:p>
          <a:endParaRPr lang="en-US"/>
        </a:p>
      </dgm:t>
    </dgm:pt>
    <dgm:pt modelId="{1B9496EA-8B8E-455C-BF00-F9132E5FB115}">
      <dgm:prSet/>
      <dgm:spPr/>
      <dgm:t>
        <a:bodyPr/>
        <a:lstStyle/>
        <a:p>
          <a:r>
            <a:rPr lang="en-US"/>
            <a:t>PMH: hypertension, osteoarthritis, type 2 diabetes, depression</a:t>
          </a:r>
        </a:p>
      </dgm:t>
    </dgm:pt>
    <dgm:pt modelId="{8284A0FE-7089-46C3-BE1C-0B45FADE0298}" type="parTrans" cxnId="{B413F503-EADC-4241-8E04-CEAB0A7BC5EB}">
      <dgm:prSet/>
      <dgm:spPr/>
      <dgm:t>
        <a:bodyPr/>
        <a:lstStyle/>
        <a:p>
          <a:endParaRPr lang="en-US"/>
        </a:p>
      </dgm:t>
    </dgm:pt>
    <dgm:pt modelId="{837DCA66-B0EF-4C46-BEB9-F3A0C34097CE}" type="sibTrans" cxnId="{B413F503-EADC-4241-8E04-CEAB0A7BC5EB}">
      <dgm:prSet/>
      <dgm:spPr/>
      <dgm:t>
        <a:bodyPr/>
        <a:lstStyle/>
        <a:p>
          <a:endParaRPr lang="en-US"/>
        </a:p>
      </dgm:t>
    </dgm:pt>
    <dgm:pt modelId="{02641180-5990-4B37-9B60-950D0B913D6F}">
      <dgm:prSet/>
      <dgm:spPr/>
      <dgm:t>
        <a:bodyPr/>
        <a:lstStyle/>
        <a:p>
          <a:r>
            <a:rPr lang="en-US"/>
            <a:t>Current problem: fall with fractures on ER admission</a:t>
          </a:r>
        </a:p>
      </dgm:t>
    </dgm:pt>
    <dgm:pt modelId="{F81BFB2A-8D5E-4882-A416-97B2F4B41093}" type="parTrans" cxnId="{4612DA94-8C52-4493-BB2A-26441F06BE11}">
      <dgm:prSet/>
      <dgm:spPr/>
      <dgm:t>
        <a:bodyPr/>
        <a:lstStyle/>
        <a:p>
          <a:endParaRPr lang="en-US"/>
        </a:p>
      </dgm:t>
    </dgm:pt>
    <dgm:pt modelId="{E72C56FA-9E64-4DD3-9E9D-65ECE4F3A312}" type="sibTrans" cxnId="{4612DA94-8C52-4493-BB2A-26441F06BE11}">
      <dgm:prSet/>
      <dgm:spPr/>
      <dgm:t>
        <a:bodyPr/>
        <a:lstStyle/>
        <a:p>
          <a:endParaRPr lang="en-US"/>
        </a:p>
      </dgm:t>
    </dgm:pt>
    <dgm:pt modelId="{D359B991-EE6E-40C2-95D1-A4F38A616315}">
      <dgm:prSet/>
      <dgm:spPr/>
      <dgm:t>
        <a:bodyPr/>
        <a:lstStyle/>
        <a:p>
          <a:r>
            <a:rPr lang="en-US"/>
            <a:t>Med history:</a:t>
          </a:r>
        </a:p>
      </dgm:t>
    </dgm:pt>
    <dgm:pt modelId="{1FFF998C-BF2C-4C58-99CC-3757A26C425D}" type="parTrans" cxnId="{F56C45AD-D0BF-48BC-89D9-16D5205396AA}">
      <dgm:prSet/>
      <dgm:spPr/>
      <dgm:t>
        <a:bodyPr/>
        <a:lstStyle/>
        <a:p>
          <a:endParaRPr lang="en-US"/>
        </a:p>
      </dgm:t>
    </dgm:pt>
    <dgm:pt modelId="{4B1E9424-93C0-47B2-A4BD-CF6F6ED0D227}" type="sibTrans" cxnId="{F56C45AD-D0BF-48BC-89D9-16D5205396AA}">
      <dgm:prSet/>
      <dgm:spPr/>
      <dgm:t>
        <a:bodyPr/>
        <a:lstStyle/>
        <a:p>
          <a:endParaRPr lang="en-US"/>
        </a:p>
      </dgm:t>
    </dgm:pt>
    <dgm:pt modelId="{729382A5-4CCC-40BA-AC89-36FEA66A23EC}">
      <dgm:prSet/>
      <dgm:spPr/>
      <dgm:t>
        <a:bodyPr/>
        <a:lstStyle/>
        <a:p>
          <a:r>
            <a:rPr lang="en-US" dirty="0"/>
            <a:t>amlodipine 2.5 mg bid</a:t>
          </a:r>
        </a:p>
      </dgm:t>
    </dgm:pt>
    <dgm:pt modelId="{B85DE7BD-774F-48A3-A34B-A549F1707457}" type="parTrans" cxnId="{468EA440-02E1-491E-BC37-1E08984B0047}">
      <dgm:prSet/>
      <dgm:spPr/>
      <dgm:t>
        <a:bodyPr/>
        <a:lstStyle/>
        <a:p>
          <a:endParaRPr lang="en-US"/>
        </a:p>
      </dgm:t>
    </dgm:pt>
    <dgm:pt modelId="{B2F1367F-7A45-4209-A29B-8530DF8C1F29}" type="sibTrans" cxnId="{468EA440-02E1-491E-BC37-1E08984B0047}">
      <dgm:prSet/>
      <dgm:spPr/>
      <dgm:t>
        <a:bodyPr/>
        <a:lstStyle/>
        <a:p>
          <a:endParaRPr lang="en-US"/>
        </a:p>
      </dgm:t>
    </dgm:pt>
    <dgm:pt modelId="{FD4BD579-3F34-414C-B60C-DBD92DCFD849}">
      <dgm:prSet/>
      <dgm:spPr/>
      <dgm:t>
        <a:bodyPr/>
        <a:lstStyle/>
        <a:p>
          <a:r>
            <a:rPr lang="en-US"/>
            <a:t>sertraline 100mg</a:t>
          </a:r>
        </a:p>
      </dgm:t>
    </dgm:pt>
    <dgm:pt modelId="{45AB18A2-D044-4936-8368-2BFD621CD5D6}" type="parTrans" cxnId="{B3FB0F36-B618-4F20-9D1A-94B70F88A0E8}">
      <dgm:prSet/>
      <dgm:spPr/>
      <dgm:t>
        <a:bodyPr/>
        <a:lstStyle/>
        <a:p>
          <a:endParaRPr lang="en-US"/>
        </a:p>
      </dgm:t>
    </dgm:pt>
    <dgm:pt modelId="{4CEE39A5-5F40-466F-8CAD-886B7C478DFB}" type="sibTrans" cxnId="{B3FB0F36-B618-4F20-9D1A-94B70F88A0E8}">
      <dgm:prSet/>
      <dgm:spPr/>
      <dgm:t>
        <a:bodyPr/>
        <a:lstStyle/>
        <a:p>
          <a:endParaRPr lang="en-US"/>
        </a:p>
      </dgm:t>
    </dgm:pt>
    <dgm:pt modelId="{2209A30D-C842-41ED-BDF7-7A22922855E9}">
      <dgm:prSet/>
      <dgm:spPr/>
      <dgm:t>
        <a:bodyPr/>
        <a:lstStyle/>
        <a:p>
          <a:r>
            <a:rPr lang="en-US"/>
            <a:t>acetaminophen 500 mg prn, </a:t>
          </a:r>
        </a:p>
      </dgm:t>
    </dgm:pt>
    <dgm:pt modelId="{86016EAD-915E-4882-93DE-078F50B55A75}" type="parTrans" cxnId="{45615AA5-9082-482E-9487-BD28D6153988}">
      <dgm:prSet/>
      <dgm:spPr/>
      <dgm:t>
        <a:bodyPr/>
        <a:lstStyle/>
        <a:p>
          <a:endParaRPr lang="en-US"/>
        </a:p>
      </dgm:t>
    </dgm:pt>
    <dgm:pt modelId="{043CE187-5CCC-4C77-A9B9-D1A605D8C4B0}" type="sibTrans" cxnId="{45615AA5-9082-482E-9487-BD28D6153988}">
      <dgm:prSet/>
      <dgm:spPr/>
      <dgm:t>
        <a:bodyPr/>
        <a:lstStyle/>
        <a:p>
          <a:endParaRPr lang="en-US"/>
        </a:p>
      </dgm:t>
    </dgm:pt>
    <dgm:pt modelId="{DAF4DBC9-EAF0-4755-9613-98080EA3B55B}">
      <dgm:prSet/>
      <dgm:spPr/>
      <dgm:t>
        <a:bodyPr/>
        <a:lstStyle/>
        <a:p>
          <a:r>
            <a:rPr lang="en-US"/>
            <a:t>metformin 1000mg ER qpm</a:t>
          </a:r>
        </a:p>
      </dgm:t>
    </dgm:pt>
    <dgm:pt modelId="{D82F4299-1647-43AF-898D-3BC9574E8B6B}" type="parTrans" cxnId="{256C6F02-ECB3-4374-A346-54151E12113C}">
      <dgm:prSet/>
      <dgm:spPr/>
      <dgm:t>
        <a:bodyPr/>
        <a:lstStyle/>
        <a:p>
          <a:endParaRPr lang="en-US"/>
        </a:p>
      </dgm:t>
    </dgm:pt>
    <dgm:pt modelId="{F659713A-F20E-41E7-992B-F74CC030CA7F}" type="sibTrans" cxnId="{256C6F02-ECB3-4374-A346-54151E12113C}">
      <dgm:prSet/>
      <dgm:spPr/>
      <dgm:t>
        <a:bodyPr/>
        <a:lstStyle/>
        <a:p>
          <a:endParaRPr lang="en-US"/>
        </a:p>
      </dgm:t>
    </dgm:pt>
    <dgm:pt modelId="{1AAD7FCF-72E9-4AD1-9856-25B96A597DDF}">
      <dgm:prSet/>
      <dgm:spPr/>
      <dgm:t>
        <a:bodyPr/>
        <a:lstStyle/>
        <a:p>
          <a:r>
            <a:rPr lang="en-US"/>
            <a:t>ibuprofen 400 mg prn</a:t>
          </a:r>
        </a:p>
      </dgm:t>
    </dgm:pt>
    <dgm:pt modelId="{1FAC1911-5B6A-4865-AA30-050F59BFE9FA}" type="parTrans" cxnId="{0BACD2F2-2F49-4363-B2AD-15E2151361B9}">
      <dgm:prSet/>
      <dgm:spPr/>
      <dgm:t>
        <a:bodyPr/>
        <a:lstStyle/>
        <a:p>
          <a:endParaRPr lang="en-US"/>
        </a:p>
      </dgm:t>
    </dgm:pt>
    <dgm:pt modelId="{1D5F962D-2C7D-4319-A31C-F7CA6E4BCFB0}" type="sibTrans" cxnId="{0BACD2F2-2F49-4363-B2AD-15E2151361B9}">
      <dgm:prSet/>
      <dgm:spPr/>
      <dgm:t>
        <a:bodyPr/>
        <a:lstStyle/>
        <a:p>
          <a:endParaRPr lang="en-US"/>
        </a:p>
      </dgm:t>
    </dgm:pt>
    <dgm:pt modelId="{9ACDB6B7-04D7-41DE-8B1E-16E39F5220BF}">
      <dgm:prSet/>
      <dgm:spPr/>
      <dgm:t>
        <a:bodyPr/>
        <a:lstStyle/>
        <a:p>
          <a:r>
            <a:rPr lang="en-US" dirty="0">
              <a:solidFill>
                <a:srgbClr val="FF0000"/>
              </a:solidFill>
            </a:rPr>
            <a:t>Recent med changes: </a:t>
          </a:r>
        </a:p>
      </dgm:t>
    </dgm:pt>
    <dgm:pt modelId="{7B104C8C-B975-45F7-B619-4FFFA484E8A9}" type="parTrans" cxnId="{5E7E4943-514A-49EE-B39C-993693E96585}">
      <dgm:prSet/>
      <dgm:spPr/>
      <dgm:t>
        <a:bodyPr/>
        <a:lstStyle/>
        <a:p>
          <a:endParaRPr lang="en-US"/>
        </a:p>
      </dgm:t>
    </dgm:pt>
    <dgm:pt modelId="{D07C1AF5-E949-4D8A-A883-3787A8452B04}" type="sibTrans" cxnId="{5E7E4943-514A-49EE-B39C-993693E96585}">
      <dgm:prSet/>
      <dgm:spPr/>
      <dgm:t>
        <a:bodyPr/>
        <a:lstStyle/>
        <a:p>
          <a:endParaRPr lang="en-US"/>
        </a:p>
      </dgm:t>
    </dgm:pt>
    <dgm:pt modelId="{0B874AF3-5372-4EBE-8057-79F60449E578}">
      <dgm:prSet/>
      <dgm:spPr/>
      <dgm:t>
        <a:bodyPr/>
        <a:lstStyle/>
        <a:p>
          <a:r>
            <a:rPr lang="en-US"/>
            <a:t>furosemide 20 mg for new onset edema</a:t>
          </a:r>
        </a:p>
      </dgm:t>
    </dgm:pt>
    <dgm:pt modelId="{ED36BC32-800A-434F-BE73-4C2540C56DA5}" type="parTrans" cxnId="{33DBCEF9-4887-4E8B-9E09-61EE379D1358}">
      <dgm:prSet/>
      <dgm:spPr/>
      <dgm:t>
        <a:bodyPr/>
        <a:lstStyle/>
        <a:p>
          <a:endParaRPr lang="en-US"/>
        </a:p>
      </dgm:t>
    </dgm:pt>
    <dgm:pt modelId="{449DF901-6328-4313-B373-8C01488668B1}" type="sibTrans" cxnId="{33DBCEF9-4887-4E8B-9E09-61EE379D1358}">
      <dgm:prSet/>
      <dgm:spPr/>
      <dgm:t>
        <a:bodyPr/>
        <a:lstStyle/>
        <a:p>
          <a:endParaRPr lang="en-US"/>
        </a:p>
      </dgm:t>
    </dgm:pt>
    <dgm:pt modelId="{B602912B-17A9-4101-9058-05A1C343FB5F}">
      <dgm:prSet/>
      <dgm:spPr/>
      <dgm:t>
        <a:bodyPr/>
        <a:lstStyle/>
        <a:p>
          <a:r>
            <a:rPr lang="en-US"/>
            <a:t>followed 2 weeks later by tolterodine 2mg ER daily for OAB</a:t>
          </a:r>
        </a:p>
      </dgm:t>
    </dgm:pt>
    <dgm:pt modelId="{A2CFA184-3685-4669-BAFE-82A8A2F9A50A}" type="parTrans" cxnId="{CF35E979-75B6-4A5C-86B3-2EFE9EBFDC22}">
      <dgm:prSet/>
      <dgm:spPr/>
      <dgm:t>
        <a:bodyPr/>
        <a:lstStyle/>
        <a:p>
          <a:endParaRPr lang="en-US"/>
        </a:p>
      </dgm:t>
    </dgm:pt>
    <dgm:pt modelId="{F93B3A67-F0B0-42A1-841A-A3F45BD55F68}" type="sibTrans" cxnId="{CF35E979-75B6-4A5C-86B3-2EFE9EBFDC22}">
      <dgm:prSet/>
      <dgm:spPr/>
      <dgm:t>
        <a:bodyPr/>
        <a:lstStyle/>
        <a:p>
          <a:endParaRPr lang="en-US"/>
        </a:p>
      </dgm:t>
    </dgm:pt>
    <dgm:pt modelId="{EE21C1A2-91A3-2A41-BAAB-A90552D8FB54}" type="pres">
      <dgm:prSet presAssocID="{449C843B-A34D-4473-AC4C-10507C88163F}" presName="linear" presStyleCnt="0">
        <dgm:presLayoutVars>
          <dgm:animLvl val="lvl"/>
          <dgm:resizeHandles val="exact"/>
        </dgm:presLayoutVars>
      </dgm:prSet>
      <dgm:spPr/>
    </dgm:pt>
    <dgm:pt modelId="{7F18D8F4-BF32-7E47-938F-CEE722BE811D}" type="pres">
      <dgm:prSet presAssocID="{E0D58563-D1EB-4567-B567-696C929DF494}" presName="parentText" presStyleLbl="node1" presStyleIdx="0" presStyleCnt="5">
        <dgm:presLayoutVars>
          <dgm:chMax val="0"/>
          <dgm:bulletEnabled val="1"/>
        </dgm:presLayoutVars>
      </dgm:prSet>
      <dgm:spPr/>
    </dgm:pt>
    <dgm:pt modelId="{577D5E23-5665-DB4D-ADD7-7B3AD4ECE298}" type="pres">
      <dgm:prSet presAssocID="{80CC2E35-7B5F-4264-8C90-CCBAA9FE25F0}" presName="spacer" presStyleCnt="0"/>
      <dgm:spPr/>
    </dgm:pt>
    <dgm:pt modelId="{8557CE1E-3DC7-9741-BF83-2BC93560CF4D}" type="pres">
      <dgm:prSet presAssocID="{1B9496EA-8B8E-455C-BF00-F9132E5FB115}" presName="parentText" presStyleLbl="node1" presStyleIdx="1" presStyleCnt="5">
        <dgm:presLayoutVars>
          <dgm:chMax val="0"/>
          <dgm:bulletEnabled val="1"/>
        </dgm:presLayoutVars>
      </dgm:prSet>
      <dgm:spPr/>
    </dgm:pt>
    <dgm:pt modelId="{2A6E3D2B-B054-0C47-80A3-32E0B1B94149}" type="pres">
      <dgm:prSet presAssocID="{837DCA66-B0EF-4C46-BEB9-F3A0C34097CE}" presName="spacer" presStyleCnt="0"/>
      <dgm:spPr/>
    </dgm:pt>
    <dgm:pt modelId="{3BDF7D11-D732-094C-A2A6-87639EA445A1}" type="pres">
      <dgm:prSet presAssocID="{02641180-5990-4B37-9B60-950D0B913D6F}" presName="parentText" presStyleLbl="node1" presStyleIdx="2" presStyleCnt="5">
        <dgm:presLayoutVars>
          <dgm:chMax val="0"/>
          <dgm:bulletEnabled val="1"/>
        </dgm:presLayoutVars>
      </dgm:prSet>
      <dgm:spPr/>
    </dgm:pt>
    <dgm:pt modelId="{1C27912E-FD2D-774B-A0F6-1DC885CDC6B2}" type="pres">
      <dgm:prSet presAssocID="{E72C56FA-9E64-4DD3-9E9D-65ECE4F3A312}" presName="spacer" presStyleCnt="0"/>
      <dgm:spPr/>
    </dgm:pt>
    <dgm:pt modelId="{EC157B46-1342-AE4A-B632-5A772EBE66C5}" type="pres">
      <dgm:prSet presAssocID="{D359B991-EE6E-40C2-95D1-A4F38A616315}" presName="parentText" presStyleLbl="node1" presStyleIdx="3" presStyleCnt="5">
        <dgm:presLayoutVars>
          <dgm:chMax val="0"/>
          <dgm:bulletEnabled val="1"/>
        </dgm:presLayoutVars>
      </dgm:prSet>
      <dgm:spPr/>
    </dgm:pt>
    <dgm:pt modelId="{208A0566-227D-C645-9F6A-9B74DC18AB70}" type="pres">
      <dgm:prSet presAssocID="{D359B991-EE6E-40C2-95D1-A4F38A616315}" presName="childText" presStyleLbl="revTx" presStyleIdx="0" presStyleCnt="2">
        <dgm:presLayoutVars>
          <dgm:bulletEnabled val="1"/>
        </dgm:presLayoutVars>
      </dgm:prSet>
      <dgm:spPr/>
    </dgm:pt>
    <dgm:pt modelId="{3880E0FD-B6A7-FB4A-8DFA-6FAA31E04DA2}" type="pres">
      <dgm:prSet presAssocID="{9ACDB6B7-04D7-41DE-8B1E-16E39F5220BF}" presName="parentText" presStyleLbl="node1" presStyleIdx="4" presStyleCnt="5">
        <dgm:presLayoutVars>
          <dgm:chMax val="0"/>
          <dgm:bulletEnabled val="1"/>
        </dgm:presLayoutVars>
      </dgm:prSet>
      <dgm:spPr/>
    </dgm:pt>
    <dgm:pt modelId="{7FC07DEB-442A-0B43-BBE0-A66F60EE1CB7}" type="pres">
      <dgm:prSet presAssocID="{9ACDB6B7-04D7-41DE-8B1E-16E39F5220BF}" presName="childText" presStyleLbl="revTx" presStyleIdx="1" presStyleCnt="2">
        <dgm:presLayoutVars>
          <dgm:bulletEnabled val="1"/>
        </dgm:presLayoutVars>
      </dgm:prSet>
      <dgm:spPr/>
    </dgm:pt>
  </dgm:ptLst>
  <dgm:cxnLst>
    <dgm:cxn modelId="{256C6F02-ECB3-4374-A346-54151E12113C}" srcId="{D359B991-EE6E-40C2-95D1-A4F38A616315}" destId="{DAF4DBC9-EAF0-4755-9613-98080EA3B55B}" srcOrd="3" destOrd="0" parTransId="{D82F4299-1647-43AF-898D-3BC9574E8B6B}" sibTransId="{F659713A-F20E-41E7-992B-F74CC030CA7F}"/>
    <dgm:cxn modelId="{B413F503-EADC-4241-8E04-CEAB0A7BC5EB}" srcId="{449C843B-A34D-4473-AC4C-10507C88163F}" destId="{1B9496EA-8B8E-455C-BF00-F9132E5FB115}" srcOrd="1" destOrd="0" parTransId="{8284A0FE-7089-46C3-BE1C-0B45FADE0298}" sibTransId="{837DCA66-B0EF-4C46-BEB9-F3A0C34097CE}"/>
    <dgm:cxn modelId="{E7CFF306-9859-544F-948D-EC5CE3DEC981}" type="presOf" srcId="{1AAD7FCF-72E9-4AD1-9856-25B96A597DDF}" destId="{208A0566-227D-C645-9F6A-9B74DC18AB70}" srcOrd="0" destOrd="4" presId="urn:microsoft.com/office/officeart/2005/8/layout/vList2"/>
    <dgm:cxn modelId="{90C3B80A-FFCA-9B42-8A9A-04DCAD1A8202}" type="presOf" srcId="{D359B991-EE6E-40C2-95D1-A4F38A616315}" destId="{EC157B46-1342-AE4A-B632-5A772EBE66C5}" srcOrd="0" destOrd="0" presId="urn:microsoft.com/office/officeart/2005/8/layout/vList2"/>
    <dgm:cxn modelId="{5D3BA20D-8036-4220-B2FA-D62B0C4F48E0}" srcId="{449C843B-A34D-4473-AC4C-10507C88163F}" destId="{E0D58563-D1EB-4567-B567-696C929DF494}" srcOrd="0" destOrd="0" parTransId="{791008DD-3DAA-4F51-AF68-EA9DB68F5D9E}" sibTransId="{80CC2E35-7B5F-4264-8C90-CCBAA9FE25F0}"/>
    <dgm:cxn modelId="{FC6AAB1C-1328-294C-857B-F65AA6B1960C}" type="presOf" srcId="{E0D58563-D1EB-4567-B567-696C929DF494}" destId="{7F18D8F4-BF32-7E47-938F-CEE722BE811D}" srcOrd="0" destOrd="0" presId="urn:microsoft.com/office/officeart/2005/8/layout/vList2"/>
    <dgm:cxn modelId="{B3FB0F36-B618-4F20-9D1A-94B70F88A0E8}" srcId="{D359B991-EE6E-40C2-95D1-A4F38A616315}" destId="{FD4BD579-3F34-414C-B60C-DBD92DCFD849}" srcOrd="1" destOrd="0" parTransId="{45AB18A2-D044-4936-8368-2BFD621CD5D6}" sibTransId="{4CEE39A5-5F40-466F-8CAD-886B7C478DFB}"/>
    <dgm:cxn modelId="{5038013D-F2C5-B241-8DD4-E113E8CA0C6A}" type="presOf" srcId="{B602912B-17A9-4101-9058-05A1C343FB5F}" destId="{7FC07DEB-442A-0B43-BBE0-A66F60EE1CB7}" srcOrd="0" destOrd="1" presId="urn:microsoft.com/office/officeart/2005/8/layout/vList2"/>
    <dgm:cxn modelId="{468EA440-02E1-491E-BC37-1E08984B0047}" srcId="{D359B991-EE6E-40C2-95D1-A4F38A616315}" destId="{729382A5-4CCC-40BA-AC89-36FEA66A23EC}" srcOrd="0" destOrd="0" parTransId="{B85DE7BD-774F-48A3-A34B-A549F1707457}" sibTransId="{B2F1367F-7A45-4209-A29B-8530DF8C1F29}"/>
    <dgm:cxn modelId="{5E7E4943-514A-49EE-B39C-993693E96585}" srcId="{449C843B-A34D-4473-AC4C-10507C88163F}" destId="{9ACDB6B7-04D7-41DE-8B1E-16E39F5220BF}" srcOrd="4" destOrd="0" parTransId="{7B104C8C-B975-45F7-B619-4FFFA484E8A9}" sibTransId="{D07C1AF5-E949-4D8A-A883-3787A8452B04}"/>
    <dgm:cxn modelId="{FCDE0F49-9AA9-184F-A62E-09FF387B32AA}" type="presOf" srcId="{729382A5-4CCC-40BA-AC89-36FEA66A23EC}" destId="{208A0566-227D-C645-9F6A-9B74DC18AB70}" srcOrd="0" destOrd="0" presId="urn:microsoft.com/office/officeart/2005/8/layout/vList2"/>
    <dgm:cxn modelId="{48DE754B-5A39-F945-A799-F4CEC3467ACB}" type="presOf" srcId="{2209A30D-C842-41ED-BDF7-7A22922855E9}" destId="{208A0566-227D-C645-9F6A-9B74DC18AB70}" srcOrd="0" destOrd="2" presId="urn:microsoft.com/office/officeart/2005/8/layout/vList2"/>
    <dgm:cxn modelId="{CF35E979-75B6-4A5C-86B3-2EFE9EBFDC22}" srcId="{9ACDB6B7-04D7-41DE-8B1E-16E39F5220BF}" destId="{B602912B-17A9-4101-9058-05A1C343FB5F}" srcOrd="1" destOrd="0" parTransId="{A2CFA184-3685-4669-BAFE-82A8A2F9A50A}" sibTransId="{F93B3A67-F0B0-42A1-841A-A3F45BD55F68}"/>
    <dgm:cxn modelId="{23F58D80-970F-D94D-A5B1-69CACE12E752}" type="presOf" srcId="{02641180-5990-4B37-9B60-950D0B913D6F}" destId="{3BDF7D11-D732-094C-A2A6-87639EA445A1}" srcOrd="0" destOrd="0" presId="urn:microsoft.com/office/officeart/2005/8/layout/vList2"/>
    <dgm:cxn modelId="{BE0C6784-B003-9B45-8340-CFC9286E7B21}" type="presOf" srcId="{1B9496EA-8B8E-455C-BF00-F9132E5FB115}" destId="{8557CE1E-3DC7-9741-BF83-2BC93560CF4D}" srcOrd="0" destOrd="0" presId="urn:microsoft.com/office/officeart/2005/8/layout/vList2"/>
    <dgm:cxn modelId="{4612DA94-8C52-4493-BB2A-26441F06BE11}" srcId="{449C843B-A34D-4473-AC4C-10507C88163F}" destId="{02641180-5990-4B37-9B60-950D0B913D6F}" srcOrd="2" destOrd="0" parTransId="{F81BFB2A-8D5E-4882-A416-97B2F4B41093}" sibTransId="{E72C56FA-9E64-4DD3-9E9D-65ECE4F3A312}"/>
    <dgm:cxn modelId="{5118C898-E35D-054B-83B5-7EFACDF10119}" type="presOf" srcId="{DAF4DBC9-EAF0-4755-9613-98080EA3B55B}" destId="{208A0566-227D-C645-9F6A-9B74DC18AB70}" srcOrd="0" destOrd="3" presId="urn:microsoft.com/office/officeart/2005/8/layout/vList2"/>
    <dgm:cxn modelId="{DE07A8A0-4616-C145-8B87-9DFC695063C6}" type="presOf" srcId="{0B874AF3-5372-4EBE-8057-79F60449E578}" destId="{7FC07DEB-442A-0B43-BBE0-A66F60EE1CB7}" srcOrd="0" destOrd="0" presId="urn:microsoft.com/office/officeart/2005/8/layout/vList2"/>
    <dgm:cxn modelId="{45615AA5-9082-482E-9487-BD28D6153988}" srcId="{D359B991-EE6E-40C2-95D1-A4F38A616315}" destId="{2209A30D-C842-41ED-BDF7-7A22922855E9}" srcOrd="2" destOrd="0" parTransId="{86016EAD-915E-4882-93DE-078F50B55A75}" sibTransId="{043CE187-5CCC-4C77-A9B9-D1A605D8C4B0}"/>
    <dgm:cxn modelId="{F56C45AD-D0BF-48BC-89D9-16D5205396AA}" srcId="{449C843B-A34D-4473-AC4C-10507C88163F}" destId="{D359B991-EE6E-40C2-95D1-A4F38A616315}" srcOrd="3" destOrd="0" parTransId="{1FFF998C-BF2C-4C58-99CC-3757A26C425D}" sibTransId="{4B1E9424-93C0-47B2-A4BD-CF6F6ED0D227}"/>
    <dgm:cxn modelId="{E1E612BA-7580-F247-8512-5B34691A3A10}" type="presOf" srcId="{9ACDB6B7-04D7-41DE-8B1E-16E39F5220BF}" destId="{3880E0FD-B6A7-FB4A-8DFA-6FAA31E04DA2}" srcOrd="0" destOrd="0" presId="urn:microsoft.com/office/officeart/2005/8/layout/vList2"/>
    <dgm:cxn modelId="{681DECC0-DEBC-794E-8C71-16BF14481DE5}" type="presOf" srcId="{449C843B-A34D-4473-AC4C-10507C88163F}" destId="{EE21C1A2-91A3-2A41-BAAB-A90552D8FB54}" srcOrd="0" destOrd="0" presId="urn:microsoft.com/office/officeart/2005/8/layout/vList2"/>
    <dgm:cxn modelId="{0BACD2F2-2F49-4363-B2AD-15E2151361B9}" srcId="{D359B991-EE6E-40C2-95D1-A4F38A616315}" destId="{1AAD7FCF-72E9-4AD1-9856-25B96A597DDF}" srcOrd="4" destOrd="0" parTransId="{1FAC1911-5B6A-4865-AA30-050F59BFE9FA}" sibTransId="{1D5F962D-2C7D-4319-A31C-F7CA6E4BCFB0}"/>
    <dgm:cxn modelId="{33DBCEF9-4887-4E8B-9E09-61EE379D1358}" srcId="{9ACDB6B7-04D7-41DE-8B1E-16E39F5220BF}" destId="{0B874AF3-5372-4EBE-8057-79F60449E578}" srcOrd="0" destOrd="0" parTransId="{ED36BC32-800A-434F-BE73-4C2540C56DA5}" sibTransId="{449DF901-6328-4313-B373-8C01488668B1}"/>
    <dgm:cxn modelId="{66FF49FD-9057-3747-BD71-505B5CC6CF5B}" type="presOf" srcId="{FD4BD579-3F34-414C-B60C-DBD92DCFD849}" destId="{208A0566-227D-C645-9F6A-9B74DC18AB70}" srcOrd="0" destOrd="1" presId="urn:microsoft.com/office/officeart/2005/8/layout/vList2"/>
    <dgm:cxn modelId="{4AFAA6E8-0697-6B41-8703-DE9E3001C46D}" type="presParOf" srcId="{EE21C1A2-91A3-2A41-BAAB-A90552D8FB54}" destId="{7F18D8F4-BF32-7E47-938F-CEE722BE811D}" srcOrd="0" destOrd="0" presId="urn:microsoft.com/office/officeart/2005/8/layout/vList2"/>
    <dgm:cxn modelId="{F007C527-0DB0-EA46-A570-7D7659D60E31}" type="presParOf" srcId="{EE21C1A2-91A3-2A41-BAAB-A90552D8FB54}" destId="{577D5E23-5665-DB4D-ADD7-7B3AD4ECE298}" srcOrd="1" destOrd="0" presId="urn:microsoft.com/office/officeart/2005/8/layout/vList2"/>
    <dgm:cxn modelId="{79A0A5B0-3BCB-EC45-9BBD-C92FA16615AB}" type="presParOf" srcId="{EE21C1A2-91A3-2A41-BAAB-A90552D8FB54}" destId="{8557CE1E-3DC7-9741-BF83-2BC93560CF4D}" srcOrd="2" destOrd="0" presId="urn:microsoft.com/office/officeart/2005/8/layout/vList2"/>
    <dgm:cxn modelId="{3B6266C0-2DED-024E-BAF7-DB66F44C5115}" type="presParOf" srcId="{EE21C1A2-91A3-2A41-BAAB-A90552D8FB54}" destId="{2A6E3D2B-B054-0C47-80A3-32E0B1B94149}" srcOrd="3" destOrd="0" presId="urn:microsoft.com/office/officeart/2005/8/layout/vList2"/>
    <dgm:cxn modelId="{12D7EDC9-570E-9E40-BA68-B64705FAECE9}" type="presParOf" srcId="{EE21C1A2-91A3-2A41-BAAB-A90552D8FB54}" destId="{3BDF7D11-D732-094C-A2A6-87639EA445A1}" srcOrd="4" destOrd="0" presId="urn:microsoft.com/office/officeart/2005/8/layout/vList2"/>
    <dgm:cxn modelId="{5BDA33E4-C20A-9F49-80EB-7CB74A36B5B7}" type="presParOf" srcId="{EE21C1A2-91A3-2A41-BAAB-A90552D8FB54}" destId="{1C27912E-FD2D-774B-A0F6-1DC885CDC6B2}" srcOrd="5" destOrd="0" presId="urn:microsoft.com/office/officeart/2005/8/layout/vList2"/>
    <dgm:cxn modelId="{46A4643B-560C-BB45-82F1-4FCC701BE515}" type="presParOf" srcId="{EE21C1A2-91A3-2A41-BAAB-A90552D8FB54}" destId="{EC157B46-1342-AE4A-B632-5A772EBE66C5}" srcOrd="6" destOrd="0" presId="urn:microsoft.com/office/officeart/2005/8/layout/vList2"/>
    <dgm:cxn modelId="{F80420FE-2246-F54D-AC62-5E066BCA733C}" type="presParOf" srcId="{EE21C1A2-91A3-2A41-BAAB-A90552D8FB54}" destId="{208A0566-227D-C645-9F6A-9B74DC18AB70}" srcOrd="7" destOrd="0" presId="urn:microsoft.com/office/officeart/2005/8/layout/vList2"/>
    <dgm:cxn modelId="{8F393C45-15B3-4244-9923-EC0ADBBE15F1}" type="presParOf" srcId="{EE21C1A2-91A3-2A41-BAAB-A90552D8FB54}" destId="{3880E0FD-B6A7-FB4A-8DFA-6FAA31E04DA2}" srcOrd="8" destOrd="0" presId="urn:microsoft.com/office/officeart/2005/8/layout/vList2"/>
    <dgm:cxn modelId="{8AC78FD8-2482-484E-B9C8-78F99A976305}" type="presParOf" srcId="{EE21C1A2-91A3-2A41-BAAB-A90552D8FB54}" destId="{7FC07DEB-442A-0B43-BBE0-A66F60EE1CB7}"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F945AA-7F8C-481A-B3E5-218F25DA0E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3D42A5B-87CB-4C48-8C91-32977D911DD3}">
      <dgm:prSet/>
      <dgm:spPr/>
      <dgm:t>
        <a:bodyPr/>
        <a:lstStyle/>
        <a:p>
          <a:r>
            <a:rPr lang="en-US"/>
            <a:t>Seen with dihydropyridine CCBs</a:t>
          </a:r>
        </a:p>
      </dgm:t>
    </dgm:pt>
    <dgm:pt modelId="{C3EDB878-E496-420F-ACC1-C0A82C519A28}" type="parTrans" cxnId="{05A37307-4A34-4D20-8BDF-E3BD67128497}">
      <dgm:prSet/>
      <dgm:spPr/>
      <dgm:t>
        <a:bodyPr/>
        <a:lstStyle/>
        <a:p>
          <a:endParaRPr lang="en-US"/>
        </a:p>
      </dgm:t>
    </dgm:pt>
    <dgm:pt modelId="{95991666-F0D0-4302-AF41-EBC6CCD92078}" type="sibTrans" cxnId="{05A37307-4A34-4D20-8BDF-E3BD67128497}">
      <dgm:prSet/>
      <dgm:spPr/>
      <dgm:t>
        <a:bodyPr/>
        <a:lstStyle/>
        <a:p>
          <a:endParaRPr lang="en-US"/>
        </a:p>
      </dgm:t>
    </dgm:pt>
    <dgm:pt modelId="{809527E8-2989-4917-9164-A32547D9CBA2}">
      <dgm:prSet/>
      <dgm:spPr/>
      <dgm:t>
        <a:bodyPr/>
        <a:lstStyle/>
        <a:p>
          <a:r>
            <a:rPr lang="en-US"/>
            <a:t>Prevalence of lower extremity edema with CCBs : 2%-25%</a:t>
          </a:r>
        </a:p>
      </dgm:t>
    </dgm:pt>
    <dgm:pt modelId="{D1082D7D-97F8-438C-B26F-E29E031CAE55}" type="parTrans" cxnId="{58875844-887F-4B9A-B97A-C8B97C8D1EEB}">
      <dgm:prSet/>
      <dgm:spPr/>
      <dgm:t>
        <a:bodyPr/>
        <a:lstStyle/>
        <a:p>
          <a:endParaRPr lang="en-US"/>
        </a:p>
      </dgm:t>
    </dgm:pt>
    <dgm:pt modelId="{1D92A389-18CA-4AF2-9419-F55B74D8F6A0}" type="sibTrans" cxnId="{58875844-887F-4B9A-B97A-C8B97C8D1EEB}">
      <dgm:prSet/>
      <dgm:spPr/>
      <dgm:t>
        <a:bodyPr/>
        <a:lstStyle/>
        <a:p>
          <a:endParaRPr lang="en-US"/>
        </a:p>
      </dgm:t>
    </dgm:pt>
    <dgm:pt modelId="{80E850C8-269D-44C3-A959-121661E6C2D8}">
      <dgm:prSet/>
      <dgm:spPr/>
      <dgm:t>
        <a:bodyPr/>
        <a:lstStyle/>
        <a:p>
          <a:r>
            <a:rPr lang="en-US"/>
            <a:t>vasodilation of local peripheral arterioles</a:t>
          </a:r>
        </a:p>
      </dgm:t>
    </dgm:pt>
    <dgm:pt modelId="{6C1EB814-2BDD-420C-84A2-1BCA9B1C8962}" type="parTrans" cxnId="{543B5E04-2A0D-40B6-BEBD-E19FF2E85E81}">
      <dgm:prSet/>
      <dgm:spPr/>
      <dgm:t>
        <a:bodyPr/>
        <a:lstStyle/>
        <a:p>
          <a:endParaRPr lang="en-US"/>
        </a:p>
      </dgm:t>
    </dgm:pt>
    <dgm:pt modelId="{DC9DE83E-EF34-4144-99F2-1B42929F0C6E}" type="sibTrans" cxnId="{543B5E04-2A0D-40B6-BEBD-E19FF2E85E81}">
      <dgm:prSet/>
      <dgm:spPr/>
      <dgm:t>
        <a:bodyPr/>
        <a:lstStyle/>
        <a:p>
          <a:endParaRPr lang="en-US"/>
        </a:p>
      </dgm:t>
    </dgm:pt>
    <dgm:pt modelId="{24D0CD6D-6455-4CDE-A163-B256853C66C1}">
      <dgm:prSet/>
      <dgm:spPr/>
      <dgm:t>
        <a:bodyPr/>
        <a:lstStyle/>
        <a:p>
          <a:r>
            <a:rPr lang="en-US" dirty="0"/>
            <a:t>more common in women</a:t>
          </a:r>
        </a:p>
      </dgm:t>
    </dgm:pt>
    <dgm:pt modelId="{B2748729-E74B-414F-BD9E-0667DF5CF06C}" type="parTrans" cxnId="{0C7DDE25-0775-4EE1-BEF3-49AB95DD3F30}">
      <dgm:prSet/>
      <dgm:spPr/>
      <dgm:t>
        <a:bodyPr/>
        <a:lstStyle/>
        <a:p>
          <a:endParaRPr lang="en-US"/>
        </a:p>
      </dgm:t>
    </dgm:pt>
    <dgm:pt modelId="{E2F4A5E9-2746-4E09-8E8C-34229FE9734A}" type="sibTrans" cxnId="{0C7DDE25-0775-4EE1-BEF3-49AB95DD3F30}">
      <dgm:prSet/>
      <dgm:spPr/>
      <dgm:t>
        <a:bodyPr/>
        <a:lstStyle/>
        <a:p>
          <a:endParaRPr lang="en-US"/>
        </a:p>
      </dgm:t>
    </dgm:pt>
    <dgm:pt modelId="{2ACFE7BD-EC0F-4FB8-8BAE-B55FCB0B2AA9}">
      <dgm:prSet/>
      <dgm:spPr/>
      <dgm:t>
        <a:bodyPr/>
        <a:lstStyle/>
        <a:p>
          <a:r>
            <a:rPr lang="en-US" dirty="0"/>
            <a:t>Cause of edema frequently not investigated</a:t>
          </a:r>
        </a:p>
      </dgm:t>
    </dgm:pt>
    <dgm:pt modelId="{339E27D9-1C97-4B32-B637-615CF3B07AD4}" type="parTrans" cxnId="{27180F09-0D3B-4AB5-82DC-CD8B7A797B86}">
      <dgm:prSet/>
      <dgm:spPr/>
      <dgm:t>
        <a:bodyPr/>
        <a:lstStyle/>
        <a:p>
          <a:endParaRPr lang="en-US"/>
        </a:p>
      </dgm:t>
    </dgm:pt>
    <dgm:pt modelId="{0864901E-FC91-4BDD-9E32-285F8B5666C9}" type="sibTrans" cxnId="{27180F09-0D3B-4AB5-82DC-CD8B7A797B86}">
      <dgm:prSet/>
      <dgm:spPr/>
      <dgm:t>
        <a:bodyPr/>
        <a:lstStyle/>
        <a:p>
          <a:endParaRPr lang="en-US"/>
        </a:p>
      </dgm:t>
    </dgm:pt>
    <dgm:pt modelId="{7DABD6BC-8D01-4FBC-BCFD-88176C69CDE1}">
      <dgm:prSet/>
      <dgm:spPr/>
      <dgm:t>
        <a:bodyPr/>
        <a:lstStyle/>
        <a:p>
          <a:r>
            <a:rPr lang="en-US" dirty="0"/>
            <a:t>Diuretics may further compound issues: </a:t>
          </a:r>
        </a:p>
      </dgm:t>
    </dgm:pt>
    <dgm:pt modelId="{D0831E12-69F8-402D-AAFC-F6A83DC8FCCF}" type="parTrans" cxnId="{A15B0DE8-4B47-4EF9-BDEE-A261F2B8E31C}">
      <dgm:prSet/>
      <dgm:spPr/>
      <dgm:t>
        <a:bodyPr/>
        <a:lstStyle/>
        <a:p>
          <a:endParaRPr lang="en-US"/>
        </a:p>
      </dgm:t>
    </dgm:pt>
    <dgm:pt modelId="{6BFD76A8-3D62-4DA4-BA50-AF78DD0A8D80}" type="sibTrans" cxnId="{A15B0DE8-4B47-4EF9-BDEE-A261F2B8E31C}">
      <dgm:prSet/>
      <dgm:spPr/>
      <dgm:t>
        <a:bodyPr/>
        <a:lstStyle/>
        <a:p>
          <a:endParaRPr lang="en-US"/>
        </a:p>
      </dgm:t>
    </dgm:pt>
    <dgm:pt modelId="{5243F321-79E6-4207-9DEE-4F7EF05EEDDB}">
      <dgm:prSet/>
      <dgm:spPr/>
      <dgm:t>
        <a:bodyPr/>
        <a:lstStyle/>
        <a:p>
          <a:r>
            <a:rPr lang="en-US"/>
            <a:t>electrolyte/volume changes</a:t>
          </a:r>
        </a:p>
      </dgm:t>
    </dgm:pt>
    <dgm:pt modelId="{D9E5E50C-32F8-48F0-97EA-AE0F74ED4F65}" type="parTrans" cxnId="{C447A51B-715B-4A29-9D81-FE3A77E0F840}">
      <dgm:prSet/>
      <dgm:spPr/>
      <dgm:t>
        <a:bodyPr/>
        <a:lstStyle/>
        <a:p>
          <a:endParaRPr lang="en-US"/>
        </a:p>
      </dgm:t>
    </dgm:pt>
    <dgm:pt modelId="{B8C50DC1-25C1-4C0C-8ADE-2ECBF590C5B4}" type="sibTrans" cxnId="{C447A51B-715B-4A29-9D81-FE3A77E0F840}">
      <dgm:prSet/>
      <dgm:spPr/>
      <dgm:t>
        <a:bodyPr/>
        <a:lstStyle/>
        <a:p>
          <a:endParaRPr lang="en-US"/>
        </a:p>
      </dgm:t>
    </dgm:pt>
    <dgm:pt modelId="{3D1528A7-AB5C-4F97-BCCB-754E15500345}">
      <dgm:prSet/>
      <dgm:spPr/>
      <dgm:t>
        <a:bodyPr/>
        <a:lstStyle/>
        <a:p>
          <a:r>
            <a:rPr lang="en-US" dirty="0"/>
            <a:t>overactive bladder symptoms</a:t>
          </a:r>
        </a:p>
      </dgm:t>
    </dgm:pt>
    <dgm:pt modelId="{ABFB218A-517B-4169-8459-D1FCB9994B1B}" type="parTrans" cxnId="{D485E505-D5FF-4F68-B9D8-611E82A3F6B3}">
      <dgm:prSet/>
      <dgm:spPr/>
      <dgm:t>
        <a:bodyPr/>
        <a:lstStyle/>
        <a:p>
          <a:endParaRPr lang="en-US"/>
        </a:p>
      </dgm:t>
    </dgm:pt>
    <dgm:pt modelId="{F7D80767-646D-4DBE-8B6B-9BCDF90AF20D}" type="sibTrans" cxnId="{D485E505-D5FF-4F68-B9D8-611E82A3F6B3}">
      <dgm:prSet/>
      <dgm:spPr/>
      <dgm:t>
        <a:bodyPr/>
        <a:lstStyle/>
        <a:p>
          <a:endParaRPr lang="en-US"/>
        </a:p>
      </dgm:t>
    </dgm:pt>
    <dgm:pt modelId="{38B260B4-E337-4A46-AD29-3D54D28AC26B}">
      <dgm:prSet/>
      <dgm:spPr/>
      <dgm:t>
        <a:bodyPr/>
        <a:lstStyle/>
        <a:p>
          <a:r>
            <a:rPr lang="en-US" dirty="0"/>
            <a:t>Falls!!</a:t>
          </a:r>
        </a:p>
      </dgm:t>
    </dgm:pt>
    <dgm:pt modelId="{24406837-29BB-D642-8C87-0AA25544095A}" type="parTrans" cxnId="{262E970D-EB13-984B-B803-4B4E437399E6}">
      <dgm:prSet/>
      <dgm:spPr/>
      <dgm:t>
        <a:bodyPr/>
        <a:lstStyle/>
        <a:p>
          <a:endParaRPr lang="en-US"/>
        </a:p>
      </dgm:t>
    </dgm:pt>
    <dgm:pt modelId="{F12A8667-A858-6E40-B3A9-04FD6E73FA1B}" type="sibTrans" cxnId="{262E970D-EB13-984B-B803-4B4E437399E6}">
      <dgm:prSet/>
      <dgm:spPr/>
      <dgm:t>
        <a:bodyPr/>
        <a:lstStyle/>
        <a:p>
          <a:endParaRPr lang="en-US"/>
        </a:p>
      </dgm:t>
    </dgm:pt>
    <dgm:pt modelId="{DDCAD1A8-8918-3444-A0A1-5C62060BA784}" type="pres">
      <dgm:prSet presAssocID="{1FF945AA-7F8C-481A-B3E5-218F25DA0EEF}" presName="linear" presStyleCnt="0">
        <dgm:presLayoutVars>
          <dgm:animLvl val="lvl"/>
          <dgm:resizeHandles val="exact"/>
        </dgm:presLayoutVars>
      </dgm:prSet>
      <dgm:spPr/>
    </dgm:pt>
    <dgm:pt modelId="{B7739D85-D496-AB42-AA51-2DAEF4985674}" type="pres">
      <dgm:prSet presAssocID="{43D42A5B-87CB-4C48-8C91-32977D911DD3}" presName="parentText" presStyleLbl="node1" presStyleIdx="0" presStyleCnt="4">
        <dgm:presLayoutVars>
          <dgm:chMax val="0"/>
          <dgm:bulletEnabled val="1"/>
        </dgm:presLayoutVars>
      </dgm:prSet>
      <dgm:spPr/>
    </dgm:pt>
    <dgm:pt modelId="{AAC97A1E-9489-F54A-A845-B949F99BAC95}" type="pres">
      <dgm:prSet presAssocID="{95991666-F0D0-4302-AF41-EBC6CCD92078}" presName="spacer" presStyleCnt="0"/>
      <dgm:spPr/>
    </dgm:pt>
    <dgm:pt modelId="{2D687B64-7858-BD4D-BFEC-19B051031ADB}" type="pres">
      <dgm:prSet presAssocID="{809527E8-2989-4917-9164-A32547D9CBA2}" presName="parentText" presStyleLbl="node1" presStyleIdx="1" presStyleCnt="4">
        <dgm:presLayoutVars>
          <dgm:chMax val="0"/>
          <dgm:bulletEnabled val="1"/>
        </dgm:presLayoutVars>
      </dgm:prSet>
      <dgm:spPr/>
    </dgm:pt>
    <dgm:pt modelId="{B22E0974-E7A9-D442-B965-2ECE001E386A}" type="pres">
      <dgm:prSet presAssocID="{809527E8-2989-4917-9164-A32547D9CBA2}" presName="childText" presStyleLbl="revTx" presStyleIdx="0" presStyleCnt="2">
        <dgm:presLayoutVars>
          <dgm:bulletEnabled val="1"/>
        </dgm:presLayoutVars>
      </dgm:prSet>
      <dgm:spPr/>
    </dgm:pt>
    <dgm:pt modelId="{D63FBF2C-ACF9-8745-ADE6-3B0DF869B0E2}" type="pres">
      <dgm:prSet presAssocID="{2ACFE7BD-EC0F-4FB8-8BAE-B55FCB0B2AA9}" presName="parentText" presStyleLbl="node1" presStyleIdx="2" presStyleCnt="4">
        <dgm:presLayoutVars>
          <dgm:chMax val="0"/>
          <dgm:bulletEnabled val="1"/>
        </dgm:presLayoutVars>
      </dgm:prSet>
      <dgm:spPr/>
    </dgm:pt>
    <dgm:pt modelId="{727AF947-3D9E-5E44-BD3B-DD44CA536A78}" type="pres">
      <dgm:prSet presAssocID="{0864901E-FC91-4BDD-9E32-285F8B5666C9}" presName="spacer" presStyleCnt="0"/>
      <dgm:spPr/>
    </dgm:pt>
    <dgm:pt modelId="{E89758D4-766F-474C-8E83-4985AB18F826}" type="pres">
      <dgm:prSet presAssocID="{7DABD6BC-8D01-4FBC-BCFD-88176C69CDE1}" presName="parentText" presStyleLbl="node1" presStyleIdx="3" presStyleCnt="4">
        <dgm:presLayoutVars>
          <dgm:chMax val="0"/>
          <dgm:bulletEnabled val="1"/>
        </dgm:presLayoutVars>
      </dgm:prSet>
      <dgm:spPr/>
    </dgm:pt>
    <dgm:pt modelId="{5532F24D-AC33-7441-93F2-ADF78EEF010A}" type="pres">
      <dgm:prSet presAssocID="{7DABD6BC-8D01-4FBC-BCFD-88176C69CDE1}" presName="childText" presStyleLbl="revTx" presStyleIdx="1" presStyleCnt="2">
        <dgm:presLayoutVars>
          <dgm:bulletEnabled val="1"/>
        </dgm:presLayoutVars>
      </dgm:prSet>
      <dgm:spPr/>
    </dgm:pt>
  </dgm:ptLst>
  <dgm:cxnLst>
    <dgm:cxn modelId="{543B5E04-2A0D-40B6-BEBD-E19FF2E85E81}" srcId="{809527E8-2989-4917-9164-A32547D9CBA2}" destId="{80E850C8-269D-44C3-A959-121661E6C2D8}" srcOrd="0" destOrd="0" parTransId="{6C1EB814-2BDD-420C-84A2-1BCA9B1C8962}" sibTransId="{DC9DE83E-EF34-4144-99F2-1B42929F0C6E}"/>
    <dgm:cxn modelId="{D485E505-D5FF-4F68-B9D8-611E82A3F6B3}" srcId="{7DABD6BC-8D01-4FBC-BCFD-88176C69CDE1}" destId="{3D1528A7-AB5C-4F97-BCCB-754E15500345}" srcOrd="1" destOrd="0" parTransId="{ABFB218A-517B-4169-8459-D1FCB9994B1B}" sibTransId="{F7D80767-646D-4DBE-8B6B-9BCDF90AF20D}"/>
    <dgm:cxn modelId="{05A37307-4A34-4D20-8BDF-E3BD67128497}" srcId="{1FF945AA-7F8C-481A-B3E5-218F25DA0EEF}" destId="{43D42A5B-87CB-4C48-8C91-32977D911DD3}" srcOrd="0" destOrd="0" parTransId="{C3EDB878-E496-420F-ACC1-C0A82C519A28}" sibTransId="{95991666-F0D0-4302-AF41-EBC6CCD92078}"/>
    <dgm:cxn modelId="{27180F09-0D3B-4AB5-82DC-CD8B7A797B86}" srcId="{1FF945AA-7F8C-481A-B3E5-218F25DA0EEF}" destId="{2ACFE7BD-EC0F-4FB8-8BAE-B55FCB0B2AA9}" srcOrd="2" destOrd="0" parTransId="{339E27D9-1C97-4B32-B637-615CF3B07AD4}" sibTransId="{0864901E-FC91-4BDD-9E32-285F8B5666C9}"/>
    <dgm:cxn modelId="{262E970D-EB13-984B-B803-4B4E437399E6}" srcId="{7DABD6BC-8D01-4FBC-BCFD-88176C69CDE1}" destId="{38B260B4-E337-4A46-AD29-3D54D28AC26B}" srcOrd="2" destOrd="0" parTransId="{24406837-29BB-D642-8C87-0AA25544095A}" sibTransId="{F12A8667-A858-6E40-B3A9-04FD6E73FA1B}"/>
    <dgm:cxn modelId="{C447A51B-715B-4A29-9D81-FE3A77E0F840}" srcId="{7DABD6BC-8D01-4FBC-BCFD-88176C69CDE1}" destId="{5243F321-79E6-4207-9DEE-4F7EF05EEDDB}" srcOrd="0" destOrd="0" parTransId="{D9E5E50C-32F8-48F0-97EA-AE0F74ED4F65}" sibTransId="{B8C50DC1-25C1-4C0C-8ADE-2ECBF590C5B4}"/>
    <dgm:cxn modelId="{0BA1DF1E-25F5-0647-A048-7FF343400720}" type="presOf" srcId="{38B260B4-E337-4A46-AD29-3D54D28AC26B}" destId="{5532F24D-AC33-7441-93F2-ADF78EEF010A}" srcOrd="0" destOrd="2" presId="urn:microsoft.com/office/officeart/2005/8/layout/vList2"/>
    <dgm:cxn modelId="{0C7DDE25-0775-4EE1-BEF3-49AB95DD3F30}" srcId="{809527E8-2989-4917-9164-A32547D9CBA2}" destId="{24D0CD6D-6455-4CDE-A163-B256853C66C1}" srcOrd="1" destOrd="0" parTransId="{B2748729-E74B-414F-BD9E-0667DF5CF06C}" sibTransId="{E2F4A5E9-2746-4E09-8E8C-34229FE9734A}"/>
    <dgm:cxn modelId="{E23E0D27-29D1-1D40-96A5-D232B67BCC03}" type="presOf" srcId="{43D42A5B-87CB-4C48-8C91-32977D911DD3}" destId="{B7739D85-D496-AB42-AA51-2DAEF4985674}" srcOrd="0" destOrd="0" presId="urn:microsoft.com/office/officeart/2005/8/layout/vList2"/>
    <dgm:cxn modelId="{4981F929-24CD-4449-8CAF-CDD876A7B096}" type="presOf" srcId="{80E850C8-269D-44C3-A959-121661E6C2D8}" destId="{B22E0974-E7A9-D442-B965-2ECE001E386A}" srcOrd="0" destOrd="0" presId="urn:microsoft.com/office/officeart/2005/8/layout/vList2"/>
    <dgm:cxn modelId="{FD8A7838-EDD9-4947-AACA-306F1A646AF5}" type="presOf" srcId="{3D1528A7-AB5C-4F97-BCCB-754E15500345}" destId="{5532F24D-AC33-7441-93F2-ADF78EEF010A}" srcOrd="0" destOrd="1" presId="urn:microsoft.com/office/officeart/2005/8/layout/vList2"/>
    <dgm:cxn modelId="{44256E3E-19BC-C545-BA07-C00859FEC03F}" type="presOf" srcId="{7DABD6BC-8D01-4FBC-BCFD-88176C69CDE1}" destId="{E89758D4-766F-474C-8E83-4985AB18F826}" srcOrd="0" destOrd="0" presId="urn:microsoft.com/office/officeart/2005/8/layout/vList2"/>
    <dgm:cxn modelId="{58875844-887F-4B9A-B97A-C8B97C8D1EEB}" srcId="{1FF945AA-7F8C-481A-B3E5-218F25DA0EEF}" destId="{809527E8-2989-4917-9164-A32547D9CBA2}" srcOrd="1" destOrd="0" parTransId="{D1082D7D-97F8-438C-B26F-E29E031CAE55}" sibTransId="{1D92A389-18CA-4AF2-9419-F55B74D8F6A0}"/>
    <dgm:cxn modelId="{8F96DB49-C784-4441-89CE-068F379BD776}" type="presOf" srcId="{24D0CD6D-6455-4CDE-A163-B256853C66C1}" destId="{B22E0974-E7A9-D442-B965-2ECE001E386A}" srcOrd="0" destOrd="1" presId="urn:microsoft.com/office/officeart/2005/8/layout/vList2"/>
    <dgm:cxn modelId="{41096B4F-6132-6744-ABA7-1F109C702F59}" type="presOf" srcId="{1FF945AA-7F8C-481A-B3E5-218F25DA0EEF}" destId="{DDCAD1A8-8918-3444-A0A1-5C62060BA784}" srcOrd="0" destOrd="0" presId="urn:microsoft.com/office/officeart/2005/8/layout/vList2"/>
    <dgm:cxn modelId="{CCF9F874-CD35-1840-9B1D-2A2EFAFA84BC}" type="presOf" srcId="{5243F321-79E6-4207-9DEE-4F7EF05EEDDB}" destId="{5532F24D-AC33-7441-93F2-ADF78EEF010A}" srcOrd="0" destOrd="0" presId="urn:microsoft.com/office/officeart/2005/8/layout/vList2"/>
    <dgm:cxn modelId="{91EFB3B5-1447-A243-A835-D9B23A3F7F97}" type="presOf" srcId="{2ACFE7BD-EC0F-4FB8-8BAE-B55FCB0B2AA9}" destId="{D63FBF2C-ACF9-8745-ADE6-3B0DF869B0E2}" srcOrd="0" destOrd="0" presId="urn:microsoft.com/office/officeart/2005/8/layout/vList2"/>
    <dgm:cxn modelId="{A15B0DE8-4B47-4EF9-BDEE-A261F2B8E31C}" srcId="{1FF945AA-7F8C-481A-B3E5-218F25DA0EEF}" destId="{7DABD6BC-8D01-4FBC-BCFD-88176C69CDE1}" srcOrd="3" destOrd="0" parTransId="{D0831E12-69F8-402D-AAFC-F6A83DC8FCCF}" sibTransId="{6BFD76A8-3D62-4DA4-BA50-AF78DD0A8D80}"/>
    <dgm:cxn modelId="{80C797F5-A4B0-D14F-B0CC-01DE66225750}" type="presOf" srcId="{809527E8-2989-4917-9164-A32547D9CBA2}" destId="{2D687B64-7858-BD4D-BFEC-19B051031ADB}" srcOrd="0" destOrd="0" presId="urn:microsoft.com/office/officeart/2005/8/layout/vList2"/>
    <dgm:cxn modelId="{E763A7C7-4DF4-FA4D-B10E-705FE567BF0C}" type="presParOf" srcId="{DDCAD1A8-8918-3444-A0A1-5C62060BA784}" destId="{B7739D85-D496-AB42-AA51-2DAEF4985674}" srcOrd="0" destOrd="0" presId="urn:microsoft.com/office/officeart/2005/8/layout/vList2"/>
    <dgm:cxn modelId="{428C8BA5-20CA-B548-B8B8-7B941E84AF41}" type="presParOf" srcId="{DDCAD1A8-8918-3444-A0A1-5C62060BA784}" destId="{AAC97A1E-9489-F54A-A845-B949F99BAC95}" srcOrd="1" destOrd="0" presId="urn:microsoft.com/office/officeart/2005/8/layout/vList2"/>
    <dgm:cxn modelId="{EFD3B983-3425-4A4A-96CA-EE68A1BFEDBE}" type="presParOf" srcId="{DDCAD1A8-8918-3444-A0A1-5C62060BA784}" destId="{2D687B64-7858-BD4D-BFEC-19B051031ADB}" srcOrd="2" destOrd="0" presId="urn:microsoft.com/office/officeart/2005/8/layout/vList2"/>
    <dgm:cxn modelId="{EFF1C307-FC29-8C41-86CD-448D969B06BC}" type="presParOf" srcId="{DDCAD1A8-8918-3444-A0A1-5C62060BA784}" destId="{B22E0974-E7A9-D442-B965-2ECE001E386A}" srcOrd="3" destOrd="0" presId="urn:microsoft.com/office/officeart/2005/8/layout/vList2"/>
    <dgm:cxn modelId="{44C127D0-5AF6-8E4E-8B4E-2F8C09EEEB9E}" type="presParOf" srcId="{DDCAD1A8-8918-3444-A0A1-5C62060BA784}" destId="{D63FBF2C-ACF9-8745-ADE6-3B0DF869B0E2}" srcOrd="4" destOrd="0" presId="urn:microsoft.com/office/officeart/2005/8/layout/vList2"/>
    <dgm:cxn modelId="{E8F12519-9D76-CE43-AA0D-71CFE4603E0E}" type="presParOf" srcId="{DDCAD1A8-8918-3444-A0A1-5C62060BA784}" destId="{727AF947-3D9E-5E44-BD3B-DD44CA536A78}" srcOrd="5" destOrd="0" presId="urn:microsoft.com/office/officeart/2005/8/layout/vList2"/>
    <dgm:cxn modelId="{45A58944-28CD-A54C-ADCB-0FA73F384C54}" type="presParOf" srcId="{DDCAD1A8-8918-3444-A0A1-5C62060BA784}" destId="{E89758D4-766F-474C-8E83-4985AB18F826}" srcOrd="6" destOrd="0" presId="urn:microsoft.com/office/officeart/2005/8/layout/vList2"/>
    <dgm:cxn modelId="{A5445A6A-A4BC-7541-AB5D-54AFBC6E7A2F}" type="presParOf" srcId="{DDCAD1A8-8918-3444-A0A1-5C62060BA784}" destId="{5532F24D-AC33-7441-93F2-ADF78EEF010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F262F5-81D7-194C-A726-F8B2AF37531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B1162F0-8C54-1E46-9B2E-54DB320F2759}">
      <dgm:prSet/>
      <dgm:spPr/>
      <dgm:t>
        <a:bodyPr/>
        <a:lstStyle/>
        <a:p>
          <a:r>
            <a:rPr lang="en-US"/>
            <a:t>calcium channel blocker causing edema leading to loop diuretic</a:t>
          </a:r>
        </a:p>
      </dgm:t>
    </dgm:pt>
    <dgm:pt modelId="{0FEF0461-9BAB-3549-8AB6-EB6E9365092C}" type="parTrans" cxnId="{977B4EE1-CF6C-C441-8426-F336863E69FF}">
      <dgm:prSet/>
      <dgm:spPr/>
      <dgm:t>
        <a:bodyPr/>
        <a:lstStyle/>
        <a:p>
          <a:endParaRPr lang="en-US"/>
        </a:p>
      </dgm:t>
    </dgm:pt>
    <dgm:pt modelId="{D1B2A6F9-436C-3A4E-8AC2-924A6826D303}" type="sibTrans" cxnId="{977B4EE1-CF6C-C441-8426-F336863E69FF}">
      <dgm:prSet/>
      <dgm:spPr/>
      <dgm:t>
        <a:bodyPr/>
        <a:lstStyle/>
        <a:p>
          <a:endParaRPr lang="en-US"/>
        </a:p>
      </dgm:t>
    </dgm:pt>
    <dgm:pt modelId="{4E64D1B1-FA29-D14A-8BC3-D20209BD1C5C}">
      <dgm:prSet/>
      <dgm:spPr/>
      <dgm:t>
        <a:bodyPr/>
        <a:lstStyle/>
        <a:p>
          <a:r>
            <a:rPr lang="en-US"/>
            <a:t>angiotensin-converting enzyme inhibitors causing dry cough leading leading to antitussive </a:t>
          </a:r>
        </a:p>
      </dgm:t>
    </dgm:pt>
    <dgm:pt modelId="{001FB4A0-1936-9843-974B-1DECA13B206E}" type="parTrans" cxnId="{934C00F6-F249-944E-84A5-710F5102CF47}">
      <dgm:prSet/>
      <dgm:spPr/>
      <dgm:t>
        <a:bodyPr/>
        <a:lstStyle/>
        <a:p>
          <a:endParaRPr lang="en-US"/>
        </a:p>
      </dgm:t>
    </dgm:pt>
    <dgm:pt modelId="{79DDF060-1625-704C-AEB7-334EB3064044}" type="sibTrans" cxnId="{934C00F6-F249-944E-84A5-710F5102CF47}">
      <dgm:prSet/>
      <dgm:spPr/>
      <dgm:t>
        <a:bodyPr/>
        <a:lstStyle/>
        <a:p>
          <a:endParaRPr lang="en-US"/>
        </a:p>
      </dgm:t>
    </dgm:pt>
    <dgm:pt modelId="{2997C40F-2F09-0045-A154-EDF52A0479F0}">
      <dgm:prSet/>
      <dgm:spPr/>
      <dgm:t>
        <a:bodyPr/>
        <a:lstStyle/>
        <a:p>
          <a:r>
            <a:rPr lang="el-GR"/>
            <a:t>β-</a:t>
          </a:r>
          <a:r>
            <a:rPr lang="en-US"/>
            <a:t>blocker causing sexual dysfunction leading to phosphodiesterase-5 inhibitor </a:t>
          </a:r>
        </a:p>
      </dgm:t>
    </dgm:pt>
    <dgm:pt modelId="{0545C7D0-8A85-A443-9C9D-556423554857}" type="parTrans" cxnId="{C14B943A-23E6-C54F-83C9-8F2DD51EC87E}">
      <dgm:prSet/>
      <dgm:spPr/>
      <dgm:t>
        <a:bodyPr/>
        <a:lstStyle/>
        <a:p>
          <a:endParaRPr lang="en-US"/>
        </a:p>
      </dgm:t>
    </dgm:pt>
    <dgm:pt modelId="{E40FFB0C-64C7-D744-8D2D-BA129B72FB93}" type="sibTrans" cxnId="{C14B943A-23E6-C54F-83C9-8F2DD51EC87E}">
      <dgm:prSet/>
      <dgm:spPr/>
      <dgm:t>
        <a:bodyPr/>
        <a:lstStyle/>
        <a:p>
          <a:endParaRPr lang="en-US"/>
        </a:p>
      </dgm:t>
    </dgm:pt>
    <dgm:pt modelId="{7C798B40-CDB7-BD4F-A2B9-2FEF046C3141}">
      <dgm:prSet/>
      <dgm:spPr/>
      <dgm:t>
        <a:bodyPr/>
        <a:lstStyle/>
        <a:p>
          <a:r>
            <a:rPr lang="en-US"/>
            <a:t>diuretic causing urinary frequency leading to antimuscarinic</a:t>
          </a:r>
        </a:p>
      </dgm:t>
    </dgm:pt>
    <dgm:pt modelId="{3D99B23A-2A77-344F-8805-D3E2941287C4}" type="parTrans" cxnId="{C66839F3-E594-B341-B2B4-F35D48806F1D}">
      <dgm:prSet/>
      <dgm:spPr/>
      <dgm:t>
        <a:bodyPr/>
        <a:lstStyle/>
        <a:p>
          <a:endParaRPr lang="en-US"/>
        </a:p>
      </dgm:t>
    </dgm:pt>
    <dgm:pt modelId="{D1C3F3B2-450E-1F49-85E0-91CC7D25D742}" type="sibTrans" cxnId="{C66839F3-E594-B341-B2B4-F35D48806F1D}">
      <dgm:prSet/>
      <dgm:spPr/>
      <dgm:t>
        <a:bodyPr/>
        <a:lstStyle/>
        <a:p>
          <a:endParaRPr lang="en-US"/>
        </a:p>
      </dgm:t>
    </dgm:pt>
    <dgm:pt modelId="{8EDE1D15-FBE9-124A-9E73-91476CA7CEEF}">
      <dgm:prSet/>
      <dgm:spPr/>
      <dgm:t>
        <a:bodyPr/>
        <a:lstStyle/>
        <a:p>
          <a:r>
            <a:rPr lang="en-US" dirty="0"/>
            <a:t>all antihypertensives causing dizziness leading to antihistamine or benzodiazepine Rx</a:t>
          </a:r>
        </a:p>
      </dgm:t>
    </dgm:pt>
    <dgm:pt modelId="{28B99B1D-58DE-2343-8930-BAE1FE0B0461}" type="parTrans" cxnId="{6B8EAD2D-6A3D-2B4B-A49F-21D466A93E8C}">
      <dgm:prSet/>
      <dgm:spPr/>
      <dgm:t>
        <a:bodyPr/>
        <a:lstStyle/>
        <a:p>
          <a:endParaRPr lang="en-US"/>
        </a:p>
      </dgm:t>
    </dgm:pt>
    <dgm:pt modelId="{C94482BA-D73E-0D45-ABCF-67BC6D1E38FF}" type="sibTrans" cxnId="{6B8EAD2D-6A3D-2B4B-A49F-21D466A93E8C}">
      <dgm:prSet/>
      <dgm:spPr/>
      <dgm:t>
        <a:bodyPr/>
        <a:lstStyle/>
        <a:p>
          <a:endParaRPr lang="en-US"/>
        </a:p>
      </dgm:t>
    </dgm:pt>
    <dgm:pt modelId="{62D91653-A6CF-D34A-AC30-3A78D90C787B}" type="pres">
      <dgm:prSet presAssocID="{91F262F5-81D7-194C-A726-F8B2AF37531F}" presName="diagram" presStyleCnt="0">
        <dgm:presLayoutVars>
          <dgm:dir/>
          <dgm:resizeHandles val="exact"/>
        </dgm:presLayoutVars>
      </dgm:prSet>
      <dgm:spPr/>
    </dgm:pt>
    <dgm:pt modelId="{CD789E48-A7BE-E14A-9543-751FB0DBC5EA}" type="pres">
      <dgm:prSet presAssocID="{6B1162F0-8C54-1E46-9B2E-54DB320F2759}" presName="node" presStyleLbl="node1" presStyleIdx="0" presStyleCnt="5">
        <dgm:presLayoutVars>
          <dgm:bulletEnabled val="1"/>
        </dgm:presLayoutVars>
      </dgm:prSet>
      <dgm:spPr/>
    </dgm:pt>
    <dgm:pt modelId="{DFC2B937-5363-B049-8306-7E7557BAD60D}" type="pres">
      <dgm:prSet presAssocID="{D1B2A6F9-436C-3A4E-8AC2-924A6826D303}" presName="sibTrans" presStyleCnt="0"/>
      <dgm:spPr/>
    </dgm:pt>
    <dgm:pt modelId="{75F4BBD8-F332-B240-88A0-E4B7CD9241FB}" type="pres">
      <dgm:prSet presAssocID="{4E64D1B1-FA29-D14A-8BC3-D20209BD1C5C}" presName="node" presStyleLbl="node1" presStyleIdx="1" presStyleCnt="5">
        <dgm:presLayoutVars>
          <dgm:bulletEnabled val="1"/>
        </dgm:presLayoutVars>
      </dgm:prSet>
      <dgm:spPr/>
    </dgm:pt>
    <dgm:pt modelId="{706F91BD-0A20-C347-B98A-A29D28D06DC3}" type="pres">
      <dgm:prSet presAssocID="{79DDF060-1625-704C-AEB7-334EB3064044}" presName="sibTrans" presStyleCnt="0"/>
      <dgm:spPr/>
    </dgm:pt>
    <dgm:pt modelId="{CA064269-CE66-BE46-8F0B-FEDE0E90F27A}" type="pres">
      <dgm:prSet presAssocID="{2997C40F-2F09-0045-A154-EDF52A0479F0}" presName="node" presStyleLbl="node1" presStyleIdx="2" presStyleCnt="5">
        <dgm:presLayoutVars>
          <dgm:bulletEnabled val="1"/>
        </dgm:presLayoutVars>
      </dgm:prSet>
      <dgm:spPr/>
    </dgm:pt>
    <dgm:pt modelId="{DFD1A0E3-4CBC-F548-AFD8-6AECC41C665F}" type="pres">
      <dgm:prSet presAssocID="{E40FFB0C-64C7-D744-8D2D-BA129B72FB93}" presName="sibTrans" presStyleCnt="0"/>
      <dgm:spPr/>
    </dgm:pt>
    <dgm:pt modelId="{9966292B-3ECF-5148-BF60-6447B95FEB7C}" type="pres">
      <dgm:prSet presAssocID="{7C798B40-CDB7-BD4F-A2B9-2FEF046C3141}" presName="node" presStyleLbl="node1" presStyleIdx="3" presStyleCnt="5">
        <dgm:presLayoutVars>
          <dgm:bulletEnabled val="1"/>
        </dgm:presLayoutVars>
      </dgm:prSet>
      <dgm:spPr/>
    </dgm:pt>
    <dgm:pt modelId="{1303D671-78B8-D74E-B0E6-4EA294312F12}" type="pres">
      <dgm:prSet presAssocID="{D1C3F3B2-450E-1F49-85E0-91CC7D25D742}" presName="sibTrans" presStyleCnt="0"/>
      <dgm:spPr/>
    </dgm:pt>
    <dgm:pt modelId="{66CFABE7-6232-4B44-88CD-00FA69C68E25}" type="pres">
      <dgm:prSet presAssocID="{8EDE1D15-FBE9-124A-9E73-91476CA7CEEF}" presName="node" presStyleLbl="node1" presStyleIdx="4" presStyleCnt="5">
        <dgm:presLayoutVars>
          <dgm:bulletEnabled val="1"/>
        </dgm:presLayoutVars>
      </dgm:prSet>
      <dgm:spPr/>
    </dgm:pt>
  </dgm:ptLst>
  <dgm:cxnLst>
    <dgm:cxn modelId="{6B8EAD2D-6A3D-2B4B-A49F-21D466A93E8C}" srcId="{91F262F5-81D7-194C-A726-F8B2AF37531F}" destId="{8EDE1D15-FBE9-124A-9E73-91476CA7CEEF}" srcOrd="4" destOrd="0" parTransId="{28B99B1D-58DE-2343-8930-BAE1FE0B0461}" sibTransId="{C94482BA-D73E-0D45-ABCF-67BC6D1E38FF}"/>
    <dgm:cxn modelId="{6EDE4E37-10F1-9340-B33D-110BEB0BF7F3}" type="presOf" srcId="{91F262F5-81D7-194C-A726-F8B2AF37531F}" destId="{62D91653-A6CF-D34A-AC30-3A78D90C787B}" srcOrd="0" destOrd="0" presId="urn:microsoft.com/office/officeart/2005/8/layout/default"/>
    <dgm:cxn modelId="{C14B943A-23E6-C54F-83C9-8F2DD51EC87E}" srcId="{91F262F5-81D7-194C-A726-F8B2AF37531F}" destId="{2997C40F-2F09-0045-A154-EDF52A0479F0}" srcOrd="2" destOrd="0" parTransId="{0545C7D0-8A85-A443-9C9D-556423554857}" sibTransId="{E40FFB0C-64C7-D744-8D2D-BA129B72FB93}"/>
    <dgm:cxn modelId="{10755B58-3921-1440-876B-79705500C492}" type="presOf" srcId="{8EDE1D15-FBE9-124A-9E73-91476CA7CEEF}" destId="{66CFABE7-6232-4B44-88CD-00FA69C68E25}" srcOrd="0" destOrd="0" presId="urn:microsoft.com/office/officeart/2005/8/layout/default"/>
    <dgm:cxn modelId="{2B4D467B-810C-E846-9706-F5D3F001648A}" type="presOf" srcId="{2997C40F-2F09-0045-A154-EDF52A0479F0}" destId="{CA064269-CE66-BE46-8F0B-FEDE0E90F27A}" srcOrd="0" destOrd="0" presId="urn:microsoft.com/office/officeart/2005/8/layout/default"/>
    <dgm:cxn modelId="{3F4503A5-C327-3040-86AE-0116963F79E7}" type="presOf" srcId="{7C798B40-CDB7-BD4F-A2B9-2FEF046C3141}" destId="{9966292B-3ECF-5148-BF60-6447B95FEB7C}" srcOrd="0" destOrd="0" presId="urn:microsoft.com/office/officeart/2005/8/layout/default"/>
    <dgm:cxn modelId="{EB4864DC-069A-8F4A-9927-47A9669C1C41}" type="presOf" srcId="{4E64D1B1-FA29-D14A-8BC3-D20209BD1C5C}" destId="{75F4BBD8-F332-B240-88A0-E4B7CD9241FB}" srcOrd="0" destOrd="0" presId="urn:microsoft.com/office/officeart/2005/8/layout/default"/>
    <dgm:cxn modelId="{977B4EE1-CF6C-C441-8426-F336863E69FF}" srcId="{91F262F5-81D7-194C-A726-F8B2AF37531F}" destId="{6B1162F0-8C54-1E46-9B2E-54DB320F2759}" srcOrd="0" destOrd="0" parTransId="{0FEF0461-9BAB-3549-8AB6-EB6E9365092C}" sibTransId="{D1B2A6F9-436C-3A4E-8AC2-924A6826D303}"/>
    <dgm:cxn modelId="{C66839F3-E594-B341-B2B4-F35D48806F1D}" srcId="{91F262F5-81D7-194C-A726-F8B2AF37531F}" destId="{7C798B40-CDB7-BD4F-A2B9-2FEF046C3141}" srcOrd="3" destOrd="0" parTransId="{3D99B23A-2A77-344F-8805-D3E2941287C4}" sibTransId="{D1C3F3B2-450E-1F49-85E0-91CC7D25D742}"/>
    <dgm:cxn modelId="{934C00F6-F249-944E-84A5-710F5102CF47}" srcId="{91F262F5-81D7-194C-A726-F8B2AF37531F}" destId="{4E64D1B1-FA29-D14A-8BC3-D20209BD1C5C}" srcOrd="1" destOrd="0" parTransId="{001FB4A0-1936-9843-974B-1DECA13B206E}" sibTransId="{79DDF060-1625-704C-AEB7-334EB3064044}"/>
    <dgm:cxn modelId="{2319B7FD-9ABC-5E44-A635-F1A40BCD4A96}" type="presOf" srcId="{6B1162F0-8C54-1E46-9B2E-54DB320F2759}" destId="{CD789E48-A7BE-E14A-9543-751FB0DBC5EA}" srcOrd="0" destOrd="0" presId="urn:microsoft.com/office/officeart/2005/8/layout/default"/>
    <dgm:cxn modelId="{D54EB4DB-6049-D547-A785-F24F509CBD4C}" type="presParOf" srcId="{62D91653-A6CF-D34A-AC30-3A78D90C787B}" destId="{CD789E48-A7BE-E14A-9543-751FB0DBC5EA}" srcOrd="0" destOrd="0" presId="urn:microsoft.com/office/officeart/2005/8/layout/default"/>
    <dgm:cxn modelId="{C7B2680E-2431-4944-899F-5816AA14E2FC}" type="presParOf" srcId="{62D91653-A6CF-D34A-AC30-3A78D90C787B}" destId="{DFC2B937-5363-B049-8306-7E7557BAD60D}" srcOrd="1" destOrd="0" presId="urn:microsoft.com/office/officeart/2005/8/layout/default"/>
    <dgm:cxn modelId="{A1A40038-6E86-AB49-AEB6-20DAA0947C59}" type="presParOf" srcId="{62D91653-A6CF-D34A-AC30-3A78D90C787B}" destId="{75F4BBD8-F332-B240-88A0-E4B7CD9241FB}" srcOrd="2" destOrd="0" presId="urn:microsoft.com/office/officeart/2005/8/layout/default"/>
    <dgm:cxn modelId="{F792AFE4-9612-9A46-83B8-0DC86FEBE983}" type="presParOf" srcId="{62D91653-A6CF-D34A-AC30-3A78D90C787B}" destId="{706F91BD-0A20-C347-B98A-A29D28D06DC3}" srcOrd="3" destOrd="0" presId="urn:microsoft.com/office/officeart/2005/8/layout/default"/>
    <dgm:cxn modelId="{01C5DC57-4C9B-D243-BED9-CDAF61B523B0}" type="presParOf" srcId="{62D91653-A6CF-D34A-AC30-3A78D90C787B}" destId="{CA064269-CE66-BE46-8F0B-FEDE0E90F27A}" srcOrd="4" destOrd="0" presId="urn:microsoft.com/office/officeart/2005/8/layout/default"/>
    <dgm:cxn modelId="{DBE31FD6-6807-C047-8AA7-A48B950D1BBD}" type="presParOf" srcId="{62D91653-A6CF-D34A-AC30-3A78D90C787B}" destId="{DFD1A0E3-4CBC-F548-AFD8-6AECC41C665F}" srcOrd="5" destOrd="0" presId="urn:microsoft.com/office/officeart/2005/8/layout/default"/>
    <dgm:cxn modelId="{B18C967E-4728-334D-866A-15C2162984EC}" type="presParOf" srcId="{62D91653-A6CF-D34A-AC30-3A78D90C787B}" destId="{9966292B-3ECF-5148-BF60-6447B95FEB7C}" srcOrd="6" destOrd="0" presId="urn:microsoft.com/office/officeart/2005/8/layout/default"/>
    <dgm:cxn modelId="{D0005DFE-E6BE-7344-A995-EB911B44DB4F}" type="presParOf" srcId="{62D91653-A6CF-D34A-AC30-3A78D90C787B}" destId="{1303D671-78B8-D74E-B0E6-4EA294312F12}" srcOrd="7" destOrd="0" presId="urn:microsoft.com/office/officeart/2005/8/layout/default"/>
    <dgm:cxn modelId="{9B709E42-F847-B648-A302-69C5802BBB08}" type="presParOf" srcId="{62D91653-A6CF-D34A-AC30-3A78D90C787B}" destId="{66CFABE7-6232-4B44-88CD-00FA69C68E2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5FF0B-D1D9-DB44-A9C2-75B3BEB3215A}">
      <dsp:nvSpPr>
        <dsp:cNvPr id="0" name=""/>
        <dsp:cNvSpPr/>
      </dsp:nvSpPr>
      <dsp:spPr>
        <a:xfrm>
          <a:off x="0" y="56405"/>
          <a:ext cx="8229600" cy="64759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Don’t want to stop meds started by someone else</a:t>
          </a:r>
        </a:p>
      </dsp:txBody>
      <dsp:txXfrm>
        <a:off x="31613" y="88018"/>
        <a:ext cx="8166374" cy="584369"/>
      </dsp:txXfrm>
    </dsp:sp>
    <dsp:sp modelId="{8702898D-1DAE-784F-8172-55BA9119DC7A}">
      <dsp:nvSpPr>
        <dsp:cNvPr id="0" name=""/>
        <dsp:cNvSpPr/>
      </dsp:nvSpPr>
      <dsp:spPr>
        <a:xfrm>
          <a:off x="0" y="781760"/>
          <a:ext cx="8229600" cy="64759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Perception</a:t>
          </a:r>
          <a:r>
            <a:rPr lang="en-US" sz="2700" b="1" kern="1200" baseline="0" dirty="0"/>
            <a:t> of inadequate care</a:t>
          </a:r>
        </a:p>
      </dsp:txBody>
      <dsp:txXfrm>
        <a:off x="31613" y="813373"/>
        <a:ext cx="8166374" cy="584369"/>
      </dsp:txXfrm>
    </dsp:sp>
    <dsp:sp modelId="{E018E4F1-97AC-A440-B8A1-35F3E83D9D43}">
      <dsp:nvSpPr>
        <dsp:cNvPr id="0" name=""/>
        <dsp:cNvSpPr/>
      </dsp:nvSpPr>
      <dsp:spPr>
        <a:xfrm>
          <a:off x="0" y="1507115"/>
          <a:ext cx="8229600" cy="64759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baseline="0" dirty="0"/>
            <a:t>Provider-patient relationship</a:t>
          </a:r>
        </a:p>
      </dsp:txBody>
      <dsp:txXfrm>
        <a:off x="31613" y="1538728"/>
        <a:ext cx="8166374" cy="584369"/>
      </dsp:txXfrm>
    </dsp:sp>
    <dsp:sp modelId="{0C58CCEA-F970-6049-81F4-A02FD13ABBA7}">
      <dsp:nvSpPr>
        <dsp:cNvPr id="0" name=""/>
        <dsp:cNvSpPr/>
      </dsp:nvSpPr>
      <dsp:spPr>
        <a:xfrm>
          <a:off x="0" y="2232470"/>
          <a:ext cx="8229600" cy="64759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baseline="0" dirty="0"/>
            <a:t>Perception of “giving up”</a:t>
          </a:r>
        </a:p>
      </dsp:txBody>
      <dsp:txXfrm>
        <a:off x="31613" y="2264083"/>
        <a:ext cx="8166374" cy="584369"/>
      </dsp:txXfrm>
    </dsp:sp>
    <dsp:sp modelId="{A5A3748C-3D1C-4546-A43B-3DF09064766B}">
      <dsp:nvSpPr>
        <dsp:cNvPr id="0" name=""/>
        <dsp:cNvSpPr/>
      </dsp:nvSpPr>
      <dsp:spPr>
        <a:xfrm>
          <a:off x="0" y="2957825"/>
          <a:ext cx="8229600" cy="64759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baseline="0" dirty="0"/>
            <a:t>Concern about adverse withdrawal events</a:t>
          </a:r>
        </a:p>
      </dsp:txBody>
      <dsp:txXfrm>
        <a:off x="31613" y="2989438"/>
        <a:ext cx="8166374" cy="584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7107E-0CF3-4BE4-9FB8-BFC3BC140812}">
      <dsp:nvSpPr>
        <dsp:cNvPr id="0" name=""/>
        <dsp:cNvSpPr/>
      </dsp:nvSpPr>
      <dsp:spPr>
        <a:xfrm>
          <a:off x="0" y="1382"/>
          <a:ext cx="4588002" cy="588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BBD78-BAA8-44B6-8D29-77763451DFC8}">
      <dsp:nvSpPr>
        <dsp:cNvPr id="0" name=""/>
        <dsp:cNvSpPr/>
      </dsp:nvSpPr>
      <dsp:spPr>
        <a:xfrm>
          <a:off x="178152" y="133892"/>
          <a:ext cx="323913" cy="323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0B6310-5A04-4074-B86D-E48FE20C967F}">
      <dsp:nvSpPr>
        <dsp:cNvPr id="0" name=""/>
        <dsp:cNvSpPr/>
      </dsp:nvSpPr>
      <dsp:spPr>
        <a:xfrm>
          <a:off x="680218" y="1382"/>
          <a:ext cx="3907783" cy="5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9" tIns="62329" rIns="62329" bIns="62329" numCol="1" spcCol="1270" anchor="ctr" anchorCtr="0">
          <a:noAutofit/>
        </a:bodyPr>
        <a:lstStyle/>
        <a:p>
          <a:pPr marL="0" lvl="0" indent="0" algn="l" defTabSz="844550">
            <a:lnSpc>
              <a:spcPct val="90000"/>
            </a:lnSpc>
            <a:spcBef>
              <a:spcPct val="0"/>
            </a:spcBef>
            <a:spcAft>
              <a:spcPct val="35000"/>
            </a:spcAft>
            <a:buNone/>
          </a:pPr>
          <a:r>
            <a:rPr lang="en-US" sz="1900" kern="1200" dirty="0"/>
            <a:t>Initiate Conversations</a:t>
          </a:r>
        </a:p>
      </dsp:txBody>
      <dsp:txXfrm>
        <a:off x="680218" y="1382"/>
        <a:ext cx="3907783" cy="588933"/>
      </dsp:txXfrm>
    </dsp:sp>
    <dsp:sp modelId="{5C7F9102-A6CF-4B24-85EA-8EEFB2594D04}">
      <dsp:nvSpPr>
        <dsp:cNvPr id="0" name=""/>
        <dsp:cNvSpPr/>
      </dsp:nvSpPr>
      <dsp:spPr>
        <a:xfrm>
          <a:off x="0" y="737549"/>
          <a:ext cx="4588002" cy="588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223DE-B799-4C87-9A2A-41F0611DC2C3}">
      <dsp:nvSpPr>
        <dsp:cNvPr id="0" name=""/>
        <dsp:cNvSpPr/>
      </dsp:nvSpPr>
      <dsp:spPr>
        <a:xfrm>
          <a:off x="178152" y="870059"/>
          <a:ext cx="323913" cy="323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049B57-9091-4D4E-BA68-4B506220418B}">
      <dsp:nvSpPr>
        <dsp:cNvPr id="0" name=""/>
        <dsp:cNvSpPr/>
      </dsp:nvSpPr>
      <dsp:spPr>
        <a:xfrm>
          <a:off x="680218" y="737549"/>
          <a:ext cx="3907783" cy="5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9" tIns="62329" rIns="62329" bIns="62329" numCol="1" spcCol="1270" anchor="ctr" anchorCtr="0">
          <a:noAutofit/>
        </a:bodyPr>
        <a:lstStyle/>
        <a:p>
          <a:pPr marL="0" lvl="0" indent="0" algn="l" defTabSz="844550">
            <a:lnSpc>
              <a:spcPct val="90000"/>
            </a:lnSpc>
            <a:spcBef>
              <a:spcPct val="0"/>
            </a:spcBef>
            <a:spcAft>
              <a:spcPct val="35000"/>
            </a:spcAft>
            <a:buNone/>
          </a:pPr>
          <a:r>
            <a:rPr lang="en-US" sz="1900" kern="1200" dirty="0"/>
            <a:t>Exercise Persistence</a:t>
          </a:r>
        </a:p>
      </dsp:txBody>
      <dsp:txXfrm>
        <a:off x="680218" y="737549"/>
        <a:ext cx="3907783" cy="588933"/>
      </dsp:txXfrm>
    </dsp:sp>
    <dsp:sp modelId="{FE140D51-11A3-4E33-879B-0EEBA60093BB}">
      <dsp:nvSpPr>
        <dsp:cNvPr id="0" name=""/>
        <dsp:cNvSpPr/>
      </dsp:nvSpPr>
      <dsp:spPr>
        <a:xfrm>
          <a:off x="0" y="1473716"/>
          <a:ext cx="4588002" cy="588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F996D-A6D6-4542-9804-D1CB325B153F}">
      <dsp:nvSpPr>
        <dsp:cNvPr id="0" name=""/>
        <dsp:cNvSpPr/>
      </dsp:nvSpPr>
      <dsp:spPr>
        <a:xfrm>
          <a:off x="178152" y="1606226"/>
          <a:ext cx="323913" cy="323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D58282-7A4F-4334-A993-5183DEE39AB2}">
      <dsp:nvSpPr>
        <dsp:cNvPr id="0" name=""/>
        <dsp:cNvSpPr/>
      </dsp:nvSpPr>
      <dsp:spPr>
        <a:xfrm>
          <a:off x="680218" y="1473716"/>
          <a:ext cx="3907783" cy="5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9" tIns="62329" rIns="62329" bIns="62329" numCol="1" spcCol="1270" anchor="ctr" anchorCtr="0">
          <a:noAutofit/>
        </a:bodyPr>
        <a:lstStyle/>
        <a:p>
          <a:pPr marL="0" lvl="0" indent="0" algn="l" defTabSz="844550">
            <a:lnSpc>
              <a:spcPct val="90000"/>
            </a:lnSpc>
            <a:spcBef>
              <a:spcPct val="0"/>
            </a:spcBef>
            <a:spcAft>
              <a:spcPct val="35000"/>
            </a:spcAft>
            <a:buNone/>
          </a:pPr>
          <a:r>
            <a:rPr lang="en-US" sz="1900" kern="1200"/>
            <a:t>Be Tenacious</a:t>
          </a:r>
        </a:p>
      </dsp:txBody>
      <dsp:txXfrm>
        <a:off x="680218" y="1473716"/>
        <a:ext cx="3907783" cy="588933"/>
      </dsp:txXfrm>
    </dsp:sp>
    <dsp:sp modelId="{A0999E9F-8F12-47F5-9764-3C20EEAD9CA7}">
      <dsp:nvSpPr>
        <dsp:cNvPr id="0" name=""/>
        <dsp:cNvSpPr/>
      </dsp:nvSpPr>
      <dsp:spPr>
        <a:xfrm>
          <a:off x="0" y="2209883"/>
          <a:ext cx="4588002" cy="588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479BB-A578-4BF3-9D5C-AA1C74BB5E0F}">
      <dsp:nvSpPr>
        <dsp:cNvPr id="0" name=""/>
        <dsp:cNvSpPr/>
      </dsp:nvSpPr>
      <dsp:spPr>
        <a:xfrm>
          <a:off x="178152" y="2342393"/>
          <a:ext cx="323913" cy="323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CA406B-05AA-4BB1-8598-930B24770C65}">
      <dsp:nvSpPr>
        <dsp:cNvPr id="0" name=""/>
        <dsp:cNvSpPr/>
      </dsp:nvSpPr>
      <dsp:spPr>
        <a:xfrm>
          <a:off x="680218" y="2209883"/>
          <a:ext cx="3907783" cy="5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9" tIns="62329" rIns="62329" bIns="62329" numCol="1" spcCol="1270" anchor="ctr" anchorCtr="0">
          <a:noAutofit/>
        </a:bodyPr>
        <a:lstStyle/>
        <a:p>
          <a:pPr marL="0" lvl="0" indent="0" algn="l" defTabSz="844550">
            <a:lnSpc>
              <a:spcPct val="90000"/>
            </a:lnSpc>
            <a:spcBef>
              <a:spcPct val="0"/>
            </a:spcBef>
            <a:spcAft>
              <a:spcPct val="35000"/>
            </a:spcAft>
            <a:buNone/>
          </a:pPr>
          <a:r>
            <a:rPr lang="en-US" sz="1900" kern="1200"/>
            <a:t>Be Resourceful</a:t>
          </a:r>
        </a:p>
      </dsp:txBody>
      <dsp:txXfrm>
        <a:off x="680218" y="2209883"/>
        <a:ext cx="3907783" cy="588933"/>
      </dsp:txXfrm>
    </dsp:sp>
    <dsp:sp modelId="{A14711B0-B146-4DD9-BBD1-82E605EB37E3}">
      <dsp:nvSpPr>
        <dsp:cNvPr id="0" name=""/>
        <dsp:cNvSpPr/>
      </dsp:nvSpPr>
      <dsp:spPr>
        <a:xfrm>
          <a:off x="0" y="2946050"/>
          <a:ext cx="4588002" cy="588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471058-0AD0-47AE-B486-76652F47199A}">
      <dsp:nvSpPr>
        <dsp:cNvPr id="0" name=""/>
        <dsp:cNvSpPr/>
      </dsp:nvSpPr>
      <dsp:spPr>
        <a:xfrm>
          <a:off x="178152" y="3078561"/>
          <a:ext cx="323913" cy="3239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9453BE-DC1A-491D-A56C-B2424DF97412}">
      <dsp:nvSpPr>
        <dsp:cNvPr id="0" name=""/>
        <dsp:cNvSpPr/>
      </dsp:nvSpPr>
      <dsp:spPr>
        <a:xfrm>
          <a:off x="680218" y="2946050"/>
          <a:ext cx="3907783" cy="5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9" tIns="62329" rIns="62329" bIns="62329" numCol="1" spcCol="1270" anchor="ctr" anchorCtr="0">
          <a:noAutofit/>
        </a:bodyPr>
        <a:lstStyle/>
        <a:p>
          <a:pPr marL="0" lvl="0" indent="0" algn="l" defTabSz="844550">
            <a:lnSpc>
              <a:spcPct val="90000"/>
            </a:lnSpc>
            <a:spcBef>
              <a:spcPct val="0"/>
            </a:spcBef>
            <a:spcAft>
              <a:spcPct val="35000"/>
            </a:spcAft>
            <a:buNone/>
          </a:pPr>
          <a:r>
            <a:rPr lang="en-US" sz="1900" kern="1200"/>
            <a:t>Be Patient/Resident Focused</a:t>
          </a:r>
        </a:p>
      </dsp:txBody>
      <dsp:txXfrm>
        <a:off x="680218" y="2946050"/>
        <a:ext cx="3907783" cy="588933"/>
      </dsp:txXfrm>
    </dsp:sp>
    <dsp:sp modelId="{741C0112-4861-4402-A0E8-DF15F03FC8A8}">
      <dsp:nvSpPr>
        <dsp:cNvPr id="0" name=""/>
        <dsp:cNvSpPr/>
      </dsp:nvSpPr>
      <dsp:spPr>
        <a:xfrm>
          <a:off x="0" y="3682218"/>
          <a:ext cx="4588002" cy="588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075DA-7F69-4408-94C4-591D767E5BDF}">
      <dsp:nvSpPr>
        <dsp:cNvPr id="0" name=""/>
        <dsp:cNvSpPr/>
      </dsp:nvSpPr>
      <dsp:spPr>
        <a:xfrm>
          <a:off x="178152" y="3814728"/>
          <a:ext cx="323913" cy="3239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74A72D-C265-47BA-BB5C-AFBAB6360CB0}">
      <dsp:nvSpPr>
        <dsp:cNvPr id="0" name=""/>
        <dsp:cNvSpPr/>
      </dsp:nvSpPr>
      <dsp:spPr>
        <a:xfrm>
          <a:off x="680218" y="3682218"/>
          <a:ext cx="3907783" cy="5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9" tIns="62329" rIns="62329" bIns="62329" numCol="1" spcCol="1270" anchor="ctr" anchorCtr="0">
          <a:noAutofit/>
        </a:bodyPr>
        <a:lstStyle/>
        <a:p>
          <a:pPr marL="0" lvl="0" indent="0" algn="l" defTabSz="844550">
            <a:lnSpc>
              <a:spcPct val="90000"/>
            </a:lnSpc>
            <a:spcBef>
              <a:spcPct val="0"/>
            </a:spcBef>
            <a:spcAft>
              <a:spcPct val="35000"/>
            </a:spcAft>
            <a:buNone/>
          </a:pPr>
          <a:r>
            <a:rPr lang="en-US" sz="1900" kern="1200"/>
            <a:t>Educate on ALL Levels</a:t>
          </a:r>
        </a:p>
      </dsp:txBody>
      <dsp:txXfrm>
        <a:off x="680218" y="3682218"/>
        <a:ext cx="3907783" cy="5889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6541F-B891-5147-9C6A-D0E03BCF2FB8}">
      <dsp:nvSpPr>
        <dsp:cNvPr id="0" name=""/>
        <dsp:cNvSpPr/>
      </dsp:nvSpPr>
      <dsp:spPr>
        <a:xfrm>
          <a:off x="579757" y="1006"/>
          <a:ext cx="1743249" cy="615126"/>
        </a:xfrm>
        <a:prstGeom prst="roundRect">
          <a:avLst/>
        </a:prstGeom>
        <a:gradFill rotWithShape="0">
          <a:gsLst>
            <a:gs pos="0">
              <a:srgbClr val="FF0000"/>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mn-lt"/>
            </a:rPr>
            <a:t>Polypharmacy </a:t>
          </a:r>
        </a:p>
      </dsp:txBody>
      <dsp:txXfrm>
        <a:off x="609785" y="31034"/>
        <a:ext cx="1683193" cy="555070"/>
      </dsp:txXfrm>
    </dsp:sp>
    <dsp:sp modelId="{B5109C0F-DF3B-054E-A420-B6B578A71B7B}">
      <dsp:nvSpPr>
        <dsp:cNvPr id="0" name=""/>
        <dsp:cNvSpPr/>
      </dsp:nvSpPr>
      <dsp:spPr>
        <a:xfrm>
          <a:off x="579757" y="617669"/>
          <a:ext cx="1723257" cy="615126"/>
        </a:xfrm>
        <a:prstGeom prst="roundRect">
          <a:avLst/>
        </a:prstGeom>
        <a:gradFill rotWithShape="0">
          <a:gsLst>
            <a:gs pos="0">
              <a:srgbClr val="FF0000"/>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mn-lt"/>
            </a:rPr>
            <a:t>Assessment</a:t>
          </a:r>
        </a:p>
      </dsp:txBody>
      <dsp:txXfrm>
        <a:off x="609785" y="647697"/>
        <a:ext cx="1663201" cy="555070"/>
      </dsp:txXfrm>
    </dsp:sp>
    <dsp:sp modelId="{72E9C417-5A53-2643-ABF1-CD118A3538C2}">
      <dsp:nvSpPr>
        <dsp:cNvPr id="0" name=""/>
        <dsp:cNvSpPr/>
      </dsp:nvSpPr>
      <dsp:spPr>
        <a:xfrm>
          <a:off x="579757" y="1234333"/>
          <a:ext cx="1696469" cy="615126"/>
        </a:xfrm>
        <a:prstGeom prst="roundRect">
          <a:avLst/>
        </a:prstGeom>
        <a:gradFill rotWithShape="0">
          <a:gsLst>
            <a:gs pos="0">
              <a:srgbClr val="FF0000"/>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mn-lt"/>
            </a:rPr>
            <a:t>Vigilance</a:t>
          </a:r>
        </a:p>
      </dsp:txBody>
      <dsp:txXfrm>
        <a:off x="609785" y="1264361"/>
        <a:ext cx="1636413" cy="555070"/>
      </dsp:txXfrm>
    </dsp:sp>
    <dsp:sp modelId="{FB506893-3F72-1042-8EF3-92B85B04AA5F}">
      <dsp:nvSpPr>
        <dsp:cNvPr id="0" name=""/>
        <dsp:cNvSpPr/>
      </dsp:nvSpPr>
      <dsp:spPr>
        <a:xfrm>
          <a:off x="579757" y="1850997"/>
          <a:ext cx="1743249" cy="615126"/>
        </a:xfrm>
        <a:prstGeom prst="roundRect">
          <a:avLst/>
        </a:prstGeom>
        <a:gradFill rotWithShape="0">
          <a:gsLst>
            <a:gs pos="0">
              <a:srgbClr val="FF0000"/>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n-US" sz="1400" b="1" kern="1200" dirty="0">
              <a:effectLst>
                <a:reflection stA="45000" endPos="16000" dist="50800" dir="5400000" sy="-100000" algn="bl" rotWithShape="0"/>
              </a:effectLst>
              <a:latin typeface="+mn-lt"/>
            </a:rPr>
            <a:t>Effort</a:t>
          </a:r>
        </a:p>
      </dsp:txBody>
      <dsp:txXfrm>
        <a:off x="609785" y="1881025"/>
        <a:ext cx="1683193" cy="555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13317-FE4E-7248-BCC3-CA148FB1F578}">
      <dsp:nvSpPr>
        <dsp:cNvPr id="0" name=""/>
        <dsp:cNvSpPr/>
      </dsp:nvSpPr>
      <dsp:spPr>
        <a:xfrm>
          <a:off x="0" y="0"/>
          <a:ext cx="5412921" cy="599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Launched November 2018</a:t>
          </a:r>
        </a:p>
      </dsp:txBody>
      <dsp:txXfrm>
        <a:off x="1142486" y="0"/>
        <a:ext cx="4270435" cy="599024"/>
      </dsp:txXfrm>
    </dsp:sp>
    <dsp:sp modelId="{10142DAD-3D57-0E43-8831-94C326959A69}">
      <dsp:nvSpPr>
        <dsp:cNvPr id="0" name=""/>
        <dsp:cNvSpPr/>
      </dsp:nvSpPr>
      <dsp:spPr>
        <a:xfrm>
          <a:off x="59902" y="59902"/>
          <a:ext cx="1082584" cy="479219"/>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01A68-954F-4D42-B636-20D43FC53623}">
      <dsp:nvSpPr>
        <dsp:cNvPr id="0" name=""/>
        <dsp:cNvSpPr/>
      </dsp:nvSpPr>
      <dsp:spPr>
        <a:xfrm>
          <a:off x="0" y="658927"/>
          <a:ext cx="5412921" cy="599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Manju T. Beier, Chair</a:t>
          </a:r>
        </a:p>
        <a:p>
          <a:pPr marL="0" lvl="0" indent="0" algn="l" defTabSz="711200">
            <a:lnSpc>
              <a:spcPct val="90000"/>
            </a:lnSpc>
            <a:spcBef>
              <a:spcPct val="0"/>
            </a:spcBef>
            <a:spcAft>
              <a:spcPct val="35000"/>
            </a:spcAft>
            <a:buNone/>
          </a:pPr>
          <a:r>
            <a:rPr lang="en-US" sz="1600" kern="1200" dirty="0"/>
            <a:t>Members: diverse backgrounds</a:t>
          </a:r>
        </a:p>
      </dsp:txBody>
      <dsp:txXfrm>
        <a:off x="1142486" y="658927"/>
        <a:ext cx="4270435" cy="599024"/>
      </dsp:txXfrm>
    </dsp:sp>
    <dsp:sp modelId="{94D60B95-5125-DA40-9652-E04659CA03CA}">
      <dsp:nvSpPr>
        <dsp:cNvPr id="0" name=""/>
        <dsp:cNvSpPr/>
      </dsp:nvSpPr>
      <dsp:spPr>
        <a:xfrm>
          <a:off x="59902" y="718829"/>
          <a:ext cx="1082584" cy="479219"/>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7587F4-F364-3D43-A7ED-A77C6FEEC199}">
      <dsp:nvSpPr>
        <dsp:cNvPr id="0" name=""/>
        <dsp:cNvSpPr/>
      </dsp:nvSpPr>
      <dsp:spPr>
        <a:xfrm>
          <a:off x="0" y="1317854"/>
          <a:ext cx="5412921" cy="59902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b="0" kern="1200" cap="none" spc="0" dirty="0">
              <a:ln w="0"/>
              <a:solidFill>
                <a:schemeClr val="bg1"/>
              </a:solidFill>
              <a:effectLst>
                <a:outerShdw blurRad="38100" dist="19050" dir="2700000" algn="tl" rotWithShape="0">
                  <a:schemeClr val="dk1">
                    <a:alpha val="40000"/>
                  </a:schemeClr>
                </a:outerShdw>
              </a:effectLst>
            </a:rPr>
            <a:t>Focus on Overall Deprescribing Process</a:t>
          </a:r>
        </a:p>
      </dsp:txBody>
      <dsp:txXfrm>
        <a:off x="1142486" y="1317854"/>
        <a:ext cx="4270435" cy="599024"/>
      </dsp:txXfrm>
    </dsp:sp>
    <dsp:sp modelId="{8994FA4A-E207-724B-8613-80098A3B70DD}">
      <dsp:nvSpPr>
        <dsp:cNvPr id="0" name=""/>
        <dsp:cNvSpPr/>
      </dsp:nvSpPr>
      <dsp:spPr>
        <a:xfrm>
          <a:off x="59902" y="1377756"/>
          <a:ext cx="1082584" cy="479219"/>
        </a:xfrm>
        <a:prstGeom prst="roundRect">
          <a:avLst>
            <a:gd name="adj" fmla="val 10000"/>
          </a:avLst>
        </a:prstGeom>
        <a:no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A2249C90-A4E4-3447-9FDC-552AFE7274D7}">
      <dsp:nvSpPr>
        <dsp:cNvPr id="0" name=""/>
        <dsp:cNvSpPr/>
      </dsp:nvSpPr>
      <dsp:spPr>
        <a:xfrm>
          <a:off x="0" y="1976781"/>
          <a:ext cx="5412921" cy="1263319"/>
        </a:xfrm>
        <a:prstGeom prst="roundRect">
          <a:avLst>
            <a:gd name="adj" fmla="val 10000"/>
          </a:avLst>
        </a:prstGeom>
        <a:solidFill>
          <a:srgbClr val="FF000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i="1" kern="1200" cap="none" spc="0" dirty="0">
              <a:ln w="0"/>
              <a:solidFill>
                <a:srgbClr val="FFFF00"/>
              </a:solidFill>
              <a:effectLst>
                <a:outerShdw blurRad="38100" dist="19050" dir="2700000" algn="tl" rotWithShape="0">
                  <a:schemeClr val="dk1">
                    <a:alpha val="40000"/>
                  </a:schemeClr>
                </a:outerShdw>
              </a:effectLst>
            </a:rPr>
            <a:t>Choosing Wisely </a:t>
          </a:r>
          <a:r>
            <a:rPr lang="en-US" sz="1800" b="1" kern="1200" cap="none" spc="0" dirty="0">
              <a:ln w="0"/>
              <a:solidFill>
                <a:srgbClr val="FFFF00"/>
              </a:solidFill>
              <a:effectLst>
                <a:outerShdw blurRad="38100" dist="19050" dir="2700000" algn="tl" rotWithShape="0">
                  <a:schemeClr val="dk1">
                    <a:alpha val="40000"/>
                  </a:schemeClr>
                </a:outerShdw>
              </a:effectLst>
            </a:rPr>
            <a:t>Statements as Mission</a:t>
          </a:r>
        </a:p>
        <a:p>
          <a:pPr marL="0" lvl="0" indent="0" algn="just" defTabSz="800100">
            <a:lnSpc>
              <a:spcPct val="90000"/>
            </a:lnSpc>
            <a:spcBef>
              <a:spcPct val="0"/>
            </a:spcBef>
            <a:spcAft>
              <a:spcPct val="35000"/>
            </a:spcAft>
            <a:buNone/>
          </a:pPr>
          <a:r>
            <a:rPr lang="en-US" sz="1600" b="1" kern="1200" cap="none" spc="0" dirty="0">
              <a:ln w="0"/>
              <a:solidFill>
                <a:srgbClr val="FFFF00"/>
              </a:solidFill>
              <a:effectLst>
                <a:outerShdw blurRad="38100" dist="19050" dir="2700000" algn="tl" rotWithShape="0">
                  <a:schemeClr val="dk1">
                    <a:alpha val="40000"/>
                  </a:schemeClr>
                </a:outerShdw>
              </a:effectLst>
            </a:rPr>
            <a:t>Intersect with Deprescribing Goals</a:t>
          </a:r>
        </a:p>
        <a:p>
          <a:pPr marL="114300" lvl="1" indent="-114300" algn="l" defTabSz="622300">
            <a:lnSpc>
              <a:spcPct val="90000"/>
            </a:lnSpc>
            <a:spcBef>
              <a:spcPct val="0"/>
            </a:spcBef>
            <a:spcAft>
              <a:spcPct val="15000"/>
            </a:spcAft>
            <a:buChar char="•"/>
          </a:pPr>
          <a:endParaRPr lang="en-US" sz="1400" b="0" kern="1200" cap="none" spc="0" dirty="0">
            <a:ln w="0"/>
            <a:effectLst>
              <a:outerShdw blurRad="38100" dist="19050" dir="2700000" algn="tl" rotWithShape="0">
                <a:schemeClr val="dk1">
                  <a:alpha val="40000"/>
                </a:schemeClr>
              </a:outerShdw>
            </a:effectLst>
          </a:endParaRPr>
        </a:p>
      </dsp:txBody>
      <dsp:txXfrm>
        <a:off x="1142486" y="1976781"/>
        <a:ext cx="4270435" cy="1263319"/>
      </dsp:txXfrm>
    </dsp:sp>
    <dsp:sp modelId="{CE5B56D3-A232-974A-B92D-8BF383C77094}">
      <dsp:nvSpPr>
        <dsp:cNvPr id="0" name=""/>
        <dsp:cNvSpPr/>
      </dsp:nvSpPr>
      <dsp:spPr>
        <a:xfrm>
          <a:off x="59902" y="2368831"/>
          <a:ext cx="1082584" cy="479219"/>
        </a:xfrm>
        <a:prstGeom prst="roundRect">
          <a:avLst>
            <a:gd name="adj" fmla="val 10000"/>
          </a:avLst>
        </a:prstGeom>
        <a:no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BE441-DFB0-4345-BE87-6DDE93A02D2E}">
      <dsp:nvSpPr>
        <dsp:cNvPr id="0" name=""/>
        <dsp:cNvSpPr/>
      </dsp:nvSpPr>
      <dsp:spPr>
        <a:xfrm>
          <a:off x="2246364" y="2693728"/>
          <a:ext cx="448790" cy="964899"/>
        </a:xfrm>
        <a:custGeom>
          <a:avLst/>
          <a:gdLst/>
          <a:ahLst/>
          <a:cxnLst/>
          <a:rect l="0" t="0" r="0" b="0"/>
          <a:pathLst>
            <a:path>
              <a:moveTo>
                <a:pt x="0" y="0"/>
              </a:moveTo>
              <a:lnTo>
                <a:pt x="224395" y="0"/>
              </a:lnTo>
              <a:lnTo>
                <a:pt x="224395" y="964899"/>
              </a:lnTo>
              <a:lnTo>
                <a:pt x="448790" y="9648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1F29E8-E94A-B94F-9B16-2D9FB77DF7FC}">
      <dsp:nvSpPr>
        <dsp:cNvPr id="0" name=""/>
        <dsp:cNvSpPr/>
      </dsp:nvSpPr>
      <dsp:spPr>
        <a:xfrm>
          <a:off x="2246364" y="2648008"/>
          <a:ext cx="448790" cy="91440"/>
        </a:xfrm>
        <a:custGeom>
          <a:avLst/>
          <a:gdLst/>
          <a:ahLst/>
          <a:cxnLst/>
          <a:rect l="0" t="0" r="0" b="0"/>
          <a:pathLst>
            <a:path>
              <a:moveTo>
                <a:pt x="0" y="45720"/>
              </a:moveTo>
              <a:lnTo>
                <a:pt x="448790"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2947D-D3A1-A74A-B816-C6489E85A803}">
      <dsp:nvSpPr>
        <dsp:cNvPr id="0" name=""/>
        <dsp:cNvSpPr/>
      </dsp:nvSpPr>
      <dsp:spPr>
        <a:xfrm>
          <a:off x="2246364" y="1728828"/>
          <a:ext cx="448790" cy="964899"/>
        </a:xfrm>
        <a:custGeom>
          <a:avLst/>
          <a:gdLst/>
          <a:ahLst/>
          <a:cxnLst/>
          <a:rect l="0" t="0" r="0" b="0"/>
          <a:pathLst>
            <a:path>
              <a:moveTo>
                <a:pt x="0" y="964899"/>
              </a:moveTo>
              <a:lnTo>
                <a:pt x="224395" y="964899"/>
              </a:lnTo>
              <a:lnTo>
                <a:pt x="224395" y="0"/>
              </a:lnTo>
              <a:lnTo>
                <a:pt x="44879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49417D-483A-EE4B-9470-D449B0AFFCDD}">
      <dsp:nvSpPr>
        <dsp:cNvPr id="0" name=""/>
        <dsp:cNvSpPr/>
      </dsp:nvSpPr>
      <dsp:spPr>
        <a:xfrm>
          <a:off x="2412" y="421727"/>
          <a:ext cx="2243951" cy="6844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Several Virtual Brainstorming Sessions</a:t>
          </a:r>
        </a:p>
      </dsp:txBody>
      <dsp:txXfrm>
        <a:off x="2412" y="421727"/>
        <a:ext cx="2243951" cy="684405"/>
      </dsp:txXfrm>
    </dsp:sp>
    <dsp:sp modelId="{DDC9325A-5D41-FB4D-B795-BB9711E6B12F}">
      <dsp:nvSpPr>
        <dsp:cNvPr id="0" name=""/>
        <dsp:cNvSpPr/>
      </dsp:nvSpPr>
      <dsp:spPr>
        <a:xfrm>
          <a:off x="2412" y="1386626"/>
          <a:ext cx="2243951" cy="6844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Select DDI Examples and General MRR Focus</a:t>
          </a:r>
        </a:p>
      </dsp:txBody>
      <dsp:txXfrm>
        <a:off x="2412" y="1386626"/>
        <a:ext cx="2243951" cy="684405"/>
      </dsp:txXfrm>
    </dsp:sp>
    <dsp:sp modelId="{AC3937CA-5CF6-1846-8D05-3C86865CEC5A}">
      <dsp:nvSpPr>
        <dsp:cNvPr id="0" name=""/>
        <dsp:cNvSpPr/>
      </dsp:nvSpPr>
      <dsp:spPr>
        <a:xfrm>
          <a:off x="2412" y="2351525"/>
          <a:ext cx="2243951" cy="6844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10 Statements Crafted</a:t>
          </a:r>
        </a:p>
      </dsp:txBody>
      <dsp:txXfrm>
        <a:off x="2412" y="2351525"/>
        <a:ext cx="2243951" cy="684405"/>
      </dsp:txXfrm>
    </dsp:sp>
    <dsp:sp modelId="{5CEEB2B4-6904-4844-A342-5DE8469340A4}">
      <dsp:nvSpPr>
        <dsp:cNvPr id="0" name=""/>
        <dsp:cNvSpPr/>
      </dsp:nvSpPr>
      <dsp:spPr>
        <a:xfrm>
          <a:off x="2695154" y="1386626"/>
          <a:ext cx="2243951" cy="6844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Craft with Rationale and References</a:t>
          </a:r>
        </a:p>
      </dsp:txBody>
      <dsp:txXfrm>
        <a:off x="2695154" y="1386626"/>
        <a:ext cx="2243951" cy="684405"/>
      </dsp:txXfrm>
    </dsp:sp>
    <dsp:sp modelId="{9DF77BE0-A1B9-8840-A648-3E1B08D2F61E}">
      <dsp:nvSpPr>
        <dsp:cNvPr id="0" name=""/>
        <dsp:cNvSpPr/>
      </dsp:nvSpPr>
      <dsp:spPr>
        <a:xfrm>
          <a:off x="2695154" y="2351525"/>
          <a:ext cx="2243951" cy="6844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Multiple drafts</a:t>
          </a:r>
        </a:p>
      </dsp:txBody>
      <dsp:txXfrm>
        <a:off x="2695154" y="2351525"/>
        <a:ext cx="2243951" cy="684405"/>
      </dsp:txXfrm>
    </dsp:sp>
    <dsp:sp modelId="{70948EA6-3BF7-404D-917A-33D5408DCE37}">
      <dsp:nvSpPr>
        <dsp:cNvPr id="0" name=""/>
        <dsp:cNvSpPr/>
      </dsp:nvSpPr>
      <dsp:spPr>
        <a:xfrm>
          <a:off x="2695154" y="3316424"/>
          <a:ext cx="2243951" cy="6844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Cross Review and Edits</a:t>
          </a:r>
        </a:p>
      </dsp:txBody>
      <dsp:txXfrm>
        <a:off x="2695154" y="3316424"/>
        <a:ext cx="2243951" cy="684405"/>
      </dsp:txXfrm>
    </dsp:sp>
    <dsp:sp modelId="{2FAE2E58-71F7-354C-AC64-84B5D75F362F}">
      <dsp:nvSpPr>
        <dsp:cNvPr id="0" name=""/>
        <dsp:cNvSpPr/>
      </dsp:nvSpPr>
      <dsp:spPr>
        <a:xfrm>
          <a:off x="2412" y="3316424"/>
          <a:ext cx="2243951" cy="68440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Select Top 5 for Initial Submission </a:t>
          </a:r>
        </a:p>
      </dsp:txBody>
      <dsp:txXfrm>
        <a:off x="2412" y="3316424"/>
        <a:ext cx="2243951" cy="684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73660-3980-BF4D-AB07-A43DAA8CC97B}">
      <dsp:nvSpPr>
        <dsp:cNvPr id="0" name=""/>
        <dsp:cNvSpPr/>
      </dsp:nvSpPr>
      <dsp:spPr>
        <a:xfrm>
          <a:off x="0" y="50988"/>
          <a:ext cx="7886700" cy="101190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Statements reviewed by ABIM (physician and pharmacist reviewer comments)</a:t>
          </a:r>
        </a:p>
      </dsp:txBody>
      <dsp:txXfrm>
        <a:off x="49397" y="100385"/>
        <a:ext cx="7787906" cy="913109"/>
      </dsp:txXfrm>
    </dsp:sp>
    <dsp:sp modelId="{24A61B14-1F91-8148-B127-253C66C50C2D}">
      <dsp:nvSpPr>
        <dsp:cNvPr id="0" name=""/>
        <dsp:cNvSpPr/>
      </dsp:nvSpPr>
      <dsp:spPr>
        <a:xfrm>
          <a:off x="0" y="1126252"/>
          <a:ext cx="7886700" cy="101190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Statements finalized and re-submitted</a:t>
          </a:r>
        </a:p>
        <a:p>
          <a:pPr marL="0" lvl="0" indent="0" algn="l" defTabSz="977900">
            <a:lnSpc>
              <a:spcPct val="90000"/>
            </a:lnSpc>
            <a:spcBef>
              <a:spcPct val="0"/>
            </a:spcBef>
            <a:spcAft>
              <a:spcPct val="35000"/>
            </a:spcAft>
            <a:buNone/>
          </a:pPr>
          <a:r>
            <a:rPr lang="en-US" sz="2200" b="1" kern="1200">
              <a:solidFill>
                <a:schemeClr val="tx1"/>
              </a:solidFill>
            </a:rPr>
            <a:t>Published Online May 2021</a:t>
          </a:r>
          <a:endParaRPr lang="en-US" sz="2200" b="1" kern="1200" dirty="0">
            <a:solidFill>
              <a:schemeClr val="tx1"/>
            </a:solidFill>
          </a:endParaRPr>
        </a:p>
      </dsp:txBody>
      <dsp:txXfrm>
        <a:off x="49397" y="1175649"/>
        <a:ext cx="7787906" cy="913109"/>
      </dsp:txXfrm>
    </dsp:sp>
    <dsp:sp modelId="{3F159968-5328-9E4E-8B7A-B90B7D208474}">
      <dsp:nvSpPr>
        <dsp:cNvPr id="0" name=""/>
        <dsp:cNvSpPr/>
      </dsp:nvSpPr>
      <dsp:spPr>
        <a:xfrm>
          <a:off x="0" y="2201515"/>
          <a:ext cx="7886700" cy="101190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hlinkClick xmlns:r="http://schemas.openxmlformats.org/officeDocument/2006/relationships" r:id="rId1"/>
            </a:rPr>
            <a:t>https://www.choosingwisely.org/societies/american-society-of-consultant-pharmacists/</a:t>
          </a:r>
          <a:endParaRPr lang="en-US" sz="2200" kern="1200"/>
        </a:p>
      </dsp:txBody>
      <dsp:txXfrm>
        <a:off x="49397" y="2250912"/>
        <a:ext cx="7787906" cy="913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A2FC4-AE6E-4CE1-959C-62C1A4C11EB4}">
      <dsp:nvSpPr>
        <dsp:cNvPr id="0" name=""/>
        <dsp:cNvSpPr/>
      </dsp:nvSpPr>
      <dsp:spPr>
        <a:xfrm>
          <a:off x="0" y="447"/>
          <a:ext cx="8229600" cy="10459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CAE58-DE8F-44A7-89B7-7A221B0CBEC3}">
      <dsp:nvSpPr>
        <dsp:cNvPr id="0" name=""/>
        <dsp:cNvSpPr/>
      </dsp:nvSpPr>
      <dsp:spPr>
        <a:xfrm>
          <a:off x="316409" y="235792"/>
          <a:ext cx="575289" cy="5752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3599D-4693-476F-8E73-F670FB010D66}">
      <dsp:nvSpPr>
        <dsp:cNvPr id="0" name=""/>
        <dsp:cNvSpPr/>
      </dsp:nvSpPr>
      <dsp:spPr>
        <a:xfrm>
          <a:off x="1208107" y="447"/>
          <a:ext cx="7021492" cy="104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00" tIns="110700" rIns="110700" bIns="110700" numCol="1" spcCol="1270" anchor="ctr" anchorCtr="0">
          <a:noAutofit/>
        </a:bodyPr>
        <a:lstStyle/>
        <a:p>
          <a:pPr marL="0" lvl="0" indent="0" algn="l" defTabSz="844550">
            <a:lnSpc>
              <a:spcPct val="100000"/>
            </a:lnSpc>
            <a:spcBef>
              <a:spcPct val="0"/>
            </a:spcBef>
            <a:spcAft>
              <a:spcPct val="35000"/>
            </a:spcAft>
            <a:buNone/>
          </a:pPr>
          <a:r>
            <a:rPr lang="en-US" sz="1900" kern="1200" dirty="0"/>
            <a:t>New Vistas to Conquer</a:t>
          </a:r>
        </a:p>
      </dsp:txBody>
      <dsp:txXfrm>
        <a:off x="1208107" y="447"/>
        <a:ext cx="7021492" cy="1045980"/>
      </dsp:txXfrm>
    </dsp:sp>
    <dsp:sp modelId="{4D5BB018-99ED-4B9C-A04D-09525F353D8A}">
      <dsp:nvSpPr>
        <dsp:cNvPr id="0" name=""/>
        <dsp:cNvSpPr/>
      </dsp:nvSpPr>
      <dsp:spPr>
        <a:xfrm>
          <a:off x="0" y="1307922"/>
          <a:ext cx="8229600" cy="10459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CD62E7-CAF2-4EAD-A889-14DAB1ECD4CA}">
      <dsp:nvSpPr>
        <dsp:cNvPr id="0" name=""/>
        <dsp:cNvSpPr/>
      </dsp:nvSpPr>
      <dsp:spPr>
        <a:xfrm>
          <a:off x="316409" y="1543268"/>
          <a:ext cx="575289" cy="5752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80A3A-2A16-486A-9023-066FD2654614}">
      <dsp:nvSpPr>
        <dsp:cNvPr id="0" name=""/>
        <dsp:cNvSpPr/>
      </dsp:nvSpPr>
      <dsp:spPr>
        <a:xfrm>
          <a:off x="1208107" y="1307922"/>
          <a:ext cx="7021492" cy="104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00" tIns="110700" rIns="110700" bIns="110700" numCol="1" spcCol="1270" anchor="ctr" anchorCtr="0">
          <a:noAutofit/>
        </a:bodyPr>
        <a:lstStyle/>
        <a:p>
          <a:pPr marL="0" lvl="0" indent="0" algn="l" defTabSz="844550">
            <a:lnSpc>
              <a:spcPct val="100000"/>
            </a:lnSpc>
            <a:spcBef>
              <a:spcPct val="0"/>
            </a:spcBef>
            <a:spcAft>
              <a:spcPct val="35000"/>
            </a:spcAft>
            <a:buNone/>
          </a:pPr>
          <a:r>
            <a:rPr lang="en-US" sz="1900" kern="1200"/>
            <a:t>New Collaborations...</a:t>
          </a:r>
        </a:p>
      </dsp:txBody>
      <dsp:txXfrm>
        <a:off x="1208107" y="1307922"/>
        <a:ext cx="7021492" cy="1045980"/>
      </dsp:txXfrm>
    </dsp:sp>
    <dsp:sp modelId="{39699943-ABD9-4F6B-9B9E-09526AE292AF}">
      <dsp:nvSpPr>
        <dsp:cNvPr id="0" name=""/>
        <dsp:cNvSpPr/>
      </dsp:nvSpPr>
      <dsp:spPr>
        <a:xfrm>
          <a:off x="0" y="2615398"/>
          <a:ext cx="8229600" cy="10459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1B6D3-6699-475E-AD1F-E87E5172694F}">
      <dsp:nvSpPr>
        <dsp:cNvPr id="0" name=""/>
        <dsp:cNvSpPr/>
      </dsp:nvSpPr>
      <dsp:spPr>
        <a:xfrm>
          <a:off x="316409" y="2850744"/>
          <a:ext cx="575289" cy="575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B229B-700F-4CBA-96D8-51C1BDA5FAFC}">
      <dsp:nvSpPr>
        <dsp:cNvPr id="0" name=""/>
        <dsp:cNvSpPr/>
      </dsp:nvSpPr>
      <dsp:spPr>
        <a:xfrm>
          <a:off x="1208107" y="2615398"/>
          <a:ext cx="3703320" cy="104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00" tIns="110700" rIns="110700" bIns="110700" numCol="1" spcCol="1270" anchor="ctr" anchorCtr="0">
          <a:noAutofit/>
        </a:bodyPr>
        <a:lstStyle/>
        <a:p>
          <a:pPr marL="0" lvl="0" indent="0" algn="l" defTabSz="844550">
            <a:lnSpc>
              <a:spcPct val="100000"/>
            </a:lnSpc>
            <a:spcBef>
              <a:spcPct val="0"/>
            </a:spcBef>
            <a:spcAft>
              <a:spcPct val="35000"/>
            </a:spcAft>
            <a:buNone/>
          </a:pPr>
          <a:r>
            <a:rPr lang="en-US" sz="1900" kern="1200" dirty="0"/>
            <a:t>Join AMDA and ASCP </a:t>
          </a:r>
        </a:p>
        <a:p>
          <a:pPr marL="0" lvl="0" indent="0" algn="l" defTabSz="844550">
            <a:lnSpc>
              <a:spcPct val="100000"/>
            </a:lnSpc>
            <a:spcBef>
              <a:spcPct val="0"/>
            </a:spcBef>
            <a:spcAft>
              <a:spcPct val="35000"/>
            </a:spcAft>
            <a:buNone/>
          </a:pPr>
          <a:r>
            <a:rPr lang="en-US" sz="1900" kern="1200" dirty="0"/>
            <a:t>Drive to deprescribe D2D Initiative:</a:t>
          </a:r>
        </a:p>
      </dsp:txBody>
      <dsp:txXfrm>
        <a:off x="1208107" y="2615398"/>
        <a:ext cx="3703320" cy="1045980"/>
      </dsp:txXfrm>
    </dsp:sp>
    <dsp:sp modelId="{243D6A30-A607-4738-868D-69C73BCECD4D}">
      <dsp:nvSpPr>
        <dsp:cNvPr id="0" name=""/>
        <dsp:cNvSpPr/>
      </dsp:nvSpPr>
      <dsp:spPr>
        <a:xfrm>
          <a:off x="4911427" y="2615398"/>
          <a:ext cx="3318172" cy="104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00" tIns="110700" rIns="110700" bIns="110700"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hueOff val="0"/>
                  <a:satOff val="0"/>
                  <a:lumOff val="0"/>
                </a:schemeClr>
              </a:solidFill>
            </a:rPr>
            <a:t>https://</a:t>
          </a:r>
          <a:r>
            <a:rPr lang="en-US" sz="1600" kern="1200" dirty="0" err="1">
              <a:solidFill>
                <a:schemeClr val="tx1">
                  <a:hueOff val="0"/>
                  <a:satOff val="0"/>
                  <a:lumOff val="0"/>
                </a:schemeClr>
              </a:solidFill>
            </a:rPr>
            <a:t>paltc.org</a:t>
          </a:r>
          <a:r>
            <a:rPr lang="en-US" sz="1600" kern="1200" dirty="0">
              <a:solidFill>
                <a:schemeClr val="tx1">
                  <a:hueOff val="0"/>
                  <a:satOff val="0"/>
                  <a:lumOff val="0"/>
                </a:schemeClr>
              </a:solidFill>
            </a:rPr>
            <a:t>/drive2deprescribe</a:t>
          </a:r>
        </a:p>
      </dsp:txBody>
      <dsp:txXfrm>
        <a:off x="4911427" y="2615398"/>
        <a:ext cx="3318172" cy="10459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B69E0-B9CA-441E-B726-7EC0644B35F9}">
      <dsp:nvSpPr>
        <dsp:cNvPr id="0" name=""/>
        <dsp:cNvSpPr/>
      </dsp:nvSpPr>
      <dsp:spPr>
        <a:xfrm>
          <a:off x="0" y="2519"/>
          <a:ext cx="4697730" cy="11781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932F4-CFF6-4F7C-9314-1ED23FEB361C}">
      <dsp:nvSpPr>
        <dsp:cNvPr id="0" name=""/>
        <dsp:cNvSpPr/>
      </dsp:nvSpPr>
      <dsp:spPr>
        <a:xfrm>
          <a:off x="356386" y="267600"/>
          <a:ext cx="647975" cy="6479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2C4BC8-1374-43CA-A458-B86D44A1DDC0}">
      <dsp:nvSpPr>
        <dsp:cNvPr id="0" name=""/>
        <dsp:cNvSpPr/>
      </dsp:nvSpPr>
      <dsp:spPr>
        <a:xfrm>
          <a:off x="1360747" y="2519"/>
          <a:ext cx="3335652" cy="117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686" tIns="124686" rIns="124686" bIns="124686" numCol="1" spcCol="1270" anchor="ctr" anchorCtr="0">
          <a:noAutofit/>
        </a:bodyPr>
        <a:lstStyle/>
        <a:p>
          <a:pPr marL="0" lvl="0" indent="0" algn="l" defTabSz="755650">
            <a:lnSpc>
              <a:spcPct val="100000"/>
            </a:lnSpc>
            <a:spcBef>
              <a:spcPct val="0"/>
            </a:spcBef>
            <a:spcAft>
              <a:spcPct val="35000"/>
            </a:spcAft>
            <a:buNone/>
          </a:pPr>
          <a:r>
            <a:rPr lang="en-US" sz="1700" kern="1200" dirty="0"/>
            <a:t>Shared Decision-Making Resources</a:t>
          </a:r>
        </a:p>
      </dsp:txBody>
      <dsp:txXfrm>
        <a:off x="1360747" y="2519"/>
        <a:ext cx="3335652" cy="1178136"/>
      </dsp:txXfrm>
    </dsp:sp>
    <dsp:sp modelId="{5DB77C87-07B6-4096-AC8A-5FA7749A645F}">
      <dsp:nvSpPr>
        <dsp:cNvPr id="0" name=""/>
        <dsp:cNvSpPr/>
      </dsp:nvSpPr>
      <dsp:spPr>
        <a:xfrm>
          <a:off x="0" y="1475189"/>
          <a:ext cx="4697730" cy="11781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590A5-9575-4981-9B8E-D9B3552EF944}">
      <dsp:nvSpPr>
        <dsp:cNvPr id="0" name=""/>
        <dsp:cNvSpPr/>
      </dsp:nvSpPr>
      <dsp:spPr>
        <a:xfrm>
          <a:off x="356386" y="1740270"/>
          <a:ext cx="647975" cy="6479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208ED8-228C-481E-BBF0-C9F1E0FDE2ED}">
      <dsp:nvSpPr>
        <dsp:cNvPr id="0" name=""/>
        <dsp:cNvSpPr/>
      </dsp:nvSpPr>
      <dsp:spPr>
        <a:xfrm>
          <a:off x="1360747" y="1475189"/>
          <a:ext cx="2113978" cy="117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686" tIns="124686" rIns="124686" bIns="124686" numCol="1" spcCol="1270" anchor="ctr" anchorCtr="0">
          <a:noAutofit/>
        </a:bodyPr>
        <a:lstStyle/>
        <a:p>
          <a:pPr marL="0" lvl="0" indent="0" algn="l" defTabSz="755650">
            <a:lnSpc>
              <a:spcPct val="100000"/>
            </a:lnSpc>
            <a:spcBef>
              <a:spcPct val="0"/>
            </a:spcBef>
            <a:spcAft>
              <a:spcPct val="35000"/>
            </a:spcAft>
            <a:buNone/>
          </a:pPr>
          <a:r>
            <a:rPr lang="en-US" sz="1700" kern="1200"/>
            <a:t>Pharmacist as Team Leader/Conversation Starter:</a:t>
          </a:r>
        </a:p>
      </dsp:txBody>
      <dsp:txXfrm>
        <a:off x="1360747" y="1475189"/>
        <a:ext cx="2113978" cy="1178136"/>
      </dsp:txXfrm>
    </dsp:sp>
    <dsp:sp modelId="{7BD9C19C-F4E5-421F-B36E-F470463B7BEC}">
      <dsp:nvSpPr>
        <dsp:cNvPr id="0" name=""/>
        <dsp:cNvSpPr/>
      </dsp:nvSpPr>
      <dsp:spPr>
        <a:xfrm>
          <a:off x="3474726" y="1475189"/>
          <a:ext cx="1221673" cy="117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686" tIns="124686" rIns="124686" bIns="124686" numCol="1" spcCol="1270" anchor="ctr" anchorCtr="0">
          <a:noAutofit/>
        </a:bodyPr>
        <a:lstStyle/>
        <a:p>
          <a:pPr marL="0" lvl="0" indent="0" algn="l" defTabSz="488950">
            <a:lnSpc>
              <a:spcPct val="100000"/>
            </a:lnSpc>
            <a:spcBef>
              <a:spcPct val="0"/>
            </a:spcBef>
            <a:spcAft>
              <a:spcPct val="35000"/>
            </a:spcAft>
            <a:buNone/>
          </a:pPr>
          <a:r>
            <a:rPr lang="en-US" sz="1100" kern="1200"/>
            <a:t>PACE </a:t>
          </a:r>
        </a:p>
        <a:p>
          <a:pPr marL="0" lvl="0" indent="0" algn="l" defTabSz="488950">
            <a:lnSpc>
              <a:spcPct val="100000"/>
            </a:lnSpc>
            <a:spcBef>
              <a:spcPct val="0"/>
            </a:spcBef>
            <a:spcAft>
              <a:spcPct val="35000"/>
            </a:spcAft>
            <a:buNone/>
          </a:pPr>
          <a:r>
            <a:rPr lang="en-US" sz="1100" kern="1200"/>
            <a:t>ALFs</a:t>
          </a:r>
        </a:p>
        <a:p>
          <a:pPr marL="0" lvl="0" indent="0" algn="l" defTabSz="488950">
            <a:lnSpc>
              <a:spcPct val="100000"/>
            </a:lnSpc>
            <a:spcBef>
              <a:spcPct val="0"/>
            </a:spcBef>
            <a:spcAft>
              <a:spcPct val="35000"/>
            </a:spcAft>
            <a:buNone/>
          </a:pPr>
          <a:r>
            <a:rPr lang="en-US" sz="1100" kern="1200"/>
            <a:t>PCMH</a:t>
          </a:r>
        </a:p>
        <a:p>
          <a:pPr marL="0" lvl="0" indent="0" algn="l" defTabSz="488950">
            <a:lnSpc>
              <a:spcPct val="100000"/>
            </a:lnSpc>
            <a:spcBef>
              <a:spcPct val="0"/>
            </a:spcBef>
            <a:spcAft>
              <a:spcPct val="35000"/>
            </a:spcAft>
            <a:buNone/>
          </a:pPr>
          <a:r>
            <a:rPr lang="en-US" sz="1100" kern="1200"/>
            <a:t>Hospice</a:t>
          </a:r>
        </a:p>
      </dsp:txBody>
      <dsp:txXfrm>
        <a:off x="3474726" y="1475189"/>
        <a:ext cx="1221673" cy="1178136"/>
      </dsp:txXfrm>
    </dsp:sp>
    <dsp:sp modelId="{45A5FA3A-75B3-4A3B-94D7-E131112F9B0E}">
      <dsp:nvSpPr>
        <dsp:cNvPr id="0" name=""/>
        <dsp:cNvSpPr/>
      </dsp:nvSpPr>
      <dsp:spPr>
        <a:xfrm>
          <a:off x="0" y="2947860"/>
          <a:ext cx="4697730" cy="11781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96030-82C0-4913-9DA8-64282C72173F}">
      <dsp:nvSpPr>
        <dsp:cNvPr id="0" name=""/>
        <dsp:cNvSpPr/>
      </dsp:nvSpPr>
      <dsp:spPr>
        <a:xfrm>
          <a:off x="356386" y="3212940"/>
          <a:ext cx="647975" cy="6479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32F407-3444-41F7-BDB1-3AB745BA87FE}">
      <dsp:nvSpPr>
        <dsp:cNvPr id="0" name=""/>
        <dsp:cNvSpPr/>
      </dsp:nvSpPr>
      <dsp:spPr>
        <a:xfrm>
          <a:off x="1360747" y="2947860"/>
          <a:ext cx="2113978" cy="117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686" tIns="124686" rIns="124686" bIns="124686" numCol="1" spcCol="1270" anchor="ctr" anchorCtr="0">
          <a:noAutofit/>
        </a:bodyPr>
        <a:lstStyle/>
        <a:p>
          <a:pPr marL="0" lvl="0" indent="0" algn="l" defTabSz="755650">
            <a:lnSpc>
              <a:spcPct val="100000"/>
            </a:lnSpc>
            <a:spcBef>
              <a:spcPct val="0"/>
            </a:spcBef>
            <a:spcAft>
              <a:spcPct val="35000"/>
            </a:spcAft>
            <a:buNone/>
          </a:pPr>
          <a:r>
            <a:rPr lang="en-US" sz="1700" kern="1200" dirty="0"/>
            <a:t>Pharmacist-initiated Deprescribing Studies: </a:t>
          </a:r>
        </a:p>
      </dsp:txBody>
      <dsp:txXfrm>
        <a:off x="1360747" y="2947860"/>
        <a:ext cx="2113978" cy="1178136"/>
      </dsp:txXfrm>
    </dsp:sp>
    <dsp:sp modelId="{25325AAB-7666-4562-81B6-443779F1B380}">
      <dsp:nvSpPr>
        <dsp:cNvPr id="0" name=""/>
        <dsp:cNvSpPr/>
      </dsp:nvSpPr>
      <dsp:spPr>
        <a:xfrm>
          <a:off x="3474726" y="2947860"/>
          <a:ext cx="1221673" cy="117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686" tIns="124686" rIns="124686" bIns="124686" numCol="1" spcCol="1270" anchor="ctr" anchorCtr="0">
          <a:noAutofit/>
        </a:bodyPr>
        <a:lstStyle/>
        <a:p>
          <a:pPr marL="0" lvl="0" indent="0" algn="l" defTabSz="488950">
            <a:lnSpc>
              <a:spcPct val="100000"/>
            </a:lnSpc>
            <a:spcBef>
              <a:spcPct val="0"/>
            </a:spcBef>
            <a:spcAft>
              <a:spcPct val="35000"/>
            </a:spcAft>
            <a:buNone/>
          </a:pPr>
          <a:r>
            <a:rPr lang="en-US" sz="1100" kern="1200"/>
            <a:t>Community and LTCFs</a:t>
          </a:r>
        </a:p>
        <a:p>
          <a:pPr marL="0" lvl="0" indent="0" algn="l" defTabSz="488950">
            <a:lnSpc>
              <a:spcPct val="100000"/>
            </a:lnSpc>
            <a:spcBef>
              <a:spcPct val="0"/>
            </a:spcBef>
            <a:spcAft>
              <a:spcPct val="35000"/>
            </a:spcAft>
            <a:buNone/>
          </a:pPr>
          <a:r>
            <a:rPr lang="en-US" sz="1100" kern="1200"/>
            <a:t>Focus on RCTs</a:t>
          </a:r>
        </a:p>
        <a:p>
          <a:pPr marL="0" lvl="0" indent="0" algn="l" defTabSz="488950">
            <a:lnSpc>
              <a:spcPct val="100000"/>
            </a:lnSpc>
            <a:spcBef>
              <a:spcPct val="0"/>
            </a:spcBef>
            <a:spcAft>
              <a:spcPct val="35000"/>
            </a:spcAft>
            <a:buNone/>
          </a:pPr>
          <a:r>
            <a:rPr lang="en-US" sz="1100" kern="1200"/>
            <a:t>Compile and Curate</a:t>
          </a:r>
        </a:p>
        <a:p>
          <a:pPr marL="0" lvl="0" indent="0" algn="l" defTabSz="488950">
            <a:lnSpc>
              <a:spcPct val="100000"/>
            </a:lnSpc>
            <a:spcBef>
              <a:spcPct val="0"/>
            </a:spcBef>
            <a:spcAft>
              <a:spcPct val="35000"/>
            </a:spcAft>
            <a:buNone/>
          </a:pPr>
          <a:r>
            <a:rPr lang="en-US" sz="1100" kern="1200"/>
            <a:t>Publish</a:t>
          </a:r>
        </a:p>
      </dsp:txBody>
      <dsp:txXfrm>
        <a:off x="3474726" y="2947860"/>
        <a:ext cx="1221673" cy="11781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8D8F4-BF32-7E47-938F-CEE722BE811D}">
      <dsp:nvSpPr>
        <dsp:cNvPr id="0" name=""/>
        <dsp:cNvSpPr/>
      </dsp:nvSpPr>
      <dsp:spPr>
        <a:xfrm>
          <a:off x="0" y="512648"/>
          <a:ext cx="5111749" cy="35977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Patient: MJ, 75-year-old Caucasian woman</a:t>
          </a:r>
        </a:p>
      </dsp:txBody>
      <dsp:txXfrm>
        <a:off x="17563" y="530211"/>
        <a:ext cx="5076623" cy="324648"/>
      </dsp:txXfrm>
    </dsp:sp>
    <dsp:sp modelId="{8557CE1E-3DC7-9741-BF83-2BC93560CF4D}">
      <dsp:nvSpPr>
        <dsp:cNvPr id="0" name=""/>
        <dsp:cNvSpPr/>
      </dsp:nvSpPr>
      <dsp:spPr>
        <a:xfrm>
          <a:off x="0" y="915623"/>
          <a:ext cx="5111749" cy="35977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PMH: hypertension, osteoarthritis, type 2 diabetes, depression</a:t>
          </a:r>
        </a:p>
      </dsp:txBody>
      <dsp:txXfrm>
        <a:off x="17563" y="933186"/>
        <a:ext cx="5076623" cy="324648"/>
      </dsp:txXfrm>
    </dsp:sp>
    <dsp:sp modelId="{3BDF7D11-D732-094C-A2A6-87639EA445A1}">
      <dsp:nvSpPr>
        <dsp:cNvPr id="0" name=""/>
        <dsp:cNvSpPr/>
      </dsp:nvSpPr>
      <dsp:spPr>
        <a:xfrm>
          <a:off x="0" y="1318598"/>
          <a:ext cx="5111749" cy="35977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Current problem: fall with fractures on ER admission</a:t>
          </a:r>
        </a:p>
      </dsp:txBody>
      <dsp:txXfrm>
        <a:off x="17563" y="1336161"/>
        <a:ext cx="5076623" cy="324648"/>
      </dsp:txXfrm>
    </dsp:sp>
    <dsp:sp modelId="{EC157B46-1342-AE4A-B632-5A772EBE66C5}">
      <dsp:nvSpPr>
        <dsp:cNvPr id="0" name=""/>
        <dsp:cNvSpPr/>
      </dsp:nvSpPr>
      <dsp:spPr>
        <a:xfrm>
          <a:off x="0" y="1721573"/>
          <a:ext cx="5111749" cy="35977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Med history:</a:t>
          </a:r>
        </a:p>
      </dsp:txBody>
      <dsp:txXfrm>
        <a:off x="17563" y="1739136"/>
        <a:ext cx="5076623" cy="324648"/>
      </dsp:txXfrm>
    </dsp:sp>
    <dsp:sp modelId="{208A0566-227D-C645-9F6A-9B74DC18AB70}">
      <dsp:nvSpPr>
        <dsp:cNvPr id="0" name=""/>
        <dsp:cNvSpPr/>
      </dsp:nvSpPr>
      <dsp:spPr>
        <a:xfrm>
          <a:off x="0" y="2081348"/>
          <a:ext cx="5111749"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amlodipine 2.5 mg bid</a:t>
          </a:r>
        </a:p>
        <a:p>
          <a:pPr marL="114300" lvl="1" indent="-114300" algn="l" defTabSz="533400">
            <a:lnSpc>
              <a:spcPct val="90000"/>
            </a:lnSpc>
            <a:spcBef>
              <a:spcPct val="0"/>
            </a:spcBef>
            <a:spcAft>
              <a:spcPct val="20000"/>
            </a:spcAft>
            <a:buChar char="•"/>
          </a:pPr>
          <a:r>
            <a:rPr lang="en-US" sz="1200" kern="1200"/>
            <a:t>sertraline 100mg</a:t>
          </a:r>
        </a:p>
        <a:p>
          <a:pPr marL="114300" lvl="1" indent="-114300" algn="l" defTabSz="533400">
            <a:lnSpc>
              <a:spcPct val="90000"/>
            </a:lnSpc>
            <a:spcBef>
              <a:spcPct val="0"/>
            </a:spcBef>
            <a:spcAft>
              <a:spcPct val="20000"/>
            </a:spcAft>
            <a:buChar char="•"/>
          </a:pPr>
          <a:r>
            <a:rPr lang="en-US" sz="1200" kern="1200"/>
            <a:t>acetaminophen 500 mg prn, </a:t>
          </a:r>
        </a:p>
        <a:p>
          <a:pPr marL="114300" lvl="1" indent="-114300" algn="l" defTabSz="533400">
            <a:lnSpc>
              <a:spcPct val="90000"/>
            </a:lnSpc>
            <a:spcBef>
              <a:spcPct val="0"/>
            </a:spcBef>
            <a:spcAft>
              <a:spcPct val="20000"/>
            </a:spcAft>
            <a:buChar char="•"/>
          </a:pPr>
          <a:r>
            <a:rPr lang="en-US" sz="1200" kern="1200"/>
            <a:t>metformin 1000mg ER qpm</a:t>
          </a:r>
        </a:p>
        <a:p>
          <a:pPr marL="114300" lvl="1" indent="-114300" algn="l" defTabSz="533400">
            <a:lnSpc>
              <a:spcPct val="90000"/>
            </a:lnSpc>
            <a:spcBef>
              <a:spcPct val="0"/>
            </a:spcBef>
            <a:spcAft>
              <a:spcPct val="20000"/>
            </a:spcAft>
            <a:buChar char="•"/>
          </a:pPr>
          <a:r>
            <a:rPr lang="en-US" sz="1200" kern="1200"/>
            <a:t>ibuprofen 400 mg prn</a:t>
          </a:r>
        </a:p>
      </dsp:txBody>
      <dsp:txXfrm>
        <a:off x="0" y="2081348"/>
        <a:ext cx="5111749" cy="1024650"/>
      </dsp:txXfrm>
    </dsp:sp>
    <dsp:sp modelId="{3880E0FD-B6A7-FB4A-8DFA-6FAA31E04DA2}">
      <dsp:nvSpPr>
        <dsp:cNvPr id="0" name=""/>
        <dsp:cNvSpPr/>
      </dsp:nvSpPr>
      <dsp:spPr>
        <a:xfrm>
          <a:off x="0" y="3105998"/>
          <a:ext cx="5111749" cy="35977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rgbClr val="FF0000"/>
              </a:solidFill>
            </a:rPr>
            <a:t>Recent med changes: </a:t>
          </a:r>
        </a:p>
      </dsp:txBody>
      <dsp:txXfrm>
        <a:off x="17563" y="3123561"/>
        <a:ext cx="5076623" cy="324648"/>
      </dsp:txXfrm>
    </dsp:sp>
    <dsp:sp modelId="{7FC07DEB-442A-0B43-BBE0-A66F60EE1CB7}">
      <dsp:nvSpPr>
        <dsp:cNvPr id="0" name=""/>
        <dsp:cNvSpPr/>
      </dsp:nvSpPr>
      <dsp:spPr>
        <a:xfrm>
          <a:off x="0" y="3465773"/>
          <a:ext cx="5111749"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furosemide 20 mg for new onset edema</a:t>
          </a:r>
        </a:p>
        <a:p>
          <a:pPr marL="114300" lvl="1" indent="-114300" algn="l" defTabSz="533400">
            <a:lnSpc>
              <a:spcPct val="90000"/>
            </a:lnSpc>
            <a:spcBef>
              <a:spcPct val="0"/>
            </a:spcBef>
            <a:spcAft>
              <a:spcPct val="20000"/>
            </a:spcAft>
            <a:buChar char="•"/>
          </a:pPr>
          <a:r>
            <a:rPr lang="en-US" sz="1200" kern="1200"/>
            <a:t>followed 2 weeks later by tolterodine 2mg ER daily for OAB</a:t>
          </a:r>
        </a:p>
      </dsp:txBody>
      <dsp:txXfrm>
        <a:off x="0" y="3465773"/>
        <a:ext cx="5111749" cy="411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39D85-D496-AB42-AA51-2DAEF4985674}">
      <dsp:nvSpPr>
        <dsp:cNvPr id="0" name=""/>
        <dsp:cNvSpPr/>
      </dsp:nvSpPr>
      <dsp:spPr>
        <a:xfrm>
          <a:off x="0" y="17511"/>
          <a:ext cx="788670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Seen with dihydropyridine CCBs</a:t>
          </a:r>
        </a:p>
      </dsp:txBody>
      <dsp:txXfrm>
        <a:off x="22246" y="39757"/>
        <a:ext cx="7842208" cy="411223"/>
      </dsp:txXfrm>
    </dsp:sp>
    <dsp:sp modelId="{2D687B64-7858-BD4D-BFEC-19B051031ADB}">
      <dsp:nvSpPr>
        <dsp:cNvPr id="0" name=""/>
        <dsp:cNvSpPr/>
      </dsp:nvSpPr>
      <dsp:spPr>
        <a:xfrm>
          <a:off x="0" y="527946"/>
          <a:ext cx="788670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Prevalence of lower extremity edema with CCBs : 2%-25%</a:t>
          </a:r>
        </a:p>
      </dsp:txBody>
      <dsp:txXfrm>
        <a:off x="22246" y="550192"/>
        <a:ext cx="7842208" cy="411223"/>
      </dsp:txXfrm>
    </dsp:sp>
    <dsp:sp modelId="{B22E0974-E7A9-D442-B965-2ECE001E386A}">
      <dsp:nvSpPr>
        <dsp:cNvPr id="0" name=""/>
        <dsp:cNvSpPr/>
      </dsp:nvSpPr>
      <dsp:spPr>
        <a:xfrm>
          <a:off x="0" y="983661"/>
          <a:ext cx="78867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vasodilation of local peripheral arterioles</a:t>
          </a:r>
        </a:p>
        <a:p>
          <a:pPr marL="114300" lvl="1" indent="-114300" algn="l" defTabSz="666750">
            <a:lnSpc>
              <a:spcPct val="90000"/>
            </a:lnSpc>
            <a:spcBef>
              <a:spcPct val="0"/>
            </a:spcBef>
            <a:spcAft>
              <a:spcPct val="20000"/>
            </a:spcAft>
            <a:buChar char="•"/>
          </a:pPr>
          <a:r>
            <a:rPr lang="en-US" sz="1500" kern="1200" dirty="0"/>
            <a:t>more common in women</a:t>
          </a:r>
        </a:p>
      </dsp:txBody>
      <dsp:txXfrm>
        <a:off x="0" y="983661"/>
        <a:ext cx="7886700" cy="521122"/>
      </dsp:txXfrm>
    </dsp:sp>
    <dsp:sp modelId="{D63FBF2C-ACF9-8745-ADE6-3B0DF869B0E2}">
      <dsp:nvSpPr>
        <dsp:cNvPr id="0" name=""/>
        <dsp:cNvSpPr/>
      </dsp:nvSpPr>
      <dsp:spPr>
        <a:xfrm>
          <a:off x="0" y="1504783"/>
          <a:ext cx="788670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Cause of edema frequently not investigated</a:t>
          </a:r>
        </a:p>
      </dsp:txBody>
      <dsp:txXfrm>
        <a:off x="22246" y="1527029"/>
        <a:ext cx="7842208" cy="411223"/>
      </dsp:txXfrm>
    </dsp:sp>
    <dsp:sp modelId="{E89758D4-766F-474C-8E83-4985AB18F826}">
      <dsp:nvSpPr>
        <dsp:cNvPr id="0" name=""/>
        <dsp:cNvSpPr/>
      </dsp:nvSpPr>
      <dsp:spPr>
        <a:xfrm>
          <a:off x="0" y="2015218"/>
          <a:ext cx="788670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Diuretics may further compound issues: </a:t>
          </a:r>
        </a:p>
      </dsp:txBody>
      <dsp:txXfrm>
        <a:off x="22246" y="2037464"/>
        <a:ext cx="7842208" cy="411223"/>
      </dsp:txXfrm>
    </dsp:sp>
    <dsp:sp modelId="{5532F24D-AC33-7441-93F2-ADF78EEF010A}">
      <dsp:nvSpPr>
        <dsp:cNvPr id="0" name=""/>
        <dsp:cNvSpPr/>
      </dsp:nvSpPr>
      <dsp:spPr>
        <a:xfrm>
          <a:off x="0" y="2470933"/>
          <a:ext cx="78867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electrolyte/volume changes</a:t>
          </a:r>
        </a:p>
        <a:p>
          <a:pPr marL="114300" lvl="1" indent="-114300" algn="l" defTabSz="666750">
            <a:lnSpc>
              <a:spcPct val="90000"/>
            </a:lnSpc>
            <a:spcBef>
              <a:spcPct val="0"/>
            </a:spcBef>
            <a:spcAft>
              <a:spcPct val="20000"/>
            </a:spcAft>
            <a:buChar char="•"/>
          </a:pPr>
          <a:r>
            <a:rPr lang="en-US" sz="1500" kern="1200" dirty="0"/>
            <a:t>overactive bladder symptoms</a:t>
          </a:r>
        </a:p>
        <a:p>
          <a:pPr marL="114300" lvl="1" indent="-114300" algn="l" defTabSz="666750">
            <a:lnSpc>
              <a:spcPct val="90000"/>
            </a:lnSpc>
            <a:spcBef>
              <a:spcPct val="0"/>
            </a:spcBef>
            <a:spcAft>
              <a:spcPct val="20000"/>
            </a:spcAft>
            <a:buChar char="•"/>
          </a:pPr>
          <a:r>
            <a:rPr lang="en-US" sz="1500" kern="1200" dirty="0"/>
            <a:t>Falls!!</a:t>
          </a:r>
        </a:p>
      </dsp:txBody>
      <dsp:txXfrm>
        <a:off x="0" y="2470933"/>
        <a:ext cx="7886700" cy="7865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89E48-A7BE-E14A-9543-751FB0DBC5EA}">
      <dsp:nvSpPr>
        <dsp:cNvPr id="0" name=""/>
        <dsp:cNvSpPr/>
      </dsp:nvSpPr>
      <dsp:spPr>
        <a:xfrm>
          <a:off x="230508" y="1159"/>
          <a:ext cx="2417141" cy="14502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calcium channel blocker causing edema leading to loop diuretic</a:t>
          </a:r>
        </a:p>
      </dsp:txBody>
      <dsp:txXfrm>
        <a:off x="230508" y="1159"/>
        <a:ext cx="2417141" cy="1450284"/>
      </dsp:txXfrm>
    </dsp:sp>
    <dsp:sp modelId="{75F4BBD8-F332-B240-88A0-E4B7CD9241FB}">
      <dsp:nvSpPr>
        <dsp:cNvPr id="0" name=""/>
        <dsp:cNvSpPr/>
      </dsp:nvSpPr>
      <dsp:spPr>
        <a:xfrm>
          <a:off x="2889364" y="1159"/>
          <a:ext cx="2417141" cy="14502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angiotensin-converting enzyme inhibitors causing dry cough leading leading to antitussive </a:t>
          </a:r>
        </a:p>
      </dsp:txBody>
      <dsp:txXfrm>
        <a:off x="2889364" y="1159"/>
        <a:ext cx="2417141" cy="1450284"/>
      </dsp:txXfrm>
    </dsp:sp>
    <dsp:sp modelId="{CA064269-CE66-BE46-8F0B-FEDE0E90F27A}">
      <dsp:nvSpPr>
        <dsp:cNvPr id="0" name=""/>
        <dsp:cNvSpPr/>
      </dsp:nvSpPr>
      <dsp:spPr>
        <a:xfrm>
          <a:off x="5548220" y="1159"/>
          <a:ext cx="2417141" cy="145028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β-</a:t>
          </a:r>
          <a:r>
            <a:rPr lang="en-US" sz="1800" kern="1200"/>
            <a:t>blocker causing sexual dysfunction leading to phosphodiesterase-5 inhibitor </a:t>
          </a:r>
        </a:p>
      </dsp:txBody>
      <dsp:txXfrm>
        <a:off x="5548220" y="1159"/>
        <a:ext cx="2417141" cy="1450284"/>
      </dsp:txXfrm>
    </dsp:sp>
    <dsp:sp modelId="{9966292B-3ECF-5148-BF60-6447B95FEB7C}">
      <dsp:nvSpPr>
        <dsp:cNvPr id="0" name=""/>
        <dsp:cNvSpPr/>
      </dsp:nvSpPr>
      <dsp:spPr>
        <a:xfrm>
          <a:off x="1559936" y="1693159"/>
          <a:ext cx="2417141" cy="14502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diuretic causing urinary frequency leading to antimuscarinic</a:t>
          </a:r>
        </a:p>
      </dsp:txBody>
      <dsp:txXfrm>
        <a:off x="1559936" y="1693159"/>
        <a:ext cx="2417141" cy="1450284"/>
      </dsp:txXfrm>
    </dsp:sp>
    <dsp:sp modelId="{66CFABE7-6232-4B44-88CD-00FA69C68E25}">
      <dsp:nvSpPr>
        <dsp:cNvPr id="0" name=""/>
        <dsp:cNvSpPr/>
      </dsp:nvSpPr>
      <dsp:spPr>
        <a:xfrm>
          <a:off x="4218792" y="1693159"/>
          <a:ext cx="2417141" cy="145028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all antihypertensives causing dizziness leading to antihistamine or benzodiazepine Rx</a:t>
          </a:r>
        </a:p>
      </dsp:txBody>
      <dsp:txXfrm>
        <a:off x="4218792" y="1693159"/>
        <a:ext cx="2417141" cy="14502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7D7AC0-A09A-4142-B0D3-D7E1C5293B2F}" type="datetimeFigureOut">
              <a:rPr lang="en-US" smtClean="0"/>
              <a:t>11/19/2021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AABF47-A4B1-DE40-8147-1BDCC4DBE3E4}" type="slidenum">
              <a:rPr lang="en-US" smtClean="0"/>
              <a:t>‹#›</a:t>
            </a:fld>
            <a:endParaRPr lang="en-US"/>
          </a:p>
        </p:txBody>
      </p:sp>
    </p:spTree>
    <p:extLst>
      <p:ext uri="{BB962C8B-B14F-4D97-AF65-F5344CB8AC3E}">
        <p14:creationId xmlns:p14="http://schemas.microsoft.com/office/powerpoint/2010/main" val="15779078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6365F-0415-6D48-9A2A-CA8699E0C7F7}" type="datetimeFigureOut">
              <a:rPr lang="en-US" smtClean="0"/>
              <a:t>11/19/2021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ECDA9-114F-0845-8D16-1C67312E039E}" type="slidenum">
              <a:rPr lang="en-US" smtClean="0"/>
              <a:t>‹#›</a:t>
            </a:fld>
            <a:endParaRPr lang="en-US"/>
          </a:p>
        </p:txBody>
      </p:sp>
    </p:spTree>
    <p:extLst>
      <p:ext uri="{BB962C8B-B14F-4D97-AF65-F5344CB8AC3E}">
        <p14:creationId xmlns:p14="http://schemas.microsoft.com/office/powerpoint/2010/main" val="3857541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watch.org/na4885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Deprescrib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0</a:t>
            </a:fld>
            <a:endParaRPr lang="en-US"/>
          </a:p>
        </p:txBody>
      </p:sp>
    </p:spTree>
    <p:extLst>
      <p:ext uri="{BB962C8B-B14F-4D97-AF65-F5344CB8AC3E}">
        <p14:creationId xmlns:p14="http://schemas.microsoft.com/office/powerpoint/2010/main" val="229349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BF0498-2338-A84F-9BFD-E927BC63D878}" type="slidenum">
              <a:rPr lang="en-US"/>
              <a:pPr>
                <a:defRPr/>
              </a:pPr>
              <a:t>25</a:t>
            </a:fld>
            <a:endParaRPr lang="en-US"/>
          </a:p>
        </p:txBody>
      </p:sp>
      <p:sp>
        <p:nvSpPr>
          <p:cNvPr id="171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1011" name="Rectangle 3"/>
          <p:cNvSpPr>
            <a:spLocks noGrp="1" noChangeArrowheads="1"/>
          </p:cNvSpPr>
          <p:nvPr>
            <p:ph type="body" idx="1"/>
          </p:nvPr>
        </p:nvSpPr>
        <p:spPr/>
        <p:txBody>
          <a:bodyPr/>
          <a:lstStyle/>
          <a:p>
            <a:r>
              <a:rPr lang="en-US" sz="1200" dirty="0"/>
              <a:t>NSAID – new drug for hypertension (e.g., thiazide, ACE inhibitor)</a:t>
            </a:r>
          </a:p>
          <a:p>
            <a:r>
              <a:rPr lang="en-US" sz="1200" dirty="0"/>
              <a:t>Amlodipine – new drug for edema (e.g., furosemide)</a:t>
            </a:r>
          </a:p>
          <a:p>
            <a:r>
              <a:rPr lang="en-US" sz="1200" dirty="0"/>
              <a:t>Thiazide diuretic – new drug for gout (e.g., colchicine, allopurinol)</a:t>
            </a:r>
          </a:p>
          <a:p>
            <a:r>
              <a:rPr lang="en-US" sz="1200" dirty="0"/>
              <a:t>Metoclopramide – new drug for PD (e.g., levodopa)</a:t>
            </a:r>
          </a:p>
          <a:p>
            <a:r>
              <a:rPr lang="en-US" sz="1200" dirty="0"/>
              <a:t>Levothyroxine – new drug for atrial fibrillation (e.g., amiodarone, diltiazem)</a:t>
            </a:r>
          </a:p>
          <a:p>
            <a:pPr>
              <a:defRPr/>
            </a:pPr>
            <a:endParaRPr lang="en-US" dirty="0">
              <a:cs typeface="+mn-cs"/>
            </a:endParaRPr>
          </a:p>
        </p:txBody>
      </p:sp>
    </p:spTree>
    <p:extLst>
      <p:ext uri="{BB962C8B-B14F-4D97-AF65-F5344CB8AC3E}">
        <p14:creationId xmlns:p14="http://schemas.microsoft.com/office/powerpoint/2010/main" val="131023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 observational study suggests a “prescribing cascade,” in which older patients who receive </a:t>
            </a:r>
            <a:r>
              <a:rPr lang="en-US" i="1" dirty="0" err="1"/>
              <a:t>gabapentinoids</a:t>
            </a:r>
            <a:r>
              <a:rPr lang="en-US" i="1" dirty="0"/>
              <a:t> are more likely to receive diuretics subsequently.</a:t>
            </a:r>
          </a:p>
          <a:p>
            <a:r>
              <a:rPr lang="en-US" dirty="0"/>
              <a:t>Edema is a well-described side effect of </a:t>
            </a:r>
            <a:r>
              <a:rPr lang="en-US" dirty="0" err="1"/>
              <a:t>gabapentinoid</a:t>
            </a:r>
            <a:r>
              <a:rPr lang="en-US" dirty="0"/>
              <a:t> drugs (i.e., gabapentin and pregabalin). In this study from Ontario, Canada, researchers used provincial databases to examine whether </a:t>
            </a:r>
            <a:r>
              <a:rPr lang="en-US" dirty="0" err="1"/>
              <a:t>gabapentinoid</a:t>
            </a:r>
            <a:r>
              <a:rPr lang="en-US" dirty="0"/>
              <a:t> use was followed by diuretic prescriptions — a so-called “prescribing cascade” in which a drug is prescribed to treat an adverse effect of another drug. The study population was 260,000 older adults (age, &gt;65) with newly diagnosed back pain or sciatica; </a:t>
            </a:r>
            <a:r>
              <a:rPr lang="en-US" dirty="0" err="1"/>
              <a:t>gabapentinoids</a:t>
            </a:r>
            <a:r>
              <a:rPr lang="en-US" dirty="0"/>
              <a:t> had been prescribed for ≈8000 of these patients. The researchers limited the analysis to patients with these diagnoses to create a reasonably homogeneous study population.</a:t>
            </a:r>
          </a:p>
          <a:p>
            <a:r>
              <a:rPr lang="en-US" dirty="0"/>
              <a:t>During the 90 days after diagnoses of back pain, patients who received </a:t>
            </a:r>
            <a:r>
              <a:rPr lang="en-US" dirty="0" err="1"/>
              <a:t>gabapentinoids</a:t>
            </a:r>
            <a:r>
              <a:rPr lang="en-US" dirty="0"/>
              <a:t> were significantly more likely to receive diuretic prescriptions than those who did not receive </a:t>
            </a:r>
            <a:r>
              <a:rPr lang="en-US" dirty="0" err="1"/>
              <a:t>gabapentinoids</a:t>
            </a:r>
            <a:r>
              <a:rPr lang="en-US" dirty="0"/>
              <a:t> (2.0% vs. 1.3%). With adjustment for various potentially confounding variables, the difference remained significant (hazard ratio, 1.44). Risk for being prescribed a diuretic was higher among patients who received high-dose </a:t>
            </a:r>
            <a:r>
              <a:rPr lang="en-US" dirty="0" err="1"/>
              <a:t>gabapentinoids</a:t>
            </a:r>
            <a:r>
              <a:rPr lang="en-US" dirty="0"/>
              <a:t> (HR, 2.34 at 180 days).</a:t>
            </a:r>
          </a:p>
          <a:p>
            <a:r>
              <a:rPr lang="en-US" b="1" cap="all" dirty="0"/>
              <a:t>COMMENT</a:t>
            </a:r>
          </a:p>
          <a:p>
            <a:r>
              <a:rPr lang="en-US" dirty="0"/>
              <a:t>This study indirectly supports previous observations that </a:t>
            </a:r>
            <a:r>
              <a:rPr lang="en-US" dirty="0" err="1"/>
              <a:t>gabapentinoids</a:t>
            </a:r>
            <a:r>
              <a:rPr lang="en-US" dirty="0"/>
              <a:t> can cause edema. Although the absolute excess of diuretic prescribing was small, the findings are particularly noteworthy given the adverse effects of diuretics in older patients. An equally noteworthy aspect of this study is the nontrivial frequency of off-label </a:t>
            </a:r>
            <a:r>
              <a:rPr lang="en-US" dirty="0" err="1"/>
              <a:t>gabapentinoid</a:t>
            </a:r>
            <a:r>
              <a:rPr lang="en-US" dirty="0"/>
              <a:t> prescribing for low back pain and sciatica: </a:t>
            </a:r>
            <a:r>
              <a:rPr lang="en-US" dirty="0" err="1"/>
              <a:t>Gabapentinoids</a:t>
            </a:r>
            <a:r>
              <a:rPr lang="en-US" dirty="0"/>
              <a:t> are largely ineffective for these conditions and frequently cause other adverse effects in older patients (</a:t>
            </a:r>
            <a:r>
              <a:rPr lang="en-US" dirty="0">
                <a:hlinkClick r:id="rId3"/>
              </a:rPr>
              <a:t>NEJM JW Gen Med May 1 2019</a:t>
            </a:r>
            <a:r>
              <a:rPr lang="en-US" dirty="0"/>
              <a:t> and </a:t>
            </a:r>
            <a:r>
              <a:rPr lang="en-US" i="1" dirty="0"/>
              <a:t>JAMA Intern Med</a:t>
            </a:r>
            <a:r>
              <a:rPr lang="en-US" dirty="0"/>
              <a:t> 2019; 179:695).</a:t>
            </a:r>
          </a:p>
          <a:p>
            <a:r>
              <a:rPr lang="en-US" b="1" cap="all" dirty="0"/>
              <a:t>CITATION(S):</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D7A29A68-682C-344D-A744-D6C7C66B13C6}" type="slidenum">
              <a:rPr lang="en-US" smtClean="0"/>
              <a:t>28</a:t>
            </a:fld>
            <a:endParaRPr lang="en-US"/>
          </a:p>
        </p:txBody>
      </p:sp>
    </p:spTree>
    <p:extLst>
      <p:ext uri="{BB962C8B-B14F-4D97-AF65-F5344CB8AC3E}">
        <p14:creationId xmlns:p14="http://schemas.microsoft.com/office/powerpoint/2010/main" val="427471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Driving simulator </a:t>
            </a:r>
          </a:p>
        </p:txBody>
      </p:sp>
      <p:sp>
        <p:nvSpPr>
          <p:cNvPr id="4" name="Slide Number Placeholder 3"/>
          <p:cNvSpPr>
            <a:spLocks noGrp="1"/>
          </p:cNvSpPr>
          <p:nvPr>
            <p:ph type="sldNum" sz="quarter" idx="5"/>
          </p:nvPr>
        </p:nvSpPr>
        <p:spPr/>
        <p:txBody>
          <a:bodyPr/>
          <a:lstStyle/>
          <a:p>
            <a:fld id="{AE458CC2-2960-4D79-8097-0E6D07A26BBF}" type="slidenum">
              <a:rPr lang="en-US" smtClean="0"/>
              <a:t>31</a:t>
            </a:fld>
            <a:endParaRPr lang="en-US"/>
          </a:p>
        </p:txBody>
      </p:sp>
    </p:spTree>
    <p:extLst>
      <p:ext uri="{BB962C8B-B14F-4D97-AF65-F5344CB8AC3E}">
        <p14:creationId xmlns:p14="http://schemas.microsoft.com/office/powerpoint/2010/main" val="427124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32</a:t>
            </a:fld>
            <a:endParaRPr lang="en-US"/>
          </a:p>
        </p:txBody>
      </p:sp>
    </p:spTree>
    <p:extLst>
      <p:ext uri="{BB962C8B-B14F-4D97-AF65-F5344CB8AC3E}">
        <p14:creationId xmlns:p14="http://schemas.microsoft.com/office/powerpoint/2010/main" val="27662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33</a:t>
            </a:fld>
            <a:endParaRPr lang="en-US"/>
          </a:p>
        </p:txBody>
      </p:sp>
    </p:spTree>
    <p:extLst>
      <p:ext uri="{BB962C8B-B14F-4D97-AF65-F5344CB8AC3E}">
        <p14:creationId xmlns:p14="http://schemas.microsoft.com/office/powerpoint/2010/main" val="934559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ECDA9-114F-0845-8D16-1C67312E039E}" type="slidenum">
              <a:rPr lang="en-US" smtClean="0"/>
              <a:t>34</a:t>
            </a:fld>
            <a:endParaRPr lang="en-US"/>
          </a:p>
        </p:txBody>
      </p:sp>
    </p:spTree>
    <p:extLst>
      <p:ext uri="{BB962C8B-B14F-4D97-AF65-F5344CB8AC3E}">
        <p14:creationId xmlns:p14="http://schemas.microsoft.com/office/powerpoint/2010/main" val="329660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othamRounded-Book"/>
              </a:rPr>
              <a:t>American Geriatrics Society’s “Choosing Wisely”</a:t>
            </a:r>
          </a:p>
          <a:p>
            <a:pPr algn="l"/>
            <a:r>
              <a:rPr lang="en-US" sz="1800" b="0" i="0" u="none" strike="noStrike" baseline="0" dirty="0">
                <a:latin typeface="GothamRounded-Book"/>
              </a:rPr>
              <a:t>ten recommendations for things clinicians and patients</a:t>
            </a:r>
          </a:p>
          <a:p>
            <a:pPr algn="l"/>
            <a:r>
              <a:rPr lang="en-US" sz="1800" b="0" i="0" u="none" strike="noStrike" baseline="0" dirty="0">
                <a:latin typeface="GothamRounded-Book"/>
              </a:rPr>
              <a:t>should question, </a:t>
            </a:r>
            <a:r>
              <a:rPr lang="en-US" sz="1800" b="1" i="0" u="none" strike="noStrike" baseline="0" dirty="0">
                <a:highlight>
                  <a:srgbClr val="FFFF00"/>
                </a:highlight>
                <a:latin typeface="GothamRounded-Book"/>
              </a:rPr>
              <a:t>seven of ten focus on medication use,</a:t>
            </a:r>
          </a:p>
          <a:p>
            <a:pPr algn="l"/>
            <a:r>
              <a:rPr lang="en-US" sz="1800" b="1" i="0" u="none" strike="noStrike" baseline="0" dirty="0">
                <a:highlight>
                  <a:srgbClr val="FFFF00"/>
                </a:highlight>
                <a:latin typeface="GothamRounded-Book"/>
              </a:rPr>
              <a:t>with four of the ten explicitly targeting psychoactive</a:t>
            </a:r>
          </a:p>
          <a:p>
            <a:pPr algn="l"/>
            <a:r>
              <a:rPr lang="en-US" sz="1800" b="1" i="0" u="none" strike="noStrike" baseline="0" dirty="0">
                <a:highlight>
                  <a:srgbClr val="FFFF00"/>
                </a:highlight>
                <a:latin typeface="GothamRounded-Book"/>
              </a:rPr>
              <a:t>medication use.</a:t>
            </a:r>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1F3E6953-0620-44E1-9E0A-340CEB15183F}" type="slidenum">
              <a:rPr lang="en-US" smtClean="0"/>
              <a:t>35</a:t>
            </a:fld>
            <a:endParaRPr lang="en-US"/>
          </a:p>
        </p:txBody>
      </p:sp>
    </p:spTree>
    <p:extLst>
      <p:ext uri="{BB962C8B-B14F-4D97-AF65-F5344CB8AC3E}">
        <p14:creationId xmlns:p14="http://schemas.microsoft.com/office/powerpoint/2010/main" val="1023344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F0FE3-EF8F-E942-9F4F-461C3B6896BF}" type="slidenum">
              <a:rPr lang="en-US"/>
              <a:pPr/>
              <a:t>37</a:t>
            </a:fld>
            <a:endParaRPr lang="en-US"/>
          </a:p>
        </p:txBody>
      </p:sp>
      <p:sp>
        <p:nvSpPr>
          <p:cNvPr id="11469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89725" tIns="44862" rIns="89725" bIns="44862"/>
          <a:lstStyle/>
          <a:p>
            <a:endParaRPr lang="en-US"/>
          </a:p>
        </p:txBody>
      </p:sp>
    </p:spTree>
    <p:extLst>
      <p:ext uri="{BB962C8B-B14F-4D97-AF65-F5344CB8AC3E}">
        <p14:creationId xmlns:p14="http://schemas.microsoft.com/office/powerpoint/2010/main" val="167347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0AC8F-0267-AD48-8BF6-6F84E82651D3}" type="slidenum">
              <a:rPr lang="en-US" smtClean="0"/>
              <a:t>38</a:t>
            </a:fld>
            <a:endParaRPr lang="en-US"/>
          </a:p>
        </p:txBody>
      </p:sp>
    </p:spTree>
    <p:extLst>
      <p:ext uri="{BB962C8B-B14F-4D97-AF65-F5344CB8AC3E}">
        <p14:creationId xmlns:p14="http://schemas.microsoft.com/office/powerpoint/2010/main" val="1660912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370AC8F-0267-AD48-8BF6-6F84E82651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37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0A40B6-5E53-9647-B6AC-43D04BAE5769}" type="slidenum">
              <a:rPr lang="en-US" smtClean="0"/>
              <a:t>3</a:t>
            </a:fld>
            <a:endParaRPr lang="en-US"/>
          </a:p>
        </p:txBody>
      </p:sp>
    </p:spTree>
    <p:extLst>
      <p:ext uri="{BB962C8B-B14F-4D97-AF65-F5344CB8AC3E}">
        <p14:creationId xmlns:p14="http://schemas.microsoft.com/office/powerpoint/2010/main" val="3585856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0AC8F-0267-AD48-8BF6-6F84E82651D3}" type="slidenum">
              <a:rPr lang="en-US" smtClean="0"/>
              <a:t>41</a:t>
            </a:fld>
            <a:endParaRPr lang="en-US"/>
          </a:p>
        </p:txBody>
      </p:sp>
    </p:spTree>
    <p:extLst>
      <p:ext uri="{BB962C8B-B14F-4D97-AF65-F5344CB8AC3E}">
        <p14:creationId xmlns:p14="http://schemas.microsoft.com/office/powerpoint/2010/main" val="401156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0A40B6-5E53-9647-B6AC-43D04BAE5769}" type="slidenum">
              <a:rPr lang="en-US" smtClean="0"/>
              <a:t>4</a:t>
            </a:fld>
            <a:endParaRPr lang="en-US"/>
          </a:p>
        </p:txBody>
      </p:sp>
    </p:spTree>
    <p:extLst>
      <p:ext uri="{BB962C8B-B14F-4D97-AF65-F5344CB8AC3E}">
        <p14:creationId xmlns:p14="http://schemas.microsoft.com/office/powerpoint/2010/main" val="333793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0A40B6-5E53-9647-B6AC-43D04BAE5769}" type="slidenum">
              <a:rPr lang="en-US" smtClean="0"/>
              <a:t>5</a:t>
            </a:fld>
            <a:endParaRPr lang="en-US"/>
          </a:p>
        </p:txBody>
      </p:sp>
    </p:spTree>
    <p:extLst>
      <p:ext uri="{BB962C8B-B14F-4D97-AF65-F5344CB8AC3E}">
        <p14:creationId xmlns:p14="http://schemas.microsoft.com/office/powerpoint/2010/main" val="391547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9588" y="687388"/>
            <a:ext cx="3044825" cy="1712912"/>
          </a:xfrm>
        </p:spPr>
      </p:sp>
      <p:sp>
        <p:nvSpPr>
          <p:cNvPr id="3" name="Notes Placeholder 2"/>
          <p:cNvSpPr>
            <a:spLocks noGrp="1"/>
          </p:cNvSpPr>
          <p:nvPr>
            <p:ph type="body" idx="1"/>
          </p:nvPr>
        </p:nvSpPr>
        <p:spPr/>
        <p:txBody>
          <a:bodyPr/>
          <a:lstStyle/>
          <a:p>
            <a:pPr defTabSz="914294">
              <a:defRPr/>
            </a:pPr>
            <a:r>
              <a:rPr lang="en-US" baseline="0" dirty="0"/>
              <a:t>From Wikipedia:</a:t>
            </a:r>
          </a:p>
          <a:p>
            <a:pPr defTabSz="914294">
              <a:defRPr/>
            </a:pPr>
            <a:r>
              <a:rPr lang="en-US" dirty="0"/>
              <a:t>Although many trials have successfully resulted in a reduction in medication use, there are some known barriers to </a:t>
            </a:r>
            <a:r>
              <a:rPr lang="en-US" dirty="0" err="1"/>
              <a:t>deprescribing</a:t>
            </a:r>
            <a:r>
              <a:rPr lang="en-US" dirty="0"/>
              <a:t>. Physicians interviewed about </a:t>
            </a:r>
            <a:r>
              <a:rPr lang="en-US" dirty="0" err="1"/>
              <a:t>deprescribing</a:t>
            </a:r>
            <a:r>
              <a:rPr lang="en-US" dirty="0"/>
              <a:t> felt medications were overused in the elderly but they were not always comfortable or confident in discontinuing chronic medications.</a:t>
            </a:r>
            <a:r>
              <a:rPr lang="en-US" baseline="30000" dirty="0">
                <a:hlinkClick r:id="rId3"/>
              </a:rPr>
              <a:t>[29]</a:t>
            </a:r>
            <a:r>
              <a:rPr lang="en-US" dirty="0"/>
              <a:t> They identified barriers to </a:t>
            </a:r>
            <a:r>
              <a:rPr lang="en-US" dirty="0" err="1"/>
              <a:t>deprescribing</a:t>
            </a:r>
            <a:r>
              <a:rPr lang="en-US" dirty="0"/>
              <a:t> as: lack of evidence for continuing or discontinuing medications for disease prevention among elderly patients, discomfort explaining to patients that medications can be withdrawn because the benefit of drug therapy is no longer clear with declining life expectancy, discomfort with not following guidelines recommending specific drug therapies, not wishing to stop medications started by another physician and patients believing continued medication therapy is needed.</a:t>
            </a:r>
            <a:endParaRPr lang="en-US" baseline="0" dirty="0"/>
          </a:p>
          <a:p>
            <a:pPr defTabSz="914294">
              <a:defRPr/>
            </a:pPr>
            <a:endParaRPr lang="en-US" baseline="0" dirty="0"/>
          </a:p>
          <a:p>
            <a:pPr defTabSz="914294">
              <a:defRPr/>
            </a:pPr>
            <a:r>
              <a:rPr lang="en-US" baseline="0" dirty="0"/>
              <a:t>_________________________________</a:t>
            </a:r>
          </a:p>
          <a:p>
            <a:pPr defTabSz="914294">
              <a:defRPr/>
            </a:pPr>
            <a:endParaRPr lang="en-US" baseline="0" dirty="0"/>
          </a:p>
          <a:p>
            <a:pPr defTabSz="914294">
              <a:defRPr/>
            </a:pPr>
            <a:r>
              <a:rPr lang="en-US" baseline="0" dirty="0"/>
              <a:t>Many of us feel uncomfortable stopping medications because it feels like withdrawing care. Sometimes, we are reluctant to stop medications that were prescribed by someone else, even if we suspect it may be inappropriate, because we do not have the entire history to consider.</a:t>
            </a:r>
          </a:p>
          <a:p>
            <a:pPr defTabSz="914294">
              <a:defRPr/>
            </a:pPr>
            <a:endParaRPr lang="en-US" baseline="0" dirty="0"/>
          </a:p>
          <a:p>
            <a:pPr defTabSz="914294">
              <a:defRPr/>
            </a:pPr>
            <a:r>
              <a:rPr lang="en-US" baseline="0" dirty="0"/>
              <a:t>But, there is some evidence to support safe medication discontinuation for at least some drugs.</a:t>
            </a:r>
            <a:endParaRPr lang="en-US" dirty="0"/>
          </a:p>
          <a:p>
            <a:endParaRPr lang="en-US" dirty="0"/>
          </a:p>
        </p:txBody>
      </p:sp>
      <p:sp>
        <p:nvSpPr>
          <p:cNvPr id="4" name="Slide Number Placeholder 3"/>
          <p:cNvSpPr>
            <a:spLocks noGrp="1"/>
          </p:cNvSpPr>
          <p:nvPr>
            <p:ph type="sldNum" sz="quarter" idx="10"/>
          </p:nvPr>
        </p:nvSpPr>
        <p:spPr/>
        <p:txBody>
          <a:bodyPr/>
          <a:lstStyle/>
          <a:p>
            <a:fld id="{D335135E-90BD-48FF-9C14-98C750852776}" type="slidenum">
              <a:rPr lang="en-US" smtClean="0"/>
              <a:t>6</a:t>
            </a:fld>
            <a:endParaRPr lang="en-US"/>
          </a:p>
        </p:txBody>
      </p:sp>
    </p:spTree>
    <p:extLst>
      <p:ext uri="{BB962C8B-B14F-4D97-AF65-F5344CB8AC3E}">
        <p14:creationId xmlns:p14="http://schemas.microsoft.com/office/powerpoint/2010/main" val="126321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0AC8F-0267-AD48-8BF6-6F84E82651D3}" type="slidenum">
              <a:rPr lang="en-US" smtClean="0"/>
              <a:t>7</a:t>
            </a:fld>
            <a:endParaRPr lang="en-US" dirty="0"/>
          </a:p>
        </p:txBody>
      </p:sp>
    </p:spTree>
    <p:extLst>
      <p:ext uri="{BB962C8B-B14F-4D97-AF65-F5344CB8AC3E}">
        <p14:creationId xmlns:p14="http://schemas.microsoft.com/office/powerpoint/2010/main" val="292872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A40B6-5E53-9647-B6AC-43D04BAE5769}" type="slidenum">
              <a:rPr lang="en-US" smtClean="0"/>
              <a:t>8</a:t>
            </a:fld>
            <a:endParaRPr lang="en-US" dirty="0"/>
          </a:p>
        </p:txBody>
      </p:sp>
    </p:spTree>
    <p:extLst>
      <p:ext uri="{BB962C8B-B14F-4D97-AF65-F5344CB8AC3E}">
        <p14:creationId xmlns:p14="http://schemas.microsoft.com/office/powerpoint/2010/main" val="366997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0AC8F-0267-AD48-8BF6-6F84E82651D3}" type="slidenum">
              <a:rPr lang="en-US" smtClean="0"/>
              <a:t>9</a:t>
            </a:fld>
            <a:endParaRPr lang="en-US" dirty="0"/>
          </a:p>
        </p:txBody>
      </p:sp>
    </p:spTree>
    <p:extLst>
      <p:ext uri="{BB962C8B-B14F-4D97-AF65-F5344CB8AC3E}">
        <p14:creationId xmlns:p14="http://schemas.microsoft.com/office/powerpoint/2010/main" val="416295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0AC8F-0267-AD48-8BF6-6F84E82651D3}" type="slidenum">
              <a:rPr lang="en-US" smtClean="0"/>
              <a:t>12</a:t>
            </a:fld>
            <a:endParaRPr lang="en-US" dirty="0"/>
          </a:p>
        </p:txBody>
      </p:sp>
    </p:spTree>
    <p:extLst>
      <p:ext uri="{BB962C8B-B14F-4D97-AF65-F5344CB8AC3E}">
        <p14:creationId xmlns:p14="http://schemas.microsoft.com/office/powerpoint/2010/main" val="855442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7747" y="227130"/>
            <a:ext cx="7890226" cy="1073192"/>
          </a:xfrm>
        </p:spPr>
        <p:txBody>
          <a:bodyPr lIns="0" tIns="0" rIns="0" bIns="0" anchor="b">
            <a:normAutofit/>
          </a:bodyPr>
          <a:lstStyle>
            <a:lvl1pPr algn="l">
              <a:defRPr sz="2700" b="1">
                <a:solidFill>
                  <a:srgbClr val="0091B3"/>
                </a:solidFill>
              </a:defRPr>
            </a:lvl1pPr>
          </a:lstStyle>
          <a:p>
            <a:r>
              <a:rPr lang="en-US" dirty="0"/>
              <a:t>Click to edit Master title style</a:t>
            </a:r>
          </a:p>
        </p:txBody>
      </p:sp>
      <p:sp>
        <p:nvSpPr>
          <p:cNvPr id="3" name="Subtitle 2"/>
          <p:cNvSpPr>
            <a:spLocks noGrp="1"/>
          </p:cNvSpPr>
          <p:nvPr>
            <p:ph type="subTitle" idx="1"/>
          </p:nvPr>
        </p:nvSpPr>
        <p:spPr>
          <a:xfrm>
            <a:off x="717747" y="1554917"/>
            <a:ext cx="7890226" cy="1004195"/>
          </a:xfrm>
        </p:spPr>
        <p:txBody>
          <a:bodyPr lIns="0" tIns="0" rIns="0" bIns="0">
            <a:normAutofit/>
          </a:bodyPr>
          <a:lstStyle>
            <a:lvl1pPr marL="0" indent="0" algn="l">
              <a:buNone/>
              <a:defRPr sz="2000">
                <a:solidFill>
                  <a:srgbClr val="6A6A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844502" y="224281"/>
            <a:ext cx="2133600" cy="273844"/>
          </a:xfrm>
          <a:prstGeom prst="rect">
            <a:avLst/>
          </a:prstGeom>
        </p:spPr>
        <p:txBody>
          <a:bodyPr/>
          <a:lstStyle>
            <a:lvl1pPr algn="r">
              <a:defRPr sz="1000">
                <a:solidFill>
                  <a:srgbClr val="9E9E9E"/>
                </a:solidFill>
                <a:latin typeface="Arial"/>
                <a:cs typeface="Arial"/>
              </a:defRPr>
            </a:lvl1pPr>
          </a:lstStyle>
          <a:p>
            <a:endParaRPr lang="en-US" dirty="0"/>
          </a:p>
        </p:txBody>
      </p:sp>
      <p:pic>
        <p:nvPicPr>
          <p:cNvPr id="6" name="Picture 5">
            <a:extLst>
              <a:ext uri="{FF2B5EF4-FFF2-40B4-BE49-F238E27FC236}">
                <a16:creationId xmlns:a16="http://schemas.microsoft.com/office/drawing/2014/main" id="{AA6CE620-C536-48F9-8038-A0C775C32AEB}"/>
              </a:ext>
            </a:extLst>
          </p:cNvPr>
          <p:cNvPicPr>
            <a:picLocks noChangeAspect="1"/>
          </p:cNvPicPr>
          <p:nvPr userDrawn="1"/>
        </p:nvPicPr>
        <p:blipFill>
          <a:blip r:embed="rId2"/>
          <a:srcRect/>
          <a:stretch/>
        </p:blipFill>
        <p:spPr>
          <a:xfrm>
            <a:off x="0" y="-24178"/>
            <a:ext cx="9144000" cy="315468"/>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8502" y="546223"/>
            <a:ext cx="8229600" cy="857250"/>
          </a:xfrm>
        </p:spPr>
        <p:txBody>
          <a:bodyPr/>
          <a:lstStyle/>
          <a:p>
            <a:r>
              <a:rPr lang="en-US"/>
              <a:t>Click to edit Master title style</a:t>
            </a:r>
          </a:p>
        </p:txBody>
      </p:sp>
      <p:sp>
        <p:nvSpPr>
          <p:cNvPr id="3" name="Vertical Text Placeholder 2"/>
          <p:cNvSpPr>
            <a:spLocks noGrp="1"/>
          </p:cNvSpPr>
          <p:nvPr>
            <p:ph type="body" orient="vert" idx="1" hasCustomPrompt="1"/>
          </p:nvPr>
        </p:nvSpPr>
        <p:spPr>
          <a:xfrm>
            <a:off x="448502" y="1540395"/>
            <a:ext cx="8229600" cy="3394472"/>
          </a:xfrm>
        </p:spPr>
        <p:txBody>
          <a:bodyPr vert="eaVert"/>
          <a:lstStyle>
            <a:lvl1pPr>
              <a:buClr>
                <a:srgbClr val="19A0DA"/>
              </a:buClr>
              <a:defRPr/>
            </a:lvl1pPr>
            <a:lvl2pPr>
              <a:buClr>
                <a:srgbClr val="19A0DA"/>
              </a:buClr>
              <a:defRPr/>
            </a:lvl2pPr>
            <a:lvl3pPr>
              <a:buClr>
                <a:srgbClr val="19A0DA"/>
              </a:buClr>
              <a:defRPr/>
            </a:lvl3pPr>
            <a:lvl4pPr>
              <a:buClr>
                <a:srgbClr val="19A0DA"/>
              </a:buClr>
              <a:defRPr/>
            </a:lvl4pPr>
            <a:lvl5pPr>
              <a:buClr>
                <a:srgbClr val="19A0DA"/>
              </a:buClr>
              <a:defRPr/>
            </a:lvl5pPr>
          </a:lstStyle>
          <a:p>
            <a:pPr lvl="0"/>
            <a:r>
              <a:rPr lang="en-US" dirty="0"/>
              <a:t>Edit Master text styles</a:t>
            </a:r>
          </a:p>
          <a:p>
            <a:pPr lvl="1"/>
            <a:r>
              <a:rPr lang="en-US" dirty="0"/>
              <a:t>Second level</a:t>
            </a:r>
          </a:p>
          <a:p>
            <a:pPr lvl="2"/>
            <a:r>
              <a:rPr lang="en-US" dirty="0"/>
              <a:t>Third level</a:t>
            </a:r>
          </a:p>
          <a:p>
            <a:pPr lvl="3"/>
            <a:r>
              <a:rPr lang="en-US" dirty="0" err="1"/>
              <a:t>Fourh</a:t>
            </a:r>
            <a:r>
              <a:rPr lang="en-US" dirty="0"/>
              <a:t> level</a:t>
            </a:r>
          </a:p>
          <a:p>
            <a:pPr lvl="4"/>
            <a:r>
              <a:rPr lang="en-US" dirty="0"/>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394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53949"/>
            <a:ext cx="6019800" cy="4388644"/>
          </a:xfrm>
        </p:spPr>
        <p:txBody>
          <a:bodyPr vert="eaVert"/>
          <a:lstStyle>
            <a:lvl1pPr>
              <a:buClr>
                <a:srgbClr val="19A0DA"/>
              </a:buClr>
              <a:defRPr/>
            </a:lvl1pPr>
            <a:lvl2pPr>
              <a:buClr>
                <a:srgbClr val="19A0DA"/>
              </a:buClr>
              <a:defRPr/>
            </a:lvl2pPr>
            <a:lvl3pPr>
              <a:buClr>
                <a:srgbClr val="19A0DA"/>
              </a:buClr>
              <a:defRPr/>
            </a:lvl3pPr>
            <a:lvl4pPr>
              <a:buClr>
                <a:srgbClr val="19A0DA"/>
              </a:buClr>
              <a:defRPr/>
            </a:lvl4pPr>
            <a:lvl5pPr>
              <a:buClr>
                <a:srgbClr val="19A0D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buClr>
                <a:srgbClr val="19A0DA"/>
              </a:buClr>
              <a:defRPr/>
            </a:lvl1pPr>
            <a:lvl2pPr>
              <a:buClr>
                <a:srgbClr val="19A0DA"/>
              </a:buClr>
              <a:defRPr/>
            </a:lvl2pPr>
            <a:lvl3pPr>
              <a:buClr>
                <a:srgbClr val="19A0DA"/>
              </a:buClr>
              <a:defRPr/>
            </a:lvl3pPr>
            <a:lvl4pPr>
              <a:buClr>
                <a:srgbClr val="19A0DA"/>
              </a:buClr>
              <a:defRPr/>
            </a:lvl4pPr>
            <a:lvl5pPr>
              <a:buClr>
                <a:srgbClr val="19A0DA"/>
              </a:buClr>
              <a:defRPr/>
            </a:lvl5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8A5AA-E31C-4B55-9ED1-116564082654}"/>
              </a:ext>
            </a:extLst>
          </p:cNvPr>
          <p:cNvPicPr>
            <a:picLocks noChangeAspect="1"/>
          </p:cNvPicPr>
          <p:nvPr userDrawn="1"/>
        </p:nvPicPr>
        <p:blipFill>
          <a:blip r:embed="rId2"/>
          <a:srcRect/>
          <a:stretch/>
        </p:blipFill>
        <p:spPr>
          <a:xfrm>
            <a:off x="-69073" y="-38663"/>
            <a:ext cx="9235996" cy="5195247"/>
          </a:xfrm>
          <a:prstGeom prst="rect">
            <a:avLst/>
          </a:prstGeom>
        </p:spPr>
      </p:pic>
      <p:sp>
        <p:nvSpPr>
          <p:cNvPr id="2" name="Title 1"/>
          <p:cNvSpPr>
            <a:spLocks noGrp="1"/>
          </p:cNvSpPr>
          <p:nvPr>
            <p:ph type="title" hasCustomPrompt="1"/>
          </p:nvPr>
        </p:nvSpPr>
        <p:spPr>
          <a:xfrm>
            <a:off x="3989810" y="2309024"/>
            <a:ext cx="4851722" cy="1123900"/>
          </a:xfrm>
        </p:spPr>
        <p:txBody>
          <a:bodyPr anchor="t">
            <a:normAutofit/>
          </a:bodyPr>
          <a:lstStyle>
            <a:lvl1pPr algn="l">
              <a:defRPr sz="4000" b="1" cap="none">
                <a:solidFill>
                  <a:schemeClr val="bg1"/>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3989810" y="3432922"/>
            <a:ext cx="3693781" cy="573333"/>
          </a:xfrm>
        </p:spPr>
        <p:txBody>
          <a:bodyPr anchor="b">
            <a:normAutofit/>
          </a:bodyPr>
          <a:lstStyle>
            <a:lvl1pPr marL="0" indent="0" algn="l">
              <a:buNone/>
              <a:defRPr sz="1800" b="1" spc="0">
                <a:solidFill>
                  <a:srgbClr val="0091B3"/>
                </a:solidFill>
                <a:latin typeface="Roboto Slab" pitchFamily="2" charset="0"/>
                <a:ea typeface="Roboto Slab"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buClr>
                <a:srgbClr val="19A0DA"/>
              </a:buClr>
              <a:defRPr sz="2800"/>
            </a:lvl1pPr>
            <a:lvl2pPr>
              <a:buClr>
                <a:srgbClr val="19A0DA"/>
              </a:buClr>
              <a:defRPr sz="2400"/>
            </a:lvl2pPr>
            <a:lvl3pPr>
              <a:buClr>
                <a:srgbClr val="19A0DA"/>
              </a:buClr>
              <a:defRPr sz="2000"/>
            </a:lvl3pPr>
            <a:lvl4pPr>
              <a:buClr>
                <a:srgbClr val="19A0DA"/>
              </a:buClr>
              <a:defRPr sz="1800"/>
            </a:lvl4pPr>
            <a:lvl5pPr>
              <a:buClr>
                <a:srgbClr val="19A0DA"/>
              </a:buClr>
              <a:defRPr sz="1800"/>
            </a:lvl5pPr>
            <a:lvl6pPr>
              <a:defRPr sz="1800"/>
            </a:lvl6pPr>
            <a:lvl7pPr>
              <a:defRPr sz="1800"/>
            </a:lvl7pPr>
            <a:lvl8pPr>
              <a:defRPr sz="1800"/>
            </a:lvl8pPr>
            <a:lvl9pPr>
              <a:defRPr sz="18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4" name="Content Placeholder 3"/>
          <p:cNvSpPr>
            <a:spLocks noGrp="1"/>
          </p:cNvSpPr>
          <p:nvPr>
            <p:ph sz="half" idx="2" hasCustomPrompt="1"/>
          </p:nvPr>
        </p:nvSpPr>
        <p:spPr>
          <a:xfrm>
            <a:off x="4648200" y="1200151"/>
            <a:ext cx="4038600" cy="3394472"/>
          </a:xfrm>
        </p:spPr>
        <p:txBody>
          <a:bodyPr/>
          <a:lstStyle>
            <a:lvl1pPr>
              <a:buClr>
                <a:srgbClr val="19A0DA"/>
              </a:buClr>
              <a:defRPr sz="2800"/>
            </a:lvl1pPr>
            <a:lvl2pPr>
              <a:buClr>
                <a:srgbClr val="19A0DA"/>
              </a:buClr>
              <a:defRPr sz="2400"/>
            </a:lvl2pPr>
            <a:lvl3pPr>
              <a:buClr>
                <a:srgbClr val="19A0DA"/>
              </a:buClr>
              <a:defRPr sz="2000"/>
            </a:lvl3pPr>
            <a:lvl4pPr>
              <a:buClr>
                <a:srgbClr val="19A0DA"/>
              </a:buClr>
              <a:defRPr sz="1800"/>
            </a:lvl4pPr>
            <a:lvl5pPr>
              <a:buClr>
                <a:srgbClr val="19A0DA"/>
              </a:buClr>
              <a:defRPr sz="1800"/>
            </a:lvl5pPr>
            <a:lvl6pPr>
              <a:defRPr sz="1800"/>
            </a:lvl6pPr>
            <a:lvl7pPr>
              <a:defRPr sz="1800"/>
            </a:lvl7pPr>
            <a:lvl8pPr>
              <a:defRPr sz="1800"/>
            </a:lvl8pPr>
            <a:lvl9pPr>
              <a:defRPr sz="18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457200" y="1631156"/>
            <a:ext cx="4040188" cy="2963466"/>
          </a:xfrm>
        </p:spPr>
        <p:txBody>
          <a:bodyPr/>
          <a:lstStyle>
            <a:lvl1pPr>
              <a:buClr>
                <a:srgbClr val="19A0DA"/>
              </a:buClr>
              <a:defRPr sz="2400"/>
            </a:lvl1pPr>
            <a:lvl2pPr>
              <a:buClr>
                <a:srgbClr val="19A0DA"/>
              </a:buClr>
              <a:defRPr sz="2000"/>
            </a:lvl2pPr>
            <a:lvl3pPr>
              <a:buClr>
                <a:srgbClr val="19A0DA"/>
              </a:buClr>
              <a:defRPr sz="1800"/>
            </a:lvl3pPr>
            <a:lvl4pPr>
              <a:buClr>
                <a:srgbClr val="19A0DA"/>
              </a:buClr>
              <a:defRPr sz="1600"/>
            </a:lvl4pPr>
            <a:lvl5pPr>
              <a:buClr>
                <a:srgbClr val="19A0DA"/>
              </a:buClr>
              <a:defRPr sz="1600"/>
            </a:lvl5pPr>
            <a:lvl6pPr>
              <a:defRPr sz="1600"/>
            </a:lvl6pPr>
            <a:lvl7pPr>
              <a:defRPr sz="1600"/>
            </a:lvl7pPr>
            <a:lvl8pPr>
              <a:defRPr sz="1600"/>
            </a:lvl8pPr>
            <a:lvl9pPr>
              <a:defRPr sz="16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5026" y="1631156"/>
            <a:ext cx="4041775" cy="2963466"/>
          </a:xfrm>
        </p:spPr>
        <p:txBody>
          <a:bodyPr/>
          <a:lstStyle>
            <a:lvl1pPr>
              <a:buClr>
                <a:srgbClr val="19A0DA"/>
              </a:buClr>
              <a:defRPr sz="2400"/>
            </a:lvl1pPr>
            <a:lvl2pPr>
              <a:buClr>
                <a:srgbClr val="19A0DA"/>
              </a:buClr>
              <a:defRPr sz="2000"/>
            </a:lvl2pPr>
            <a:lvl3pPr>
              <a:buClr>
                <a:srgbClr val="19A0DA"/>
              </a:buClr>
              <a:defRPr sz="1800"/>
            </a:lvl3pPr>
            <a:lvl4pPr>
              <a:buClr>
                <a:srgbClr val="19A0DA"/>
              </a:buClr>
              <a:defRPr sz="1600"/>
            </a:lvl4pPr>
            <a:lvl5pPr>
              <a:buClr>
                <a:srgbClr val="19A0DA"/>
              </a:buClr>
              <a:defRPr sz="1600"/>
            </a:lvl5pPr>
            <a:lvl6pPr>
              <a:defRPr sz="1600"/>
            </a:lvl6pPr>
            <a:lvl7pPr>
              <a:defRPr sz="1600"/>
            </a:lvl7pPr>
            <a:lvl8pPr>
              <a:defRPr sz="1600"/>
            </a:lvl8pPr>
            <a:lvl9pPr>
              <a:defRPr sz="16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4406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hasCustomPrompt="1"/>
          </p:nvPr>
        </p:nvSpPr>
        <p:spPr>
          <a:xfrm>
            <a:off x="3575050" y="544061"/>
            <a:ext cx="5111750" cy="4389835"/>
          </a:xfrm>
        </p:spPr>
        <p:txBody>
          <a:bodyPr/>
          <a:lstStyle>
            <a:lvl1pPr>
              <a:buClr>
                <a:srgbClr val="19A0DA"/>
              </a:buClr>
              <a:defRPr sz="3200"/>
            </a:lvl1pPr>
            <a:lvl2pPr>
              <a:buClr>
                <a:srgbClr val="19A0DA"/>
              </a:buClr>
              <a:defRPr sz="2800"/>
            </a:lvl2pPr>
            <a:lvl3pPr>
              <a:buClr>
                <a:srgbClr val="19A0DA"/>
              </a:buClr>
              <a:defRPr sz="2400"/>
            </a:lvl3pPr>
            <a:lvl4pPr>
              <a:buClr>
                <a:srgbClr val="19A0DA"/>
              </a:buClr>
              <a:defRPr sz="2000"/>
            </a:lvl4pPr>
            <a:lvl5pPr>
              <a:buClr>
                <a:srgbClr val="19A0DA"/>
              </a:buClr>
              <a:defRPr sz="2000"/>
            </a:lvl5pPr>
            <a:lvl6pPr>
              <a:defRPr sz="2000"/>
            </a:lvl6pPr>
            <a:lvl7pPr>
              <a:defRPr sz="2000"/>
            </a:lvl7pPr>
            <a:lvl8pPr>
              <a:defRPr sz="2000"/>
            </a:lvl8pPr>
            <a:lvl9pPr>
              <a:defRPr sz="20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4" name="Text Placeholder 3"/>
          <p:cNvSpPr>
            <a:spLocks noGrp="1"/>
          </p:cNvSpPr>
          <p:nvPr>
            <p:ph type="body" sz="half" idx="2"/>
          </p:nvPr>
        </p:nvSpPr>
        <p:spPr>
          <a:xfrm>
            <a:off x="457201" y="1415599"/>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rcRect/>
          <a:stretch/>
        </p:blipFill>
        <p:spPr>
          <a:xfrm>
            <a:off x="0" y="-24178"/>
            <a:ext cx="9144000" cy="315468"/>
          </a:xfrm>
          <a:prstGeom prst="rect">
            <a:avLst/>
          </a:prstGeom>
        </p:spPr>
      </p:pic>
      <p:sp>
        <p:nvSpPr>
          <p:cNvPr id="2" name="Title Placeholder 1"/>
          <p:cNvSpPr>
            <a:spLocks noGrp="1"/>
          </p:cNvSpPr>
          <p:nvPr>
            <p:ph type="title"/>
          </p:nvPr>
        </p:nvSpPr>
        <p:spPr>
          <a:xfrm>
            <a:off x="448502" y="562707"/>
            <a:ext cx="8229600" cy="711491"/>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48502" y="1280636"/>
            <a:ext cx="8229600" cy="366182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12874"/>
            <a:ext cx="2133600" cy="273844"/>
          </a:xfrm>
          <a:prstGeom prst="rect">
            <a:avLst/>
          </a:prstGeom>
        </p:spPr>
        <p:txBody>
          <a:bodyPr vert="horz" lIns="91440" tIns="45720" rIns="91440" bIns="45720" rtlCol="0" anchor="ctr"/>
          <a:lstStyle>
            <a:lvl1pPr algn="r">
              <a:defRPr sz="1050" b="1">
                <a:solidFill>
                  <a:srgbClr val="FFFFFF"/>
                </a:solidFill>
                <a:latin typeface="Roboto" panose="02000000000000000000" pitchFamily="2" charset="0"/>
                <a:ea typeface="Roboto" panose="02000000000000000000" pitchFamily="2" charset="0"/>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hf hdr="0" ftr="0" dt="0"/>
  <p:txStyles>
    <p:titleStyle>
      <a:lvl1pPr algn="l" defTabSz="457200" rtl="0" eaLnBrk="1" latinLnBrk="0" hangingPunct="1">
        <a:lnSpc>
          <a:spcPct val="90000"/>
        </a:lnSpc>
        <a:spcBef>
          <a:spcPct val="0"/>
        </a:spcBef>
        <a:buNone/>
        <a:defRPr sz="3600" b="1" kern="1200">
          <a:solidFill>
            <a:srgbClr val="0091B3"/>
          </a:solidFill>
          <a:latin typeface="Roboto" panose="02000000000000000000" pitchFamily="2" charset="0"/>
          <a:ea typeface="Roboto" panose="02000000000000000000" pitchFamily="2" charset="0"/>
          <a:cs typeface="Arial"/>
        </a:defRPr>
      </a:lvl1pPr>
    </p:titleStyle>
    <p:bodyStyle>
      <a:lvl1pPr marL="274320" indent="-274320" algn="l" defTabSz="457200" rtl="0" eaLnBrk="1" latinLnBrk="0" hangingPunct="1">
        <a:lnSpc>
          <a:spcPct val="90000"/>
        </a:lnSpc>
        <a:spcBef>
          <a:spcPct val="20000"/>
        </a:spcBef>
        <a:buClr>
          <a:srgbClr val="0091B3"/>
        </a:buClr>
        <a:buSzPct val="120000"/>
        <a:buFont typeface="ArialMT" charset="0"/>
        <a:buChar char="›"/>
        <a:defRPr sz="2800" kern="1200">
          <a:solidFill>
            <a:schemeClr val="tx1">
              <a:lumMod val="75000"/>
              <a:lumOff val="25000"/>
            </a:schemeClr>
          </a:solidFill>
          <a:latin typeface="Roboto" panose="02000000000000000000" pitchFamily="2" charset="0"/>
          <a:ea typeface="Roboto" panose="02000000000000000000" pitchFamily="2" charset="0"/>
          <a:cs typeface="Arial"/>
        </a:defRPr>
      </a:lvl1pPr>
      <a:lvl2pPr marL="742950" indent="-285750" algn="l" defTabSz="457200" rtl="0" eaLnBrk="1" latinLnBrk="0" hangingPunct="1">
        <a:lnSpc>
          <a:spcPct val="90000"/>
        </a:lnSpc>
        <a:spcBef>
          <a:spcPct val="20000"/>
        </a:spcBef>
        <a:buClr>
          <a:srgbClr val="0091B3"/>
        </a:buClr>
        <a:buFont typeface="Wingdings" charset="2"/>
        <a:buChar char="§"/>
        <a:defRPr sz="2400" kern="1200">
          <a:solidFill>
            <a:schemeClr val="tx1">
              <a:lumMod val="75000"/>
              <a:lumOff val="25000"/>
            </a:schemeClr>
          </a:solidFill>
          <a:latin typeface="Roboto" panose="02000000000000000000" pitchFamily="2" charset="0"/>
          <a:ea typeface="Roboto" panose="02000000000000000000" pitchFamily="2" charset="0"/>
          <a:cs typeface="Arial"/>
        </a:defRPr>
      </a:lvl2pPr>
      <a:lvl3pPr marL="1143000" indent="-228600" algn="l" defTabSz="457200" rtl="0" eaLnBrk="1" latinLnBrk="0" hangingPunct="1">
        <a:lnSpc>
          <a:spcPct val="90000"/>
        </a:lnSpc>
        <a:spcBef>
          <a:spcPct val="20000"/>
        </a:spcBef>
        <a:buClr>
          <a:srgbClr val="0091B3"/>
        </a:buClr>
        <a:buFont typeface="Arial"/>
        <a:buChar char="•"/>
        <a:defRPr sz="2000" kern="1200">
          <a:solidFill>
            <a:schemeClr val="tx1">
              <a:lumMod val="75000"/>
              <a:lumOff val="25000"/>
            </a:schemeClr>
          </a:solidFill>
          <a:latin typeface="Roboto" panose="02000000000000000000" pitchFamily="2" charset="0"/>
          <a:ea typeface="Roboto" panose="02000000000000000000" pitchFamily="2" charset="0"/>
          <a:cs typeface="Arial"/>
        </a:defRPr>
      </a:lvl3pPr>
      <a:lvl4pPr marL="1600200" indent="-228600" algn="l" defTabSz="457200" rtl="0" eaLnBrk="1" latinLnBrk="0" hangingPunct="1">
        <a:lnSpc>
          <a:spcPct val="90000"/>
        </a:lnSpc>
        <a:spcBef>
          <a:spcPct val="20000"/>
        </a:spcBef>
        <a:buClr>
          <a:srgbClr val="0091B3"/>
        </a:buClr>
        <a:buFont typeface="Arial"/>
        <a:buChar char="–"/>
        <a:defRPr sz="1800" kern="1200">
          <a:solidFill>
            <a:schemeClr val="tx1">
              <a:lumMod val="75000"/>
              <a:lumOff val="25000"/>
            </a:schemeClr>
          </a:solidFill>
          <a:latin typeface="Roboto" panose="02000000000000000000" pitchFamily="2" charset="0"/>
          <a:ea typeface="Roboto" panose="02000000000000000000" pitchFamily="2" charset="0"/>
          <a:cs typeface="Arial"/>
        </a:defRPr>
      </a:lvl4pPr>
      <a:lvl5pPr marL="2057400" indent="-228600" algn="l" defTabSz="457200" rtl="0" eaLnBrk="1" latinLnBrk="0" hangingPunct="1">
        <a:lnSpc>
          <a:spcPct val="90000"/>
        </a:lnSpc>
        <a:spcBef>
          <a:spcPct val="20000"/>
        </a:spcBef>
        <a:buClr>
          <a:srgbClr val="0091B3"/>
        </a:buClr>
        <a:buFont typeface="Arial Unicode MS"/>
        <a:buChar char="▸"/>
        <a:defRPr sz="1800" kern="1200">
          <a:solidFill>
            <a:schemeClr val="tx1">
              <a:lumMod val="75000"/>
              <a:lumOff val="25000"/>
            </a:schemeClr>
          </a:solidFill>
          <a:latin typeface="Roboto" panose="02000000000000000000" pitchFamily="2" charset="0"/>
          <a:ea typeface="Roboto"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consumerhealthchoices.org/" TargetMode="External"/><Relationship Id="rId4" Type="http://schemas.openxmlformats.org/officeDocument/2006/relationships/hyperlink" Target="http://www.choosingwisely.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16/S2666-7568(21)00054-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www.choosingwisely.org/societies/american-society-of-consultant-pharmacists/"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2.jp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111/jgs.1731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cbi.nlm.nih.gov/pubmed/2477715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choosingwisely.org/societies/american-geriatrics-society/" TargetMode="Externa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s://deprescribingresearch.org/resources-2/resources-for-clinicians/"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deprescribingresearch.org/" TargetMode="External"/><Relationship Id="rId5" Type="http://schemas.openxmlformats.org/officeDocument/2006/relationships/hyperlink" Target="https://www.choosingwisely.org/" TargetMode="External"/><Relationship Id="rId4" Type="http://schemas.openxmlformats.org/officeDocument/2006/relationships/hyperlink" Target="https://www.deprescribingnetwork.c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hyperlink" Target="http://www.choosingwisely.org/"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E2A9B2-BF15-4309-B787-51767000C6A4}"/>
              </a:ext>
            </a:extLst>
          </p:cNvPr>
          <p:cNvSpPr>
            <a:spLocks noGrp="1"/>
          </p:cNvSpPr>
          <p:nvPr>
            <p:ph type="title"/>
          </p:nvPr>
        </p:nvSpPr>
        <p:spPr>
          <a:xfrm>
            <a:off x="3301119" y="2496841"/>
            <a:ext cx="5086287" cy="548329"/>
          </a:xfrm>
        </p:spPr>
        <p:txBody>
          <a:bodyPr>
            <a:noAutofit/>
          </a:bodyPr>
          <a:lstStyle/>
          <a:p>
            <a:pPr algn="ctr"/>
            <a:r>
              <a:rPr lang="en-US" sz="2800" dirty="0"/>
              <a:t>Choosing Medications Wisely: </a:t>
            </a:r>
            <a:br>
              <a:rPr lang="en-US" sz="2800" dirty="0"/>
            </a:br>
            <a:r>
              <a:rPr lang="en-US" sz="2400" dirty="0"/>
              <a:t>A Deprescribing Drive to </a:t>
            </a:r>
            <a:br>
              <a:rPr lang="en-US" sz="2400" dirty="0"/>
            </a:br>
            <a:r>
              <a:rPr lang="en-US" sz="2400" dirty="0"/>
              <a:t>Educate and Implement </a:t>
            </a:r>
            <a:endParaRPr lang="en-US" sz="2800" dirty="0"/>
          </a:p>
        </p:txBody>
      </p:sp>
      <p:sp>
        <p:nvSpPr>
          <p:cNvPr id="6" name="Text Placeholder 5">
            <a:extLst>
              <a:ext uri="{FF2B5EF4-FFF2-40B4-BE49-F238E27FC236}">
                <a16:creationId xmlns:a16="http://schemas.microsoft.com/office/drawing/2014/main" id="{1E904034-35F8-4CDB-968D-D874E6BC2204}"/>
              </a:ext>
            </a:extLst>
          </p:cNvPr>
          <p:cNvSpPr>
            <a:spLocks noGrp="1"/>
          </p:cNvSpPr>
          <p:nvPr>
            <p:ph type="body" idx="1"/>
          </p:nvPr>
        </p:nvSpPr>
        <p:spPr>
          <a:xfrm>
            <a:off x="2327599" y="3926261"/>
            <a:ext cx="4886476" cy="1158455"/>
          </a:xfrm>
        </p:spPr>
        <p:txBody>
          <a:bodyPr>
            <a:noAutofit/>
          </a:bodyPr>
          <a:lstStyle/>
          <a:p>
            <a:r>
              <a:rPr lang="en-US" sz="1400" dirty="0">
                <a:solidFill>
                  <a:srgbClr val="FFFF00"/>
                </a:solidFill>
              </a:rPr>
              <a:t>Manju T Beier, Pharm D., BCGP, FASCP</a:t>
            </a:r>
          </a:p>
          <a:p>
            <a:r>
              <a:rPr lang="en-US" sz="1400" dirty="0">
                <a:solidFill>
                  <a:srgbClr val="FFFF00"/>
                </a:solidFill>
              </a:rPr>
              <a:t>Senior Partner, Geriatric Consultant Resources LLC</a:t>
            </a:r>
          </a:p>
          <a:p>
            <a:r>
              <a:rPr lang="en-US" sz="1400" dirty="0">
                <a:solidFill>
                  <a:srgbClr val="FFFF00"/>
                </a:solidFill>
              </a:rPr>
              <a:t>Adjunct Associate Professor of Pharmacy</a:t>
            </a:r>
          </a:p>
          <a:p>
            <a:r>
              <a:rPr lang="en-US" sz="1400" dirty="0">
                <a:solidFill>
                  <a:srgbClr val="FFFF00"/>
                </a:solidFill>
              </a:rPr>
              <a:t>The University of Michigan</a:t>
            </a:r>
          </a:p>
          <a:p>
            <a:pPr>
              <a:spcBef>
                <a:spcPts val="0"/>
              </a:spcBef>
            </a:pPr>
            <a:endParaRPr lang="en-US" sz="2000" dirty="0"/>
          </a:p>
        </p:txBody>
      </p:sp>
    </p:spTree>
    <p:extLst>
      <p:ext uri="{BB962C8B-B14F-4D97-AF65-F5344CB8AC3E}">
        <p14:creationId xmlns:p14="http://schemas.microsoft.com/office/powerpoint/2010/main" val="208998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22630"/>
            <a:ext cx="2620771" cy="3698239"/>
          </a:xfrm>
        </p:spPr>
        <p:txBody>
          <a:bodyPr vert="horz" lIns="91440" tIns="45720" rIns="91440" bIns="45720" rtlCol="0" anchor="ctr">
            <a:normAutofit/>
          </a:bodyPr>
          <a:lstStyle/>
          <a:p>
            <a:pPr algn="r" defTabSz="914400"/>
            <a:r>
              <a:rPr lang="en-US" sz="4400" kern="1200" dirty="0">
                <a:solidFill>
                  <a:schemeClr val="accent1"/>
                </a:solidFill>
                <a:latin typeface="+mj-lt"/>
                <a:ea typeface="+mj-ea"/>
                <a:cs typeface="+mj-cs"/>
              </a:rPr>
              <a:t>Choosing Wisely:</a:t>
            </a:r>
            <a:br>
              <a:rPr lang="en-US" sz="4400" kern="1200" dirty="0">
                <a:solidFill>
                  <a:schemeClr val="accent1"/>
                </a:solidFill>
                <a:latin typeface="+mj-lt"/>
                <a:ea typeface="+mj-ea"/>
                <a:cs typeface="+mj-cs"/>
              </a:rPr>
            </a:br>
            <a:r>
              <a:rPr lang="en-US" sz="4400" kern="1200" dirty="0">
                <a:solidFill>
                  <a:schemeClr val="accent1"/>
                </a:solidFill>
                <a:latin typeface="+mj-lt"/>
                <a:ea typeface="+mj-ea"/>
                <a:cs typeface="+mj-cs"/>
              </a:rPr>
              <a:t>History</a:t>
            </a:r>
          </a:p>
        </p:txBody>
      </p:sp>
      <p:sp>
        <p:nvSpPr>
          <p:cNvPr id="7" name="Content Placeholder 6"/>
          <p:cNvSpPr>
            <a:spLocks noGrp="1"/>
          </p:cNvSpPr>
          <p:nvPr>
            <p:ph idx="1"/>
          </p:nvPr>
        </p:nvSpPr>
        <p:spPr>
          <a:xfrm>
            <a:off x="3732022" y="722630"/>
            <a:ext cx="4688205" cy="1728470"/>
          </a:xfrm>
        </p:spPr>
        <p:txBody>
          <a:bodyPr vert="horz" lIns="91440" tIns="45720" rIns="91440" bIns="45720" rtlCol="0" anchor="b">
            <a:normAutofit/>
          </a:bodyPr>
          <a:lstStyle/>
          <a:p>
            <a:pPr marL="0" indent="0" defTabSz="914400">
              <a:buNone/>
            </a:pPr>
            <a:r>
              <a:rPr lang="en-US" sz="1500" dirty="0"/>
              <a:t>In April 2012 the ABIM Foundation, along with Consumer Reports,  formally launched the Choosing Wisely campaign with the release of  “Top Five” lists from nine specialty societies</a:t>
            </a:r>
          </a:p>
          <a:p>
            <a:pPr indent="-228600" defTabSz="914400"/>
            <a:r>
              <a:rPr lang="en-US" sz="1500" dirty="0">
                <a:hlinkClick r:id="rId4"/>
              </a:rPr>
              <a:t>http://www.choosingwisely.org/</a:t>
            </a:r>
            <a:endParaRPr lang="en-US" sz="1500" dirty="0"/>
          </a:p>
          <a:p>
            <a:pPr indent="-228600" defTabSz="914400"/>
            <a:r>
              <a:rPr lang="en-US" sz="1500" dirty="0">
                <a:hlinkClick r:id="rId5"/>
              </a:rPr>
              <a:t>http://consumerhealthchoices.org/</a:t>
            </a:r>
            <a:endParaRPr lang="en-US" sz="1500" dirty="0"/>
          </a:p>
          <a:p>
            <a:pPr indent="-228600" defTabSz="914400"/>
            <a:endParaRPr lang="en-US" sz="1500" dirty="0"/>
          </a:p>
          <a:p>
            <a:pPr indent="-228600" defTabSz="914400"/>
            <a:endParaRPr lang="en-US" sz="1500" dirty="0"/>
          </a:p>
        </p:txBody>
      </p:sp>
      <p:sp>
        <p:nvSpPr>
          <p:cNvPr id="3" name="TextBox 2">
            <a:extLst>
              <a:ext uri="{FF2B5EF4-FFF2-40B4-BE49-F238E27FC236}">
                <a16:creationId xmlns:a16="http://schemas.microsoft.com/office/drawing/2014/main" id="{14C0B7B2-A009-1847-B7FF-48BC40FB8609}"/>
              </a:ext>
            </a:extLst>
          </p:cNvPr>
          <p:cNvSpPr txBox="1"/>
          <p:nvPr/>
        </p:nvSpPr>
        <p:spPr>
          <a:xfrm>
            <a:off x="3732022" y="2692399"/>
            <a:ext cx="4688205" cy="1728471"/>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500" b="1" dirty="0">
                <a:solidFill>
                  <a:srgbClr val="FF0000"/>
                </a:solidFill>
              </a:rPr>
              <a:t>Choosing Wisely recommendations should not be used to establish coverage decisions or exclusions</a:t>
            </a:r>
          </a:p>
          <a:p>
            <a:pPr marL="285750" indent="-228600" defTabSz="914400">
              <a:lnSpc>
                <a:spcPct val="90000"/>
              </a:lnSpc>
              <a:spcAft>
                <a:spcPts val="600"/>
              </a:spcAft>
              <a:buFont typeface="Arial" panose="020B0604020202020204" pitchFamily="34" charset="0"/>
              <a:buChar char="•"/>
            </a:pPr>
            <a:r>
              <a:rPr lang="en-US" sz="1500" b="1" dirty="0">
                <a:solidFill>
                  <a:srgbClr val="FF0000"/>
                </a:solidFill>
              </a:rPr>
              <a:t>Meant to spur conversation about what is appropriate and necessary treatment. </a:t>
            </a:r>
          </a:p>
          <a:p>
            <a:pPr marL="285750" indent="-228600" defTabSz="914400">
              <a:lnSpc>
                <a:spcPct val="90000"/>
              </a:lnSpc>
              <a:spcAft>
                <a:spcPts val="600"/>
              </a:spcAft>
              <a:buFont typeface="Arial" panose="020B0604020202020204" pitchFamily="34" charset="0"/>
              <a:buChar char="•"/>
            </a:pPr>
            <a:r>
              <a:rPr lang="en-US" sz="1500" b="1" dirty="0">
                <a:solidFill>
                  <a:srgbClr val="FF0000"/>
                </a:solidFill>
              </a:rPr>
              <a:t>Use the recommendations as guidelines </a:t>
            </a:r>
          </a:p>
        </p:txBody>
      </p:sp>
      <p:sp>
        <p:nvSpPr>
          <p:cNvPr id="4" name="TextBox 3">
            <a:extLst>
              <a:ext uri="{FF2B5EF4-FFF2-40B4-BE49-F238E27FC236}">
                <a16:creationId xmlns:a16="http://schemas.microsoft.com/office/drawing/2014/main" id="{838D74A3-E0BA-6543-A678-436A6FD133AC}"/>
              </a:ext>
            </a:extLst>
          </p:cNvPr>
          <p:cNvSpPr txBox="1"/>
          <p:nvPr/>
        </p:nvSpPr>
        <p:spPr>
          <a:xfrm>
            <a:off x="2934586" y="4649972"/>
            <a:ext cx="2454518" cy="246221"/>
          </a:xfrm>
          <a:prstGeom prst="rect">
            <a:avLst/>
          </a:prstGeom>
          <a:noFill/>
        </p:spPr>
        <p:txBody>
          <a:bodyPr wrap="none" rtlCol="0">
            <a:spAutoFit/>
          </a:bodyPr>
          <a:lstStyle/>
          <a:p>
            <a:r>
              <a:rPr lang="en-US" sz="1000" dirty="0"/>
              <a:t>ABIM: American Board of Internal Medicine</a:t>
            </a:r>
          </a:p>
        </p:txBody>
      </p:sp>
    </p:spTree>
    <p:custDataLst>
      <p:tags r:id="rId1"/>
    </p:custDataLst>
    <p:extLst>
      <p:ext uri="{BB962C8B-B14F-4D97-AF65-F5344CB8AC3E}">
        <p14:creationId xmlns:p14="http://schemas.microsoft.com/office/powerpoint/2010/main" val="44403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542A-267E-D14D-A163-F06A550C71C7}"/>
              </a:ext>
            </a:extLst>
          </p:cNvPr>
          <p:cNvSpPr>
            <a:spLocks noGrp="1"/>
          </p:cNvSpPr>
          <p:nvPr>
            <p:ph type="title"/>
          </p:nvPr>
        </p:nvSpPr>
        <p:spPr>
          <a:xfrm>
            <a:off x="448502" y="331155"/>
            <a:ext cx="8229600" cy="711491"/>
          </a:xfrm>
        </p:spPr>
        <p:txBody>
          <a:bodyPr>
            <a:normAutofit fontScale="90000"/>
          </a:bodyPr>
          <a:lstStyle/>
          <a:p>
            <a:r>
              <a:rPr lang="en-US" dirty="0"/>
              <a:t>ASCP Choosing Wisely Focus</a:t>
            </a:r>
            <a:br>
              <a:rPr lang="en-US" dirty="0"/>
            </a:br>
            <a:r>
              <a:rPr lang="en-US" b="1" i="1" dirty="0"/>
              <a:t>Why Emphasize DDIs?</a:t>
            </a:r>
            <a:br>
              <a:rPr lang="en-US" b="1" i="1" dirty="0"/>
            </a:br>
            <a:br>
              <a:rPr lang="en-US" dirty="0"/>
            </a:br>
            <a:endParaRPr lang="en-US" dirty="0"/>
          </a:p>
        </p:txBody>
      </p:sp>
      <p:sp>
        <p:nvSpPr>
          <p:cNvPr id="3" name="Content Placeholder 2">
            <a:extLst>
              <a:ext uri="{FF2B5EF4-FFF2-40B4-BE49-F238E27FC236}">
                <a16:creationId xmlns:a16="http://schemas.microsoft.com/office/drawing/2014/main" id="{BEBA3365-BD9E-B940-B661-6C8ACD1EDA02}"/>
              </a:ext>
            </a:extLst>
          </p:cNvPr>
          <p:cNvSpPr>
            <a:spLocks noGrp="1"/>
          </p:cNvSpPr>
          <p:nvPr>
            <p:ph idx="1"/>
          </p:nvPr>
        </p:nvSpPr>
        <p:spPr>
          <a:noFill/>
          <a:ln>
            <a:noFill/>
          </a:ln>
        </p:spPr>
        <p:txBody>
          <a:bodyPr>
            <a:normAutofit/>
          </a:bodyPr>
          <a:lstStyle/>
          <a:p>
            <a:r>
              <a:rPr lang="en-US" sz="2400" dirty="0"/>
              <a:t>As pharmacists we need to highlight our role as “medication experts”</a:t>
            </a:r>
          </a:p>
          <a:p>
            <a:r>
              <a:rPr lang="en-US" sz="2400" dirty="0"/>
              <a:t>Choosing Wisely Statements from around the globe </a:t>
            </a:r>
            <a:r>
              <a:rPr lang="en-US" sz="2400" b="1" dirty="0">
                <a:solidFill>
                  <a:schemeClr val="tx1"/>
                </a:solidFill>
              </a:rPr>
              <a:t>do not include </a:t>
            </a:r>
            <a:r>
              <a:rPr lang="en-US" sz="2400" dirty="0"/>
              <a:t>hazardous drug-drug combinations</a:t>
            </a:r>
          </a:p>
          <a:p>
            <a:r>
              <a:rPr lang="en-US" sz="2400" dirty="0"/>
              <a:t>Emphasize special considerations in older adults:</a:t>
            </a:r>
          </a:p>
          <a:p>
            <a:pPr lvl="1"/>
            <a:r>
              <a:rPr lang="en-US" sz="2000" dirty="0"/>
              <a:t>Increased sensitivity to adverse drug events</a:t>
            </a:r>
          </a:p>
          <a:p>
            <a:pPr lvl="1"/>
            <a:r>
              <a:rPr lang="en-US" sz="2000" dirty="0"/>
              <a:t>Prescribing cascade</a:t>
            </a:r>
          </a:p>
          <a:p>
            <a:pPr lvl="1"/>
            <a:r>
              <a:rPr lang="en-US" sz="2000" dirty="0"/>
              <a:t>Polypharmacy and DDIs</a:t>
            </a:r>
          </a:p>
          <a:p>
            <a:pPr lvl="1"/>
            <a:r>
              <a:rPr lang="en-US" sz="2000" dirty="0"/>
              <a:t>Palliative and end of life care</a:t>
            </a:r>
          </a:p>
          <a:p>
            <a:pPr lvl="1"/>
            <a:r>
              <a:rPr lang="en-US" sz="2000" b="1" dirty="0"/>
              <a:t>Less is more approach</a:t>
            </a:r>
          </a:p>
          <a:p>
            <a:pPr marL="342900" lvl="1"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7903F0B5-3673-114F-BD06-C30676998ED0}"/>
              </a:ext>
            </a:extLst>
          </p:cNvPr>
          <p:cNvSpPr txBox="1"/>
          <p:nvPr/>
        </p:nvSpPr>
        <p:spPr>
          <a:xfrm>
            <a:off x="6083634" y="4100695"/>
            <a:ext cx="2192395" cy="584775"/>
          </a:xfrm>
          <a:prstGeom prst="rect">
            <a:avLst/>
          </a:prstGeom>
          <a:noFill/>
        </p:spPr>
        <p:txBody>
          <a:bodyPr wrap="none" rtlCol="0">
            <a:spAutoFit/>
          </a:bodyPr>
          <a:lstStyle/>
          <a:p>
            <a:r>
              <a:rPr lang="en-US" sz="1400" dirty="0"/>
              <a:t>DDI: Drug-drug Interactions</a:t>
            </a:r>
          </a:p>
          <a:p>
            <a:endParaRPr lang="en-US" dirty="0"/>
          </a:p>
        </p:txBody>
      </p:sp>
      <p:sp>
        <p:nvSpPr>
          <p:cNvPr id="6" name="TextBox 5">
            <a:extLst>
              <a:ext uri="{FF2B5EF4-FFF2-40B4-BE49-F238E27FC236}">
                <a16:creationId xmlns:a16="http://schemas.microsoft.com/office/drawing/2014/main" id="{FD63F90B-5660-A447-A6F4-8AC06D323CF4}"/>
              </a:ext>
            </a:extLst>
          </p:cNvPr>
          <p:cNvSpPr txBox="1"/>
          <p:nvPr/>
        </p:nvSpPr>
        <p:spPr>
          <a:xfrm>
            <a:off x="3434511" y="4741733"/>
            <a:ext cx="5298245" cy="677108"/>
          </a:xfrm>
          <a:prstGeom prst="rect">
            <a:avLst/>
          </a:prstGeom>
          <a:noFill/>
        </p:spPr>
        <p:txBody>
          <a:bodyPr wrap="none" rtlCol="0">
            <a:spAutoFit/>
          </a:bodyPr>
          <a:lstStyle/>
          <a:p>
            <a:r>
              <a:rPr lang="en-US" sz="1000" dirty="0"/>
              <a:t>Beier MT. Vigilance of Drug-Drug Interactions to Mitigate ADRs: Front and Center for</a:t>
            </a:r>
            <a:r>
              <a:rPr lang="en-US" sz="1000" b="1" dirty="0"/>
              <a:t> </a:t>
            </a:r>
            <a:r>
              <a:rPr lang="en-US" sz="1000" dirty="0"/>
              <a:t>Pharmacists. </a:t>
            </a:r>
          </a:p>
          <a:p>
            <a:r>
              <a:rPr lang="en-US" sz="1000" i="1" dirty="0"/>
              <a:t>Sr Care Pharm</a:t>
            </a:r>
            <a:r>
              <a:rPr lang="en-US" sz="1000" dirty="0"/>
              <a:t> 2020; 35:336-7. </a:t>
            </a:r>
            <a:endParaRPr lang="en-US" sz="1000" b="1" dirty="0"/>
          </a:p>
          <a:p>
            <a:endParaRPr lang="en-US" dirty="0"/>
          </a:p>
        </p:txBody>
      </p:sp>
    </p:spTree>
    <p:extLst>
      <p:ext uri="{BB962C8B-B14F-4D97-AF65-F5344CB8AC3E}">
        <p14:creationId xmlns:p14="http://schemas.microsoft.com/office/powerpoint/2010/main" val="4169438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4363-60EC-8E45-8BE2-3782592B028D}"/>
              </a:ext>
            </a:extLst>
          </p:cNvPr>
          <p:cNvSpPr>
            <a:spLocks noGrp="1"/>
          </p:cNvSpPr>
          <p:nvPr>
            <p:ph type="title"/>
          </p:nvPr>
        </p:nvSpPr>
        <p:spPr>
          <a:xfrm>
            <a:off x="445770" y="311085"/>
            <a:ext cx="2851707" cy="4339165"/>
          </a:xfrm>
        </p:spPr>
        <p:txBody>
          <a:bodyPr>
            <a:normAutofit/>
          </a:bodyPr>
          <a:lstStyle/>
          <a:p>
            <a:r>
              <a:rPr lang="en-US" b="1" dirty="0"/>
              <a:t>ASCP Choosing Wisely Statements:</a:t>
            </a:r>
            <a:br>
              <a:rPr lang="en-US" b="1" dirty="0"/>
            </a:br>
            <a:br>
              <a:rPr lang="en-US" b="1" dirty="0"/>
            </a:br>
            <a:r>
              <a:rPr lang="en-US" b="1" dirty="0"/>
              <a:t>Painstaking Deliberations</a:t>
            </a:r>
            <a:br>
              <a:rPr lang="en-US" dirty="0"/>
            </a:br>
            <a:endParaRPr lang="en-US" dirty="0"/>
          </a:p>
        </p:txBody>
      </p:sp>
      <p:graphicFrame>
        <p:nvGraphicFramePr>
          <p:cNvPr id="5" name="Content Placeholder 2">
            <a:extLst>
              <a:ext uri="{FF2B5EF4-FFF2-40B4-BE49-F238E27FC236}">
                <a16:creationId xmlns:a16="http://schemas.microsoft.com/office/drawing/2014/main" id="{A5ABC7D7-887F-46A9-9154-B8162B65E37D}"/>
              </a:ext>
            </a:extLst>
          </p:cNvPr>
          <p:cNvGraphicFramePr>
            <a:graphicFrameLocks noGrp="1"/>
          </p:cNvGraphicFramePr>
          <p:nvPr>
            <p:ph idx="1"/>
          </p:nvPr>
        </p:nvGraphicFramePr>
        <p:xfrm>
          <a:off x="3875238" y="227693"/>
          <a:ext cx="4941519" cy="442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D6C7C49-3C84-DD47-B6AF-C6E2F734F426}"/>
              </a:ext>
            </a:extLst>
          </p:cNvPr>
          <p:cNvSpPr txBox="1"/>
          <p:nvPr/>
        </p:nvSpPr>
        <p:spPr>
          <a:xfrm>
            <a:off x="3297477" y="4578499"/>
            <a:ext cx="2332690" cy="461665"/>
          </a:xfrm>
          <a:prstGeom prst="rect">
            <a:avLst/>
          </a:prstGeom>
          <a:noFill/>
        </p:spPr>
        <p:txBody>
          <a:bodyPr wrap="none" rtlCol="0">
            <a:spAutoFit/>
          </a:bodyPr>
          <a:lstStyle/>
          <a:p>
            <a:r>
              <a:rPr lang="en-US" sz="1200" dirty="0"/>
              <a:t>DDI: Drug-drug Interactions</a:t>
            </a:r>
          </a:p>
          <a:p>
            <a:r>
              <a:rPr lang="en-US" sz="1200" dirty="0"/>
              <a:t>MRR: Medication Regimen Review</a:t>
            </a:r>
          </a:p>
        </p:txBody>
      </p:sp>
      <p:pic>
        <p:nvPicPr>
          <p:cNvPr id="23" name="Picture 22" descr="Stopwatch">
            <a:extLst>
              <a:ext uri="{FF2B5EF4-FFF2-40B4-BE49-F238E27FC236}">
                <a16:creationId xmlns:a16="http://schemas.microsoft.com/office/drawing/2014/main" id="{E80B5376-9B49-0842-8E6A-36712363BF7C}"/>
              </a:ext>
            </a:extLst>
          </p:cNvPr>
          <p:cNvPicPr>
            <a:picLocks noChangeAspect="1"/>
          </p:cNvPicPr>
          <p:nvPr/>
        </p:nvPicPr>
        <p:blipFill>
          <a:blip r:embed="rId7"/>
          <a:stretch>
            <a:fillRect/>
          </a:stretch>
        </p:blipFill>
        <p:spPr>
          <a:xfrm>
            <a:off x="962267" y="3698746"/>
            <a:ext cx="1498116" cy="879753"/>
          </a:xfrm>
          <a:prstGeom prst="rect">
            <a:avLst/>
          </a:prstGeom>
        </p:spPr>
      </p:pic>
    </p:spTree>
    <p:extLst>
      <p:ext uri="{BB962C8B-B14F-4D97-AF65-F5344CB8AC3E}">
        <p14:creationId xmlns:p14="http://schemas.microsoft.com/office/powerpoint/2010/main" val="45421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CA4F-D948-2044-A678-513747F5E70D}"/>
              </a:ext>
            </a:extLst>
          </p:cNvPr>
          <p:cNvSpPr>
            <a:spLocks noGrp="1"/>
          </p:cNvSpPr>
          <p:nvPr>
            <p:ph type="title"/>
          </p:nvPr>
        </p:nvSpPr>
        <p:spPr>
          <a:xfrm>
            <a:off x="852321" y="470673"/>
            <a:ext cx="5605629" cy="994172"/>
          </a:xfrm>
        </p:spPr>
        <p:txBody>
          <a:bodyPr>
            <a:normAutofit fontScale="90000"/>
          </a:bodyPr>
          <a:lstStyle/>
          <a:p>
            <a:pPr algn="ctr"/>
            <a:r>
              <a:rPr lang="en-US" sz="2000" b="1" dirty="0">
                <a:solidFill>
                  <a:schemeClr val="tx1"/>
                </a:solidFill>
              </a:rPr>
              <a:t>ASCP Choosing Wisely Statements</a:t>
            </a:r>
            <a:br>
              <a:rPr lang="en-US" sz="2000" b="1" dirty="0">
                <a:solidFill>
                  <a:schemeClr val="tx1"/>
                </a:solidFill>
              </a:rPr>
            </a:br>
            <a:br>
              <a:rPr lang="en-US" sz="2000" b="1" dirty="0">
                <a:solidFill>
                  <a:schemeClr val="tx1"/>
                </a:solidFill>
              </a:rPr>
            </a:br>
            <a:r>
              <a:rPr lang="en-US" sz="2000" b="1" dirty="0">
                <a:solidFill>
                  <a:schemeClr val="tx1"/>
                </a:solidFill>
              </a:rPr>
              <a:t>Intent and Substance</a:t>
            </a:r>
            <a:br>
              <a:rPr lang="en-US" sz="2000" dirty="0">
                <a:solidFill>
                  <a:schemeClr val="tx1"/>
                </a:solidFill>
              </a:rPr>
            </a:br>
            <a:endParaRPr lang="en-US" sz="2000" dirty="0">
              <a:solidFill>
                <a:schemeClr val="tx1"/>
              </a:solidFill>
            </a:endParaRPr>
          </a:p>
        </p:txBody>
      </p:sp>
      <p:sp>
        <p:nvSpPr>
          <p:cNvPr id="3" name="Content Placeholder 2">
            <a:extLst>
              <a:ext uri="{FF2B5EF4-FFF2-40B4-BE49-F238E27FC236}">
                <a16:creationId xmlns:a16="http://schemas.microsoft.com/office/drawing/2014/main" id="{7B5D94CE-A199-7249-A4C5-792F21EE72A6}"/>
              </a:ext>
            </a:extLst>
          </p:cNvPr>
          <p:cNvSpPr>
            <a:spLocks noGrp="1"/>
          </p:cNvSpPr>
          <p:nvPr>
            <p:ph idx="1"/>
          </p:nvPr>
        </p:nvSpPr>
        <p:spPr>
          <a:xfrm>
            <a:off x="852321" y="1708629"/>
            <a:ext cx="4850901" cy="2587960"/>
          </a:xfrm>
        </p:spPr>
        <p:style>
          <a:lnRef idx="2">
            <a:schemeClr val="accent2"/>
          </a:lnRef>
          <a:fillRef idx="1">
            <a:schemeClr val="lt1"/>
          </a:fillRef>
          <a:effectRef idx="0">
            <a:schemeClr val="accent2"/>
          </a:effectRef>
          <a:fontRef idx="minor">
            <a:schemeClr val="dk1"/>
          </a:fontRef>
        </p:style>
        <p:txBody>
          <a:bodyPr anchor="ctr">
            <a:normAutofit/>
          </a:bodyPr>
          <a:lstStyle/>
          <a:p>
            <a:pPr marL="0" indent="0">
              <a:buNone/>
            </a:pPr>
            <a:endParaRPr lang="en-US" sz="2000" dirty="0">
              <a:ln w="0"/>
              <a:effectLst>
                <a:outerShdw blurRad="38100" dist="19050" dir="2700000" algn="tl" rotWithShape="0">
                  <a:schemeClr val="dk1">
                    <a:alpha val="40000"/>
                  </a:schemeClr>
                </a:outerShdw>
              </a:effectLst>
            </a:endParaRPr>
          </a:p>
          <a:p>
            <a:pPr marL="0" indent="0">
              <a:buNone/>
            </a:pPr>
            <a:endParaRPr lang="en-US" sz="2000" dirty="0">
              <a:ln w="0"/>
              <a:effectLst>
                <a:outerShdw blurRad="38100" dist="19050" dir="2700000" algn="tl" rotWithShape="0">
                  <a:schemeClr val="dk1">
                    <a:alpha val="40000"/>
                  </a:schemeClr>
                </a:outerShdw>
              </a:effectLst>
            </a:endParaRPr>
          </a:p>
          <a:p>
            <a:pPr marL="0" indent="0">
              <a:buNone/>
            </a:pPr>
            <a:r>
              <a:rPr lang="en-US" sz="2000" dirty="0">
                <a:ln w="0"/>
                <a:effectLst>
                  <a:outerShdw blurRad="38100" dist="19050" dir="2700000" algn="tl" rotWithShape="0">
                    <a:schemeClr val="dk1">
                      <a:alpha val="40000"/>
                    </a:schemeClr>
                  </a:outerShdw>
                </a:effectLst>
              </a:rPr>
              <a:t>Craft Statements</a:t>
            </a:r>
            <a:r>
              <a:rPr lang="en-US" sz="2000" dirty="0"/>
              <a:t> that are:</a:t>
            </a:r>
          </a:p>
          <a:p>
            <a:pPr lvl="1"/>
            <a:r>
              <a:rPr lang="en-US" sz="2000" dirty="0"/>
              <a:t>Evidence-based</a:t>
            </a:r>
          </a:p>
          <a:p>
            <a:pPr lvl="1"/>
            <a:r>
              <a:rPr lang="en-US" sz="2000" dirty="0"/>
              <a:t>Begin with “do not use” or “don’t recommend” or “don’t prescribe” or “avoid”</a:t>
            </a:r>
          </a:p>
          <a:p>
            <a:pPr marL="342900" lvl="1" indent="0">
              <a:buNone/>
            </a:pPr>
            <a:endParaRPr lang="en-US" sz="2000" dirty="0">
              <a:highlight>
                <a:srgbClr val="FFFF00"/>
              </a:highlight>
            </a:endParaRPr>
          </a:p>
          <a:p>
            <a:pPr lvl="1"/>
            <a:endParaRPr lang="en-US" sz="2000" dirty="0">
              <a:highlight>
                <a:srgbClr val="FFFF00"/>
              </a:highlight>
            </a:endParaRPr>
          </a:p>
          <a:p>
            <a:pPr lvl="1"/>
            <a:endParaRPr lang="en-US" sz="2000" dirty="0"/>
          </a:p>
          <a:p>
            <a:pPr lvl="1"/>
            <a:endParaRPr lang="en-US" dirty="0"/>
          </a:p>
          <a:p>
            <a:endParaRPr lang="en-US" sz="1800" dirty="0"/>
          </a:p>
        </p:txBody>
      </p:sp>
      <p:pic>
        <p:nvPicPr>
          <p:cNvPr id="120" name="Graphic 119" descr="Checkmark">
            <a:extLst>
              <a:ext uri="{FF2B5EF4-FFF2-40B4-BE49-F238E27FC236}">
                <a16:creationId xmlns:a16="http://schemas.microsoft.com/office/drawing/2014/main" id="{E2D194BE-59A0-40E7-9F33-A46A801C78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0489" y="2143125"/>
            <a:ext cx="857249" cy="857249"/>
          </a:xfrm>
          <a:prstGeom prst="rect">
            <a:avLst/>
          </a:prstGeom>
        </p:spPr>
      </p:pic>
    </p:spTree>
    <p:extLst>
      <p:ext uri="{BB962C8B-B14F-4D97-AF65-F5344CB8AC3E}">
        <p14:creationId xmlns:p14="http://schemas.microsoft.com/office/powerpoint/2010/main" val="405849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8EEB-ABEF-2B43-A1AE-F05967559602}"/>
              </a:ext>
            </a:extLst>
          </p:cNvPr>
          <p:cNvSpPr>
            <a:spLocks noGrp="1"/>
          </p:cNvSpPr>
          <p:nvPr>
            <p:ph type="title"/>
          </p:nvPr>
        </p:nvSpPr>
        <p:spPr>
          <a:xfrm>
            <a:off x="628650" y="417891"/>
            <a:ext cx="7886700" cy="850124"/>
          </a:xfrm>
        </p:spPr>
        <p:txBody>
          <a:bodyPr>
            <a:normAutofit/>
          </a:bodyPr>
          <a:lstStyle/>
          <a:p>
            <a:pPr algn="ctr"/>
            <a:r>
              <a:rPr lang="en-US" sz="2700"/>
              <a:t>CW statements</a:t>
            </a:r>
            <a:br>
              <a:rPr lang="en-US" sz="2700"/>
            </a:br>
            <a:r>
              <a:rPr lang="en-US" sz="2700" b="1"/>
              <a:t>Top Five: Submitted February 2021 to ABIM</a:t>
            </a:r>
            <a:endParaRPr lang="en-US" sz="2700" b="1" dirty="0"/>
          </a:p>
        </p:txBody>
      </p:sp>
      <p:graphicFrame>
        <p:nvGraphicFramePr>
          <p:cNvPr id="5" name="Content Placeholder 2">
            <a:extLst>
              <a:ext uri="{FF2B5EF4-FFF2-40B4-BE49-F238E27FC236}">
                <a16:creationId xmlns:a16="http://schemas.microsoft.com/office/drawing/2014/main" id="{F10EB6FD-123F-4DD7-9180-3F9F4CCCD743}"/>
              </a:ext>
            </a:extLst>
          </p:cNvPr>
          <p:cNvGraphicFramePr>
            <a:graphicFrameLocks noGrp="1"/>
          </p:cNvGraphicFramePr>
          <p:nvPr>
            <p:ph idx="1"/>
            <p:extLst>
              <p:ext uri="{D42A27DB-BD31-4B8C-83A1-F6EECF244321}">
                <p14:modId xmlns:p14="http://schemas.microsoft.com/office/powerpoint/2010/main" val="3108637839"/>
              </p:ext>
            </p:extLst>
          </p:nvPr>
        </p:nvGraphicFramePr>
        <p:xfrm>
          <a:off x="628650" y="1371600"/>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899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2B7650-2D03-7741-941A-A356A4F83BB4}"/>
              </a:ext>
            </a:extLst>
          </p:cNvPr>
          <p:cNvSpPr>
            <a:spLocks noGrp="1"/>
          </p:cNvSpPr>
          <p:nvPr>
            <p:ph type="title"/>
          </p:nvPr>
        </p:nvSpPr>
        <p:spPr>
          <a:xfrm>
            <a:off x="492982" y="722630"/>
            <a:ext cx="2756440" cy="3698239"/>
          </a:xfrm>
        </p:spPr>
        <p:txBody>
          <a:bodyPr vert="horz" lIns="91440" tIns="45720" rIns="91440" bIns="45720" rtlCol="0" anchor="ctr">
            <a:normAutofit/>
          </a:bodyPr>
          <a:lstStyle/>
          <a:p>
            <a:pPr algn="r" defTabSz="914400"/>
            <a:r>
              <a:rPr lang="en-US" sz="4100" kern="1200" dirty="0">
                <a:solidFill>
                  <a:schemeClr val="accent1"/>
                </a:solidFill>
                <a:latin typeface="+mj-lt"/>
                <a:ea typeface="+mj-ea"/>
                <a:cs typeface="+mj-cs"/>
              </a:rPr>
              <a:t>General MRR Statements</a:t>
            </a:r>
            <a:br>
              <a:rPr lang="en-US" sz="4100" kern="1200" dirty="0">
                <a:solidFill>
                  <a:schemeClr val="accent1"/>
                </a:solidFill>
                <a:latin typeface="+mj-lt"/>
                <a:ea typeface="+mj-ea"/>
                <a:cs typeface="+mj-cs"/>
              </a:rPr>
            </a:br>
            <a:r>
              <a:rPr lang="en-US" sz="4100" b="1" kern="1200" dirty="0">
                <a:solidFill>
                  <a:schemeClr val="accent1"/>
                </a:solidFill>
                <a:highlight>
                  <a:srgbClr val="FFFF00"/>
                </a:highlight>
                <a:latin typeface="+mj-lt"/>
                <a:ea typeface="+mj-ea"/>
                <a:cs typeface="+mj-cs"/>
              </a:rPr>
              <a:t>Prescribing Cascade</a:t>
            </a:r>
          </a:p>
        </p:txBody>
      </p:sp>
      <p:sp>
        <p:nvSpPr>
          <p:cNvPr id="7" name="Content Placeholder 6">
            <a:extLst>
              <a:ext uri="{FF2B5EF4-FFF2-40B4-BE49-F238E27FC236}">
                <a16:creationId xmlns:a16="http://schemas.microsoft.com/office/drawing/2014/main" id="{D1B1EBB3-AFE8-FD41-B704-BD4617F5A0AD}"/>
              </a:ext>
            </a:extLst>
          </p:cNvPr>
          <p:cNvSpPr>
            <a:spLocks noGrp="1"/>
          </p:cNvSpPr>
          <p:nvPr>
            <p:ph idx="1"/>
          </p:nvPr>
        </p:nvSpPr>
        <p:spPr>
          <a:xfrm>
            <a:off x="3732022" y="722630"/>
            <a:ext cx="4688205" cy="2846810"/>
          </a:xfrm>
        </p:spPr>
        <p:txBody>
          <a:bodyPr vert="horz" lIns="91440" tIns="45720" rIns="91440" bIns="45720" rtlCol="0" anchor="b">
            <a:normAutofit/>
          </a:bodyPr>
          <a:lstStyle/>
          <a:p>
            <a:pPr marL="0" indent="0" defTabSz="914400">
              <a:buNone/>
            </a:pPr>
            <a:r>
              <a:rPr lang="en-US" sz="2400" b="1" dirty="0"/>
              <a:t>Don’t initiate medications to treat new and emerging symptoms without first ascertaining that the new symptom is not an adverse drug event of an already prescribed medication.</a:t>
            </a:r>
            <a:endParaRPr lang="en-US" sz="2400" dirty="0"/>
          </a:p>
        </p:txBody>
      </p:sp>
      <p:sp>
        <p:nvSpPr>
          <p:cNvPr id="3" name="TextBox 2">
            <a:extLst>
              <a:ext uri="{FF2B5EF4-FFF2-40B4-BE49-F238E27FC236}">
                <a16:creationId xmlns:a16="http://schemas.microsoft.com/office/drawing/2014/main" id="{747CE87D-E470-164C-AF81-FED34B247E4A}"/>
              </a:ext>
            </a:extLst>
          </p:cNvPr>
          <p:cNvSpPr txBox="1"/>
          <p:nvPr/>
        </p:nvSpPr>
        <p:spPr>
          <a:xfrm>
            <a:off x="3636898" y="4085461"/>
            <a:ext cx="4688205" cy="1728471"/>
          </a:xfrm>
          <a:prstGeom prst="rect">
            <a:avLst/>
          </a:prstGeom>
        </p:spPr>
        <p:txBody>
          <a:bodyPr vert="horz" lIns="91440" tIns="45720" rIns="91440" bIns="45720" rtlCol="0">
            <a:normAutofit/>
          </a:bodyPr>
          <a:lstStyle/>
          <a:p>
            <a:pPr defTabSz="914400">
              <a:lnSpc>
                <a:spcPct val="90000"/>
              </a:lnSpc>
            </a:pPr>
            <a:r>
              <a:rPr lang="en-US" sz="1050" dirty="0"/>
              <a:t>JAMA Intern Med 2019;179(7):863-864</a:t>
            </a:r>
          </a:p>
          <a:p>
            <a:pPr defTabSz="914400">
              <a:lnSpc>
                <a:spcPct val="90000"/>
              </a:lnSpc>
            </a:pPr>
            <a:r>
              <a:rPr lang="en-US" sz="1050" dirty="0"/>
              <a:t>BMJ 2020 Feb 19;368:m261.</a:t>
            </a:r>
          </a:p>
          <a:p>
            <a:pPr defTabSz="914400">
              <a:lnSpc>
                <a:spcPct val="90000"/>
              </a:lnSpc>
            </a:pPr>
            <a:endParaRPr lang="en-US" sz="900" dirty="0"/>
          </a:p>
          <a:p>
            <a:pPr defTabSz="914400">
              <a:lnSpc>
                <a:spcPct val="90000"/>
              </a:lnSpc>
            </a:pPr>
            <a:r>
              <a:rPr lang="en-US" sz="900" dirty="0"/>
              <a:t>Polypharmacy, inappropriate prescribing, and deprescribing in older people: through a sex and gender lens </a:t>
            </a:r>
            <a:r>
              <a:rPr lang="en-US" sz="1100" dirty="0"/>
              <a:t> </a:t>
            </a:r>
            <a:r>
              <a:rPr lang="en-US" sz="900" dirty="0">
                <a:hlinkClick r:id="rId2"/>
              </a:rPr>
              <a:t>https://doi.org/10.1016/S2666-7568(21)00054-4</a:t>
            </a:r>
            <a:endParaRPr lang="en-US" sz="1100" dirty="0"/>
          </a:p>
        </p:txBody>
      </p:sp>
      <p:sp>
        <p:nvSpPr>
          <p:cNvPr id="2" name="TextBox 1">
            <a:extLst>
              <a:ext uri="{FF2B5EF4-FFF2-40B4-BE49-F238E27FC236}">
                <a16:creationId xmlns:a16="http://schemas.microsoft.com/office/drawing/2014/main" id="{1CEED397-9B85-594D-A786-6E9718B35F34}"/>
              </a:ext>
            </a:extLst>
          </p:cNvPr>
          <p:cNvSpPr txBox="1"/>
          <p:nvPr/>
        </p:nvSpPr>
        <p:spPr>
          <a:xfrm>
            <a:off x="4692015" y="1633092"/>
            <a:ext cx="3823335" cy="2846811"/>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150107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D011-CE54-6B46-9BE1-CFA8E1B870BF}"/>
              </a:ext>
            </a:extLst>
          </p:cNvPr>
          <p:cNvSpPr>
            <a:spLocks noGrp="1"/>
          </p:cNvSpPr>
          <p:nvPr>
            <p:ph type="title"/>
          </p:nvPr>
        </p:nvSpPr>
        <p:spPr>
          <a:xfrm>
            <a:off x="389614" y="722630"/>
            <a:ext cx="2859807" cy="3698239"/>
          </a:xfrm>
        </p:spPr>
        <p:txBody>
          <a:bodyPr vert="horz" lIns="91440" tIns="45720" rIns="91440" bIns="45720" rtlCol="0" anchor="ctr">
            <a:normAutofit/>
          </a:bodyPr>
          <a:lstStyle/>
          <a:p>
            <a:pPr algn="r" defTabSz="914400"/>
            <a:r>
              <a:rPr lang="en-US" sz="4100" kern="1200" dirty="0">
                <a:solidFill>
                  <a:schemeClr val="accent1"/>
                </a:solidFill>
                <a:latin typeface="+mj-lt"/>
                <a:ea typeface="+mj-ea"/>
                <a:cs typeface="+mj-cs"/>
              </a:rPr>
              <a:t>General MRR Statements</a:t>
            </a:r>
            <a:br>
              <a:rPr lang="en-US" sz="4100" kern="1200" dirty="0">
                <a:solidFill>
                  <a:schemeClr val="accent1"/>
                </a:solidFill>
                <a:latin typeface="+mj-lt"/>
                <a:ea typeface="+mj-ea"/>
                <a:cs typeface="+mj-cs"/>
              </a:rPr>
            </a:br>
            <a:r>
              <a:rPr lang="en-US" sz="4100" b="1" kern="1200" dirty="0">
                <a:solidFill>
                  <a:schemeClr val="accent1"/>
                </a:solidFill>
                <a:highlight>
                  <a:srgbClr val="FFFF00"/>
                </a:highlight>
                <a:latin typeface="+mj-lt"/>
                <a:ea typeface="+mj-ea"/>
                <a:cs typeface="+mj-cs"/>
              </a:rPr>
              <a:t>Medication History</a:t>
            </a:r>
          </a:p>
        </p:txBody>
      </p:sp>
      <p:sp>
        <p:nvSpPr>
          <p:cNvPr id="3" name="Content Placeholder 2">
            <a:extLst>
              <a:ext uri="{FF2B5EF4-FFF2-40B4-BE49-F238E27FC236}">
                <a16:creationId xmlns:a16="http://schemas.microsoft.com/office/drawing/2014/main" id="{DF4CE9C4-6669-DA4F-AF27-8043AC400A3B}"/>
              </a:ext>
            </a:extLst>
          </p:cNvPr>
          <p:cNvSpPr>
            <a:spLocks noGrp="1"/>
          </p:cNvSpPr>
          <p:nvPr>
            <p:ph idx="1"/>
          </p:nvPr>
        </p:nvSpPr>
        <p:spPr>
          <a:xfrm>
            <a:off x="3732022" y="722630"/>
            <a:ext cx="4688205" cy="3094830"/>
          </a:xfrm>
        </p:spPr>
        <p:txBody>
          <a:bodyPr vert="horz" lIns="91440" tIns="45720" rIns="91440" bIns="45720" rtlCol="0" anchor="b">
            <a:normAutofit fontScale="92500" lnSpcReduction="10000"/>
          </a:bodyPr>
          <a:lstStyle/>
          <a:p>
            <a:pPr marL="0" indent="-228600" defTabSz="914400"/>
            <a:endParaRPr lang="en-US" sz="1500" b="1" dirty="0"/>
          </a:p>
          <a:p>
            <a:pPr indent="-228600" defTabSz="914400"/>
            <a:endParaRPr lang="en-US" sz="1800" b="1" dirty="0"/>
          </a:p>
          <a:p>
            <a:pPr indent="-228600" defTabSz="914400"/>
            <a:endParaRPr lang="en-US" sz="1800" b="1" dirty="0"/>
          </a:p>
          <a:p>
            <a:pPr indent="-228600" defTabSz="914400"/>
            <a:endParaRPr lang="en-US" sz="1800" b="1" dirty="0"/>
          </a:p>
          <a:p>
            <a:pPr marL="0" indent="0" defTabSz="914400">
              <a:buNone/>
            </a:pPr>
            <a:endParaRPr lang="en-US" sz="2000" b="1" dirty="0"/>
          </a:p>
          <a:p>
            <a:pPr marL="0" indent="0" defTabSz="914400">
              <a:buNone/>
            </a:pPr>
            <a:r>
              <a:rPr lang="en-US" sz="2000" b="1" dirty="0"/>
              <a:t>Don’t continue medications at transitions of care without a pharmacist or other qualified health care professional performing a comprehensive medication review to verify accurate and complete medication information in concert with current medical problems.</a:t>
            </a:r>
          </a:p>
          <a:p>
            <a:pPr marL="342900" lvl="1" indent="-228600" defTabSz="914400"/>
            <a:endParaRPr lang="en-US" sz="2000" b="1" dirty="0"/>
          </a:p>
          <a:p>
            <a:pPr marL="0" indent="-228600" defTabSz="914400"/>
            <a:endParaRPr lang="en-US" sz="1500" dirty="0"/>
          </a:p>
          <a:p>
            <a:pPr indent="-228600" defTabSz="914400"/>
            <a:endParaRPr lang="en-US" sz="1500" dirty="0"/>
          </a:p>
        </p:txBody>
      </p:sp>
      <p:sp>
        <p:nvSpPr>
          <p:cNvPr id="5" name="TextBox 4">
            <a:extLst>
              <a:ext uri="{FF2B5EF4-FFF2-40B4-BE49-F238E27FC236}">
                <a16:creationId xmlns:a16="http://schemas.microsoft.com/office/drawing/2014/main" id="{232EAE57-2CE5-9C40-84E5-50742C646427}"/>
              </a:ext>
            </a:extLst>
          </p:cNvPr>
          <p:cNvSpPr txBox="1"/>
          <p:nvPr/>
        </p:nvSpPr>
        <p:spPr>
          <a:xfrm>
            <a:off x="3419488" y="4279264"/>
            <a:ext cx="4688205" cy="1728471"/>
          </a:xfrm>
          <a:prstGeom prst="rect">
            <a:avLst/>
          </a:prstGeom>
        </p:spPr>
        <p:txBody>
          <a:bodyPr vert="horz" lIns="91440" tIns="45720" rIns="91440" bIns="45720" rtlCol="0">
            <a:normAutofit/>
          </a:bodyPr>
          <a:lstStyle/>
          <a:p>
            <a:pPr defTabSz="914400">
              <a:lnSpc>
                <a:spcPct val="90000"/>
              </a:lnSpc>
              <a:spcAft>
                <a:spcPts val="600"/>
              </a:spcAft>
            </a:pPr>
            <a:r>
              <a:rPr lang="en-US" sz="1000" dirty="0"/>
              <a:t>J Am Coll Clin Pharm 2020;3(2):532-545.</a:t>
            </a:r>
          </a:p>
          <a:p>
            <a:pPr defTabSz="914400">
              <a:lnSpc>
                <a:spcPct val="90000"/>
              </a:lnSpc>
              <a:spcAft>
                <a:spcPts val="600"/>
              </a:spcAft>
            </a:pPr>
            <a:r>
              <a:rPr lang="en-US" sz="1000" dirty="0"/>
              <a:t>Ann Intern Med 2013;158:397-403.</a:t>
            </a:r>
          </a:p>
          <a:p>
            <a:pPr indent="-228600" defTabSz="914400">
              <a:lnSpc>
                <a:spcPct val="90000"/>
              </a:lnSpc>
              <a:buFont typeface="Arial" panose="020B0604020202020204" pitchFamily="34" charset="0"/>
              <a:buChar char="•"/>
            </a:pPr>
            <a:endParaRPr lang="en-US" sz="1500" dirty="0"/>
          </a:p>
        </p:txBody>
      </p:sp>
    </p:spTree>
    <p:extLst>
      <p:ext uri="{BB962C8B-B14F-4D97-AF65-F5344CB8AC3E}">
        <p14:creationId xmlns:p14="http://schemas.microsoft.com/office/powerpoint/2010/main" val="49221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1257-6899-FA4E-B101-732989C48FE8}"/>
              </a:ext>
            </a:extLst>
          </p:cNvPr>
          <p:cNvSpPr>
            <a:spLocks noGrp="1"/>
          </p:cNvSpPr>
          <p:nvPr>
            <p:ph type="title"/>
          </p:nvPr>
        </p:nvSpPr>
        <p:spPr>
          <a:xfrm>
            <a:off x="381664" y="722630"/>
            <a:ext cx="2867758" cy="3698239"/>
          </a:xfrm>
        </p:spPr>
        <p:txBody>
          <a:bodyPr vert="horz" lIns="91440" tIns="45720" rIns="91440" bIns="45720" rtlCol="0" anchor="ctr">
            <a:normAutofit/>
          </a:bodyPr>
          <a:lstStyle/>
          <a:p>
            <a:pPr algn="r" defTabSz="914400"/>
            <a:r>
              <a:rPr lang="en-US" sz="3100" b="1" kern="1200" dirty="0">
                <a:solidFill>
                  <a:schemeClr val="accent1"/>
                </a:solidFill>
                <a:latin typeface="+mj-lt"/>
                <a:ea typeface="+mj-ea"/>
                <a:cs typeface="+mj-cs"/>
              </a:rPr>
              <a:t>CNS Statements:</a:t>
            </a:r>
            <a:br>
              <a:rPr lang="en-US" sz="3100" b="1" kern="1200" dirty="0">
                <a:solidFill>
                  <a:schemeClr val="accent1"/>
                </a:solidFill>
                <a:latin typeface="+mj-lt"/>
                <a:ea typeface="+mj-ea"/>
                <a:cs typeface="+mj-cs"/>
              </a:rPr>
            </a:br>
            <a:br>
              <a:rPr lang="en-US" sz="3100" b="1" kern="1200" dirty="0">
                <a:solidFill>
                  <a:schemeClr val="accent1"/>
                </a:solidFill>
                <a:latin typeface="+mj-lt"/>
                <a:ea typeface="+mj-ea"/>
                <a:cs typeface="+mj-cs"/>
              </a:rPr>
            </a:br>
            <a:r>
              <a:rPr lang="en-US" sz="3100" b="1" kern="1200" dirty="0">
                <a:solidFill>
                  <a:schemeClr val="accent1"/>
                </a:solidFill>
                <a:highlight>
                  <a:srgbClr val="FFFF00"/>
                </a:highlight>
                <a:latin typeface="+mj-lt"/>
                <a:ea typeface="+mj-ea"/>
                <a:cs typeface="+mj-cs"/>
              </a:rPr>
              <a:t>Anticholinergic Burden</a:t>
            </a:r>
          </a:p>
        </p:txBody>
      </p:sp>
      <p:sp>
        <p:nvSpPr>
          <p:cNvPr id="3" name="Content Placeholder 2">
            <a:extLst>
              <a:ext uri="{FF2B5EF4-FFF2-40B4-BE49-F238E27FC236}">
                <a16:creationId xmlns:a16="http://schemas.microsoft.com/office/drawing/2014/main" id="{126472A7-F046-CA4D-917D-AA35B0604603}"/>
              </a:ext>
            </a:extLst>
          </p:cNvPr>
          <p:cNvSpPr>
            <a:spLocks noGrp="1"/>
          </p:cNvSpPr>
          <p:nvPr>
            <p:ph idx="1"/>
          </p:nvPr>
        </p:nvSpPr>
        <p:spPr>
          <a:xfrm>
            <a:off x="3636898" y="1673859"/>
            <a:ext cx="5236758" cy="2303781"/>
          </a:xfrm>
        </p:spPr>
        <p:txBody>
          <a:bodyPr vert="horz" lIns="91440" tIns="45720" rIns="91440" bIns="45720" rtlCol="0" anchor="b">
            <a:normAutofit fontScale="92500" lnSpcReduction="10000"/>
          </a:bodyPr>
          <a:lstStyle/>
          <a:p>
            <a:pPr marL="0" indent="0" defTabSz="914400">
              <a:buNone/>
            </a:pPr>
            <a:r>
              <a:rPr lang="en-US" sz="3200" b="1" dirty="0"/>
              <a:t>Don’t recommend highly anticholinergic medications in older adults without first considering safer alternatives or non-drug measures.</a:t>
            </a:r>
            <a:endParaRPr lang="en-US" sz="3200" dirty="0"/>
          </a:p>
        </p:txBody>
      </p:sp>
      <p:sp>
        <p:nvSpPr>
          <p:cNvPr id="4" name="TextBox 3">
            <a:extLst>
              <a:ext uri="{FF2B5EF4-FFF2-40B4-BE49-F238E27FC236}">
                <a16:creationId xmlns:a16="http://schemas.microsoft.com/office/drawing/2014/main" id="{C65B3079-C0B7-7649-816C-EDB1D00FD33E}"/>
              </a:ext>
            </a:extLst>
          </p:cNvPr>
          <p:cNvSpPr txBox="1"/>
          <p:nvPr/>
        </p:nvSpPr>
        <p:spPr>
          <a:xfrm>
            <a:off x="3550478" y="4279264"/>
            <a:ext cx="4688205" cy="1728471"/>
          </a:xfrm>
          <a:prstGeom prst="rect">
            <a:avLst/>
          </a:prstGeom>
        </p:spPr>
        <p:txBody>
          <a:bodyPr vert="horz" lIns="91440" tIns="45720" rIns="91440" bIns="45720" rtlCol="0">
            <a:normAutofit/>
          </a:bodyPr>
          <a:lstStyle/>
          <a:p>
            <a:r>
              <a:rPr lang="en-US" sz="1050" dirty="0"/>
              <a:t>JAMA Intern Med 2015;175:401-407</a:t>
            </a:r>
          </a:p>
          <a:p>
            <a:r>
              <a:rPr lang="en-US" sz="1050" dirty="0"/>
              <a:t>J Am </a:t>
            </a:r>
            <a:r>
              <a:rPr lang="en-US" sz="1050" dirty="0" err="1"/>
              <a:t>Geriatr</a:t>
            </a:r>
            <a:r>
              <a:rPr lang="en-US" sz="1050" dirty="0"/>
              <a:t> Soc 2015;63(12):e8-e18.</a:t>
            </a:r>
          </a:p>
          <a:p>
            <a:br>
              <a:rPr lang="en-US" sz="900" dirty="0"/>
            </a:br>
            <a:endParaRPr lang="en-US" sz="900" dirty="0"/>
          </a:p>
        </p:txBody>
      </p:sp>
    </p:spTree>
    <p:extLst>
      <p:ext uri="{BB962C8B-B14F-4D97-AF65-F5344CB8AC3E}">
        <p14:creationId xmlns:p14="http://schemas.microsoft.com/office/powerpoint/2010/main" val="393267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1257-6899-FA4E-B101-732989C48FE8}"/>
              </a:ext>
            </a:extLst>
          </p:cNvPr>
          <p:cNvSpPr>
            <a:spLocks noGrp="1"/>
          </p:cNvSpPr>
          <p:nvPr>
            <p:ph type="title"/>
          </p:nvPr>
        </p:nvSpPr>
        <p:spPr>
          <a:xfrm>
            <a:off x="628650" y="722630"/>
            <a:ext cx="2690043" cy="3698239"/>
          </a:xfrm>
        </p:spPr>
        <p:txBody>
          <a:bodyPr vert="horz" lIns="91440" tIns="45720" rIns="91440" bIns="45720" rtlCol="0" anchor="ctr">
            <a:normAutofit/>
          </a:bodyPr>
          <a:lstStyle/>
          <a:p>
            <a:pPr algn="r" defTabSz="914400"/>
            <a:r>
              <a:rPr lang="en-US" sz="3700" b="1" kern="1200" dirty="0">
                <a:solidFill>
                  <a:schemeClr val="accent1"/>
                </a:solidFill>
                <a:latin typeface="+mj-lt"/>
                <a:ea typeface="+mj-ea"/>
                <a:cs typeface="+mj-cs"/>
              </a:rPr>
              <a:t>CNS Statements:</a:t>
            </a:r>
            <a:br>
              <a:rPr lang="en-US" sz="3700" b="1" kern="1200" dirty="0">
                <a:solidFill>
                  <a:schemeClr val="accent1"/>
                </a:solidFill>
                <a:latin typeface="+mj-lt"/>
                <a:ea typeface="+mj-ea"/>
                <a:cs typeface="+mj-cs"/>
              </a:rPr>
            </a:br>
            <a:br>
              <a:rPr lang="en-US" sz="3700" b="1" kern="1200" dirty="0">
                <a:solidFill>
                  <a:schemeClr val="accent1"/>
                </a:solidFill>
                <a:latin typeface="+mj-lt"/>
                <a:ea typeface="+mj-ea"/>
                <a:cs typeface="+mj-cs"/>
              </a:rPr>
            </a:br>
            <a:r>
              <a:rPr lang="en-US" sz="3700" b="1" kern="1200" dirty="0">
                <a:solidFill>
                  <a:schemeClr val="accent1"/>
                </a:solidFill>
                <a:highlight>
                  <a:srgbClr val="FFFF00"/>
                </a:highlight>
                <a:latin typeface="+mj-lt"/>
                <a:ea typeface="+mj-ea"/>
                <a:cs typeface="+mj-cs"/>
              </a:rPr>
              <a:t>Focus on DDI</a:t>
            </a:r>
          </a:p>
        </p:txBody>
      </p:sp>
      <p:sp>
        <p:nvSpPr>
          <p:cNvPr id="3" name="Content Placeholder 2">
            <a:extLst>
              <a:ext uri="{FF2B5EF4-FFF2-40B4-BE49-F238E27FC236}">
                <a16:creationId xmlns:a16="http://schemas.microsoft.com/office/drawing/2014/main" id="{126472A7-F046-CA4D-917D-AA35B0604603}"/>
              </a:ext>
            </a:extLst>
          </p:cNvPr>
          <p:cNvSpPr>
            <a:spLocks noGrp="1"/>
          </p:cNvSpPr>
          <p:nvPr>
            <p:ph idx="1"/>
          </p:nvPr>
        </p:nvSpPr>
        <p:spPr>
          <a:xfrm>
            <a:off x="3678682" y="1302490"/>
            <a:ext cx="4688205" cy="2538517"/>
          </a:xfrm>
        </p:spPr>
        <p:txBody>
          <a:bodyPr vert="horz" lIns="91440" tIns="45720" rIns="91440" bIns="45720" rtlCol="0" anchor="b">
            <a:normAutofit/>
          </a:bodyPr>
          <a:lstStyle/>
          <a:p>
            <a:pPr marL="0" indent="0" defTabSz="914400">
              <a:buNone/>
            </a:pPr>
            <a:r>
              <a:rPr lang="en-US" sz="2800" b="1" dirty="0"/>
              <a:t>Don’t use anticholinergic medications concomitantly with cholinesterase inhibitors in patients with dementia.</a:t>
            </a:r>
            <a:endParaRPr lang="en-US" sz="2800" dirty="0"/>
          </a:p>
        </p:txBody>
      </p:sp>
      <p:sp>
        <p:nvSpPr>
          <p:cNvPr id="4" name="TextBox 3">
            <a:extLst>
              <a:ext uri="{FF2B5EF4-FFF2-40B4-BE49-F238E27FC236}">
                <a16:creationId xmlns:a16="http://schemas.microsoft.com/office/drawing/2014/main" id="{C65B3079-C0B7-7649-816C-EDB1D00FD33E}"/>
              </a:ext>
            </a:extLst>
          </p:cNvPr>
          <p:cNvSpPr txBox="1"/>
          <p:nvPr/>
        </p:nvSpPr>
        <p:spPr>
          <a:xfrm>
            <a:off x="4335272" y="4092774"/>
            <a:ext cx="4688205" cy="1728471"/>
          </a:xfrm>
          <a:prstGeom prst="rect">
            <a:avLst/>
          </a:prstGeom>
        </p:spPr>
        <p:txBody>
          <a:bodyPr vert="horz" lIns="91440" tIns="45720" rIns="91440" bIns="45720" rtlCol="0">
            <a:normAutofit/>
          </a:bodyPr>
          <a:lstStyle/>
          <a:p>
            <a:pPr defTabSz="914400">
              <a:lnSpc>
                <a:spcPct val="90000"/>
              </a:lnSpc>
              <a:spcAft>
                <a:spcPts val="600"/>
              </a:spcAft>
            </a:pPr>
            <a:r>
              <a:rPr lang="en-US" sz="900" dirty="0"/>
              <a:t>J Am </a:t>
            </a:r>
            <a:r>
              <a:rPr lang="en-US" sz="900" dirty="0" err="1"/>
              <a:t>Geriatr</a:t>
            </a:r>
            <a:r>
              <a:rPr lang="en-US" sz="900" dirty="0"/>
              <a:t> Soc 2008;56:847–853</a:t>
            </a:r>
          </a:p>
          <a:p>
            <a:pPr defTabSz="914400">
              <a:lnSpc>
                <a:spcPct val="90000"/>
              </a:lnSpc>
              <a:spcAft>
                <a:spcPts val="600"/>
              </a:spcAft>
            </a:pPr>
            <a:r>
              <a:rPr lang="en-US" sz="900" dirty="0"/>
              <a:t>Arch Intern Med 2005;165:808-13.</a:t>
            </a:r>
            <a:br>
              <a:rPr lang="en-US" sz="900" dirty="0"/>
            </a:br>
            <a:endParaRPr lang="en-US" sz="900" dirty="0"/>
          </a:p>
        </p:txBody>
      </p:sp>
      <p:pic>
        <p:nvPicPr>
          <p:cNvPr id="8" name="Content Placeholder 11" descr="Brain">
            <a:extLst>
              <a:ext uri="{FF2B5EF4-FFF2-40B4-BE49-F238E27FC236}">
                <a16:creationId xmlns:a16="http://schemas.microsoft.com/office/drawing/2014/main" id="{EA32E81E-02EC-B047-9203-DFA7D53DEC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15201" y="658708"/>
            <a:ext cx="1048082" cy="1048082"/>
          </a:xfrm>
          <a:prstGeom prst="rect">
            <a:avLst/>
          </a:prstGeom>
        </p:spPr>
      </p:pic>
    </p:spTree>
    <p:extLst>
      <p:ext uri="{BB962C8B-B14F-4D97-AF65-F5344CB8AC3E}">
        <p14:creationId xmlns:p14="http://schemas.microsoft.com/office/powerpoint/2010/main" val="1541832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1257-6899-FA4E-B101-732989C48FE8}"/>
              </a:ext>
            </a:extLst>
          </p:cNvPr>
          <p:cNvSpPr>
            <a:spLocks noGrp="1"/>
          </p:cNvSpPr>
          <p:nvPr>
            <p:ph type="title"/>
          </p:nvPr>
        </p:nvSpPr>
        <p:spPr>
          <a:xfrm>
            <a:off x="241173" y="722630"/>
            <a:ext cx="3109487" cy="3698239"/>
          </a:xfrm>
        </p:spPr>
        <p:txBody>
          <a:bodyPr vert="horz" lIns="91440" tIns="45720" rIns="91440" bIns="45720" rtlCol="0" anchor="ctr">
            <a:normAutofit/>
          </a:bodyPr>
          <a:lstStyle/>
          <a:p>
            <a:pPr algn="r" defTabSz="914400"/>
            <a:r>
              <a:rPr lang="en-US" sz="4000" b="1" kern="1200" dirty="0">
                <a:solidFill>
                  <a:schemeClr val="accent1"/>
                </a:solidFill>
                <a:latin typeface="+mj-lt"/>
                <a:ea typeface="+mj-ea"/>
                <a:cs typeface="+mj-cs"/>
              </a:rPr>
              <a:t>Bleeding Risk:</a:t>
            </a:r>
            <a:br>
              <a:rPr lang="en-US" sz="4000" b="1" dirty="0">
                <a:solidFill>
                  <a:schemeClr val="accent1"/>
                </a:solidFill>
              </a:rPr>
            </a:br>
            <a:r>
              <a:rPr lang="en-US" sz="4000" b="1" kern="1200" dirty="0">
                <a:solidFill>
                  <a:schemeClr val="accent1"/>
                </a:solidFill>
                <a:highlight>
                  <a:srgbClr val="FFFF00"/>
                </a:highlight>
                <a:latin typeface="+mj-lt"/>
                <a:ea typeface="+mj-ea"/>
                <a:cs typeface="+mj-cs"/>
              </a:rPr>
              <a:t>Focus on DDI</a:t>
            </a:r>
          </a:p>
        </p:txBody>
      </p:sp>
      <p:sp>
        <p:nvSpPr>
          <p:cNvPr id="3" name="Content Placeholder 2">
            <a:extLst>
              <a:ext uri="{FF2B5EF4-FFF2-40B4-BE49-F238E27FC236}">
                <a16:creationId xmlns:a16="http://schemas.microsoft.com/office/drawing/2014/main" id="{126472A7-F046-CA4D-917D-AA35B0604603}"/>
              </a:ext>
            </a:extLst>
          </p:cNvPr>
          <p:cNvSpPr>
            <a:spLocks noGrp="1"/>
          </p:cNvSpPr>
          <p:nvPr>
            <p:ph idx="1"/>
          </p:nvPr>
        </p:nvSpPr>
        <p:spPr>
          <a:xfrm>
            <a:off x="3732022" y="722629"/>
            <a:ext cx="4688205" cy="2762321"/>
          </a:xfrm>
        </p:spPr>
        <p:txBody>
          <a:bodyPr vert="horz" lIns="91440" tIns="45720" rIns="91440" bIns="45720" rtlCol="0" anchor="b">
            <a:normAutofit/>
          </a:bodyPr>
          <a:lstStyle/>
          <a:p>
            <a:pPr marL="0" indent="0" defTabSz="914400">
              <a:buNone/>
            </a:pPr>
            <a:r>
              <a:rPr lang="en-US" sz="1800" b="1" dirty="0"/>
              <a:t>Don’t use two or more medications that are known to increase the risk of bleeding without evaluating the potential risks and benefits. These medications include direct oral anticoagulants (DOACs), warfarin, aspirin, selective serotonin reuptake inhibitors (SSRIs), antiplatelet agents, nonsteroidal anti-inflammatory drugs (NSAIDs), and corticosteroids.</a:t>
            </a:r>
            <a:endParaRPr lang="en-US" sz="1800" dirty="0"/>
          </a:p>
        </p:txBody>
      </p:sp>
      <p:sp>
        <p:nvSpPr>
          <p:cNvPr id="4" name="TextBox 3">
            <a:extLst>
              <a:ext uri="{FF2B5EF4-FFF2-40B4-BE49-F238E27FC236}">
                <a16:creationId xmlns:a16="http://schemas.microsoft.com/office/drawing/2014/main" id="{C65B3079-C0B7-7649-816C-EDB1D00FD33E}"/>
              </a:ext>
            </a:extLst>
          </p:cNvPr>
          <p:cNvSpPr txBox="1"/>
          <p:nvPr/>
        </p:nvSpPr>
        <p:spPr>
          <a:xfrm>
            <a:off x="3924692" y="4142986"/>
            <a:ext cx="4688205" cy="1728471"/>
          </a:xfrm>
          <a:prstGeom prst="rect">
            <a:avLst/>
          </a:prstGeom>
        </p:spPr>
        <p:txBody>
          <a:bodyPr vert="horz" lIns="91440" tIns="45720" rIns="91440" bIns="45720" rtlCol="0">
            <a:normAutofit/>
          </a:bodyPr>
          <a:lstStyle/>
          <a:p>
            <a:pPr defTabSz="914400">
              <a:lnSpc>
                <a:spcPct val="90000"/>
              </a:lnSpc>
              <a:spcAft>
                <a:spcPts val="600"/>
              </a:spcAft>
            </a:pPr>
            <a:r>
              <a:rPr lang="en-US" sz="1100" dirty="0"/>
              <a:t>JAMA 2017;318(13):1250-1259</a:t>
            </a:r>
          </a:p>
          <a:p>
            <a:pPr defTabSz="914400">
              <a:lnSpc>
                <a:spcPct val="90000"/>
              </a:lnSpc>
              <a:spcAft>
                <a:spcPts val="600"/>
              </a:spcAft>
            </a:pPr>
            <a:r>
              <a:rPr lang="en-US" sz="1100" dirty="0"/>
              <a:t>Am J Gastroenterol. 2014 Jun;109(6):811-9.</a:t>
            </a:r>
          </a:p>
        </p:txBody>
      </p:sp>
    </p:spTree>
    <p:extLst>
      <p:ext uri="{BB962C8B-B14F-4D97-AF65-F5344CB8AC3E}">
        <p14:creationId xmlns:p14="http://schemas.microsoft.com/office/powerpoint/2010/main" val="199869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17F4-426C-43EA-A95A-BB868740CD4E}"/>
              </a:ext>
            </a:extLst>
          </p:cNvPr>
          <p:cNvSpPr>
            <a:spLocks noGrp="1"/>
          </p:cNvSpPr>
          <p:nvPr>
            <p:ph type="title"/>
          </p:nvPr>
        </p:nvSpPr>
        <p:spPr>
          <a:xfrm>
            <a:off x="372903" y="404915"/>
            <a:ext cx="8675538" cy="674302"/>
          </a:xfrm>
        </p:spPr>
        <p:txBody>
          <a:bodyPr>
            <a:normAutofit/>
          </a:bodyPr>
          <a:lstStyle/>
          <a:p>
            <a:r>
              <a:rPr lang="en-US" dirty="0"/>
              <a:t>DISCLOSURES</a:t>
            </a:r>
          </a:p>
        </p:txBody>
      </p:sp>
      <p:sp>
        <p:nvSpPr>
          <p:cNvPr id="3" name="Content Placeholder 2">
            <a:extLst>
              <a:ext uri="{FF2B5EF4-FFF2-40B4-BE49-F238E27FC236}">
                <a16:creationId xmlns:a16="http://schemas.microsoft.com/office/drawing/2014/main" id="{A4080A6D-1432-4033-8C93-A2822B1CDF0D}"/>
              </a:ext>
            </a:extLst>
          </p:cNvPr>
          <p:cNvSpPr>
            <a:spLocks noGrp="1"/>
          </p:cNvSpPr>
          <p:nvPr>
            <p:ph idx="1"/>
          </p:nvPr>
        </p:nvSpPr>
        <p:spPr>
          <a:xfrm>
            <a:off x="372903" y="1004718"/>
            <a:ext cx="8229600" cy="3661826"/>
          </a:xfrm>
        </p:spPr>
        <p:txBody>
          <a:bodyPr>
            <a:normAutofit fontScale="92500" lnSpcReduction="10000"/>
          </a:bodyPr>
          <a:lstStyle/>
          <a:p>
            <a:pPr>
              <a:buFont typeface="Arial" panose="020B0604020202020204" pitchFamily="34" charset="0"/>
              <a:buChar char="•"/>
            </a:pPr>
            <a:r>
              <a:rPr lang="en-US" sz="2100" dirty="0"/>
              <a:t>Dr. </a:t>
            </a:r>
            <a:r>
              <a:rPr lang="en-US" sz="2100" dirty="0">
                <a:cs typeface="Arial" charset="0"/>
              </a:rPr>
              <a:t>Manju Beier </a:t>
            </a:r>
            <a:r>
              <a:rPr lang="en-US" sz="2100" dirty="0"/>
              <a:t>has no relevant financial relationships with ineligible companies to disclose. </a:t>
            </a:r>
          </a:p>
          <a:p>
            <a:pPr>
              <a:buFont typeface="Arial" panose="020B0604020202020204" pitchFamily="34" charset="0"/>
              <a:buChar char="•"/>
            </a:pPr>
            <a:r>
              <a:rPr lang="en-US" sz="2100" dirty="0"/>
              <a:t>This continuing education activity is managed by Innovatix* and AffinityCE. Innovatix* is accredited by the Accreditation Council for Pharmacy Education as a provider of continuing pharmacy education.</a:t>
            </a:r>
          </a:p>
          <a:p>
            <a:pPr>
              <a:buFont typeface="Arial" panose="020B0604020202020204" pitchFamily="34" charset="0"/>
              <a:buChar char="•"/>
            </a:pPr>
            <a:r>
              <a:rPr lang="en-US" sz="2100" dirty="0"/>
              <a:t>Innovatix* and AffinityCE as well as planners and reviewers have no relevant financial relationships with ineligible companies to disclose. Neither Innovatix* nor Affinity CE support or endorse any product or service mentioned in this activity. Disclosure will be made when a product is discussed for an unapproved use.</a:t>
            </a:r>
          </a:p>
          <a:p>
            <a:pPr>
              <a:buFont typeface="Arial" panose="020B0604020202020204" pitchFamily="34" charset="0"/>
              <a:buChar char="•"/>
            </a:pPr>
            <a:r>
              <a:rPr lang="en-US" sz="2100" dirty="0"/>
              <a:t>The material presented for this session has been reviewed by the Innovatix* Institute CE Committee and AffinityCE and has been found to be free of any content influence or commercial bias.</a:t>
            </a:r>
          </a:p>
          <a:p>
            <a:pPr>
              <a:buFont typeface="Arial" panose="020B0604020202020204" pitchFamily="34" charset="0"/>
              <a:buChar char="•"/>
            </a:pPr>
            <a:r>
              <a:rPr lang="en-US" sz="2100" dirty="0"/>
              <a:t>Commercial Support was not received for this activity.</a:t>
            </a:r>
            <a:endParaRPr lang="en-US" dirty="0"/>
          </a:p>
        </p:txBody>
      </p:sp>
      <p:sp>
        <p:nvSpPr>
          <p:cNvPr id="4" name="Rectangle 3">
            <a:extLst>
              <a:ext uri="{FF2B5EF4-FFF2-40B4-BE49-F238E27FC236}">
                <a16:creationId xmlns:a16="http://schemas.microsoft.com/office/drawing/2014/main" id="{A69227EE-0BD4-4967-9200-344175328BF5}"/>
              </a:ext>
            </a:extLst>
          </p:cNvPr>
          <p:cNvSpPr/>
          <p:nvPr/>
        </p:nvSpPr>
        <p:spPr>
          <a:xfrm>
            <a:off x="1945956" y="4736290"/>
            <a:ext cx="5083493" cy="300082"/>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*Innovatix now operates under </a:t>
            </a:r>
            <a:r>
              <a:rPr lang="en-US" b="1" i="1" dirty="0"/>
              <a:t>Premier Alternate Site Programs</a:t>
            </a:r>
          </a:p>
        </p:txBody>
      </p:sp>
    </p:spTree>
    <p:extLst>
      <p:ext uri="{BB962C8B-B14F-4D97-AF65-F5344CB8AC3E}">
        <p14:creationId xmlns:p14="http://schemas.microsoft.com/office/powerpoint/2010/main" val="330321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D9AD-CDF0-BA41-A3BB-F6FD4221DA43}"/>
              </a:ext>
            </a:extLst>
          </p:cNvPr>
          <p:cNvSpPr>
            <a:spLocks noGrp="1"/>
          </p:cNvSpPr>
          <p:nvPr>
            <p:ph type="title"/>
          </p:nvPr>
        </p:nvSpPr>
        <p:spPr>
          <a:xfrm>
            <a:off x="448502" y="562707"/>
            <a:ext cx="8229600" cy="711491"/>
          </a:xfrm>
        </p:spPr>
        <p:txBody>
          <a:bodyPr anchor="t">
            <a:normAutofit/>
          </a:bodyPr>
          <a:lstStyle/>
          <a:p>
            <a:r>
              <a:rPr lang="en-US"/>
              <a:t>Fast Forward 2021-2022 and Beyond…</a:t>
            </a:r>
          </a:p>
        </p:txBody>
      </p:sp>
      <p:sp>
        <p:nvSpPr>
          <p:cNvPr id="12" name="Slide Number Placeholder 3">
            <a:extLst>
              <a:ext uri="{FF2B5EF4-FFF2-40B4-BE49-F238E27FC236}">
                <a16:creationId xmlns:a16="http://schemas.microsoft.com/office/drawing/2014/main" id="{F69F7D76-AB63-4A74-B074-360679465B59}"/>
              </a:ext>
            </a:extLst>
          </p:cNvPr>
          <p:cNvSpPr>
            <a:spLocks noGrp="1"/>
          </p:cNvSpPr>
          <p:nvPr>
            <p:ph type="sldNum" sz="quarter" idx="12"/>
          </p:nvPr>
        </p:nvSpPr>
        <p:spPr>
          <a:xfrm>
            <a:off x="6553200" y="12874"/>
            <a:ext cx="2133600" cy="273844"/>
          </a:xfrm>
        </p:spPr>
        <p:txBody>
          <a:bodyPr/>
          <a:lstStyle/>
          <a:p>
            <a:pPr>
              <a:spcAft>
                <a:spcPts val="600"/>
              </a:spcAft>
            </a:pPr>
            <a:fld id="{2066355A-084C-D24E-9AD2-7E4FC41EA627}" type="slidenum">
              <a:rPr lang="en-US" smtClean="0"/>
              <a:pPr>
                <a:spcAft>
                  <a:spcPts val="600"/>
                </a:spcAft>
              </a:pPr>
              <a:t>19</a:t>
            </a:fld>
            <a:endParaRPr lang="en-US"/>
          </a:p>
        </p:txBody>
      </p:sp>
      <p:graphicFrame>
        <p:nvGraphicFramePr>
          <p:cNvPr id="5" name="Content Placeholder 2">
            <a:extLst>
              <a:ext uri="{FF2B5EF4-FFF2-40B4-BE49-F238E27FC236}">
                <a16:creationId xmlns:a16="http://schemas.microsoft.com/office/drawing/2014/main" id="{FE0DBAA9-DDD7-4B31-8C37-B443AA48CE50}"/>
              </a:ext>
            </a:extLst>
          </p:cNvPr>
          <p:cNvGraphicFramePr>
            <a:graphicFrameLocks noGrp="1"/>
          </p:cNvGraphicFramePr>
          <p:nvPr>
            <p:ph idx="1"/>
            <p:extLst>
              <p:ext uri="{D42A27DB-BD31-4B8C-83A1-F6EECF244321}">
                <p14:modId xmlns:p14="http://schemas.microsoft.com/office/powerpoint/2010/main" val="2452130402"/>
              </p:ext>
            </p:extLst>
          </p:nvPr>
        </p:nvGraphicFramePr>
        <p:xfrm>
          <a:off x="448502" y="1280636"/>
          <a:ext cx="8229600" cy="3661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836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On air sign with the light on">
            <a:extLst>
              <a:ext uri="{FF2B5EF4-FFF2-40B4-BE49-F238E27FC236}">
                <a16:creationId xmlns:a16="http://schemas.microsoft.com/office/drawing/2014/main" id="{0E130DD5-293A-314C-BC50-483F28340B53}"/>
              </a:ext>
            </a:extLst>
          </p:cNvPr>
          <p:cNvPicPr>
            <a:picLocks noChangeAspect="1"/>
          </p:cNvPicPr>
          <p:nvPr/>
        </p:nvPicPr>
        <p:blipFill rotWithShape="1">
          <a:blip r:embed="rId2"/>
          <a:srcRect t="10641" r="-2" b="11883"/>
          <a:stretch/>
        </p:blipFill>
        <p:spPr>
          <a:xfrm>
            <a:off x="5102735" y="798957"/>
            <a:ext cx="3547660" cy="1772793"/>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1C2D3A8E-641B-CB49-98CE-5320E8F2E19F}"/>
              </a:ext>
            </a:extLst>
          </p:cNvPr>
          <p:cNvPicPr>
            <a:picLocks noChangeAspect="1"/>
          </p:cNvPicPr>
          <p:nvPr/>
        </p:nvPicPr>
        <p:blipFill rotWithShape="1">
          <a:blip r:embed="rId3"/>
          <a:srcRect t="15739" r="4" b="10415"/>
          <a:stretch/>
        </p:blipFill>
        <p:spPr>
          <a:xfrm>
            <a:off x="5129410" y="3102518"/>
            <a:ext cx="3547661" cy="1772793"/>
          </a:xfrm>
          <a:prstGeom prst="rect">
            <a:avLst/>
          </a:prstGeom>
        </p:spPr>
      </p:pic>
      <p:sp>
        <p:nvSpPr>
          <p:cNvPr id="2" name="Title 1">
            <a:extLst>
              <a:ext uri="{FF2B5EF4-FFF2-40B4-BE49-F238E27FC236}">
                <a16:creationId xmlns:a16="http://schemas.microsoft.com/office/drawing/2014/main" id="{38B6FCBD-8FCF-0949-9B70-E22AA98FDDFC}"/>
              </a:ext>
            </a:extLst>
          </p:cNvPr>
          <p:cNvSpPr>
            <a:spLocks noGrp="1"/>
          </p:cNvSpPr>
          <p:nvPr>
            <p:ph type="title"/>
          </p:nvPr>
        </p:nvSpPr>
        <p:spPr>
          <a:xfrm>
            <a:off x="589788" y="630936"/>
            <a:ext cx="4269714" cy="1945727"/>
          </a:xfrm>
        </p:spPr>
        <p:txBody>
          <a:bodyPr vert="horz" lIns="91440" tIns="45720" rIns="91440" bIns="45720" rtlCol="0" anchor="b">
            <a:normAutofit/>
          </a:bodyPr>
          <a:lstStyle/>
          <a:p>
            <a:pPr defTabSz="914400"/>
            <a:r>
              <a:rPr lang="en-US" sz="3600" kern="1200" dirty="0">
                <a:solidFill>
                  <a:srgbClr val="0070C0"/>
                </a:solidFill>
                <a:latin typeface="+mj-lt"/>
                <a:ea typeface="+mj-ea"/>
                <a:cs typeface="+mj-cs"/>
              </a:rPr>
              <a:t>Start Spreading the News…….</a:t>
            </a:r>
          </a:p>
        </p:txBody>
      </p:sp>
      <p:sp>
        <p:nvSpPr>
          <p:cNvPr id="24" name="TextBox 23">
            <a:extLst>
              <a:ext uri="{FF2B5EF4-FFF2-40B4-BE49-F238E27FC236}">
                <a16:creationId xmlns:a16="http://schemas.microsoft.com/office/drawing/2014/main" id="{3FB6939B-2602-4A46-BBDF-38B7F393431D}"/>
              </a:ext>
            </a:extLst>
          </p:cNvPr>
          <p:cNvSpPr txBox="1"/>
          <p:nvPr/>
        </p:nvSpPr>
        <p:spPr>
          <a:xfrm>
            <a:off x="589788" y="3018874"/>
            <a:ext cx="4269715" cy="1988333"/>
          </a:xfrm>
          <a:prstGeom prst="rect">
            <a:avLst/>
          </a:prstGeom>
        </p:spPr>
        <p:txBody>
          <a:bodyPr vert="horz" lIns="91440" tIns="45720" rIns="91440" bIns="45720" rtlCol="0" anchor="ctr">
            <a:normAutofit/>
          </a:bodyPr>
          <a:lstStyle/>
          <a:p>
            <a:pPr defTabSz="914400">
              <a:lnSpc>
                <a:spcPct val="90000"/>
              </a:lnSpc>
              <a:spcAft>
                <a:spcPts val="600"/>
              </a:spcAft>
            </a:pPr>
            <a:r>
              <a:rPr lang="en-US" sz="1400" dirty="0">
                <a:solidFill>
                  <a:schemeClr val="tx2"/>
                </a:solidFill>
                <a:hlinkClick r:id="rId4"/>
              </a:rPr>
              <a:t>https://www.choosingwisely.org/societies/american-society-of-consultant-pharmacists/</a:t>
            </a:r>
            <a:endParaRPr lang="en-US" sz="1400" dirty="0">
              <a:solidFill>
                <a:schemeClr val="tx2"/>
              </a:solidFill>
            </a:endParaRPr>
          </a:p>
          <a:p>
            <a:pPr defTabSz="914400">
              <a:lnSpc>
                <a:spcPct val="90000"/>
              </a:lnSpc>
              <a:spcAft>
                <a:spcPts val="600"/>
              </a:spcAft>
            </a:pPr>
            <a:endParaRPr lang="en-US" sz="1400" dirty="0">
              <a:solidFill>
                <a:schemeClr val="tx2"/>
              </a:solidFill>
            </a:endParaRPr>
          </a:p>
          <a:p>
            <a:pPr defTabSz="914400">
              <a:lnSpc>
                <a:spcPct val="90000"/>
              </a:lnSpc>
              <a:spcAft>
                <a:spcPts val="600"/>
              </a:spcAft>
            </a:pPr>
            <a:r>
              <a:rPr lang="en-US" sz="1400" b="1" dirty="0">
                <a:solidFill>
                  <a:schemeClr val="tx2"/>
                </a:solidFill>
              </a:rPr>
              <a:t>Presented CW statements on a D2D Webinar:</a:t>
            </a:r>
          </a:p>
          <a:p>
            <a:pPr marL="285750" indent="-285750" defTabSz="914400">
              <a:lnSpc>
                <a:spcPct val="90000"/>
              </a:lnSpc>
              <a:spcAft>
                <a:spcPts val="600"/>
              </a:spcAft>
              <a:buFont typeface="Arial" panose="020B0604020202020204" pitchFamily="34" charset="0"/>
              <a:buChar char="•"/>
            </a:pPr>
            <a:r>
              <a:rPr lang="en-US" sz="1400" b="1" dirty="0">
                <a:solidFill>
                  <a:schemeClr val="tx2"/>
                </a:solidFill>
              </a:rPr>
              <a:t>On October 21, 2021</a:t>
            </a:r>
          </a:p>
          <a:p>
            <a:pPr marL="285750" indent="-285750" defTabSz="914400">
              <a:lnSpc>
                <a:spcPct val="90000"/>
              </a:lnSpc>
              <a:spcAft>
                <a:spcPts val="600"/>
              </a:spcAft>
              <a:buFont typeface="Arial" panose="020B0604020202020204" pitchFamily="34" charset="0"/>
              <a:buChar char="•"/>
            </a:pPr>
            <a:r>
              <a:rPr lang="en-US" sz="1400" b="1" dirty="0">
                <a:solidFill>
                  <a:schemeClr val="tx2"/>
                </a:solidFill>
              </a:rPr>
              <a:t>Focus on anticholinergic burden</a:t>
            </a:r>
          </a:p>
          <a:p>
            <a:pPr marL="285750" indent="-285750" defTabSz="914400">
              <a:lnSpc>
                <a:spcPct val="90000"/>
              </a:lnSpc>
              <a:spcAft>
                <a:spcPts val="600"/>
              </a:spcAft>
              <a:buFont typeface="Arial" panose="020B0604020202020204" pitchFamily="34" charset="0"/>
              <a:buChar char="•"/>
            </a:pPr>
            <a:r>
              <a:rPr lang="en-US" sz="1400" b="1" dirty="0">
                <a:solidFill>
                  <a:schemeClr val="tx2"/>
                </a:solidFill>
              </a:rPr>
              <a:t>Focus on prescribing cascade</a:t>
            </a:r>
          </a:p>
          <a:p>
            <a:pPr defTabSz="914400">
              <a:lnSpc>
                <a:spcPct val="90000"/>
              </a:lnSpc>
              <a:spcAft>
                <a:spcPts val="600"/>
              </a:spcAft>
            </a:pPr>
            <a:endParaRPr lang="en-US" sz="1400" dirty="0">
              <a:solidFill>
                <a:schemeClr val="tx2"/>
              </a:solidFill>
            </a:endParaRPr>
          </a:p>
          <a:p>
            <a:pPr indent="-228600" defTabSz="914400">
              <a:lnSpc>
                <a:spcPct val="90000"/>
              </a:lnSpc>
              <a:spcAft>
                <a:spcPts val="600"/>
              </a:spcAft>
              <a:buFont typeface="Arial" panose="020B0604020202020204" pitchFamily="34" charset="0"/>
              <a:buChar char="•"/>
            </a:pPr>
            <a:endParaRPr lang="en-US" sz="1400" dirty="0">
              <a:solidFill>
                <a:schemeClr val="tx2"/>
              </a:solidFill>
            </a:endParaRPr>
          </a:p>
        </p:txBody>
      </p:sp>
    </p:spTree>
    <p:extLst>
      <p:ext uri="{BB962C8B-B14F-4D97-AF65-F5344CB8AC3E}">
        <p14:creationId xmlns:p14="http://schemas.microsoft.com/office/powerpoint/2010/main" val="4141959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2AF9-3389-A94A-968F-E04B2E3C6866}"/>
              </a:ext>
            </a:extLst>
          </p:cNvPr>
          <p:cNvSpPr>
            <a:spLocks noGrp="1"/>
          </p:cNvSpPr>
          <p:nvPr>
            <p:ph type="title"/>
          </p:nvPr>
        </p:nvSpPr>
        <p:spPr>
          <a:xfrm>
            <a:off x="393555" y="465294"/>
            <a:ext cx="3290171" cy="4128516"/>
          </a:xfrm>
        </p:spPr>
        <p:txBody>
          <a:bodyPr>
            <a:normAutofit/>
          </a:bodyPr>
          <a:lstStyle/>
          <a:p>
            <a:r>
              <a:rPr lang="en-US" sz="4000" dirty="0"/>
              <a:t>Work in Progress for Deprescribing Task Force:</a:t>
            </a:r>
            <a:br>
              <a:rPr lang="en-US" sz="4000" dirty="0"/>
            </a:br>
            <a:br>
              <a:rPr lang="en-US" sz="4000" dirty="0"/>
            </a:br>
            <a:endParaRPr lang="en-US" sz="4000" dirty="0"/>
          </a:p>
        </p:txBody>
      </p:sp>
      <p:graphicFrame>
        <p:nvGraphicFramePr>
          <p:cNvPr id="5" name="Content Placeholder 2">
            <a:extLst>
              <a:ext uri="{FF2B5EF4-FFF2-40B4-BE49-F238E27FC236}">
                <a16:creationId xmlns:a16="http://schemas.microsoft.com/office/drawing/2014/main" id="{5676B2E9-D539-46A5-9EC7-9AEA8A23952E}"/>
              </a:ext>
            </a:extLst>
          </p:cNvPr>
          <p:cNvGraphicFramePr>
            <a:graphicFrameLocks noGrp="1"/>
          </p:cNvGraphicFramePr>
          <p:nvPr>
            <p:ph idx="1"/>
            <p:extLst>
              <p:ext uri="{D42A27DB-BD31-4B8C-83A1-F6EECF244321}">
                <p14:modId xmlns:p14="http://schemas.microsoft.com/office/powerpoint/2010/main" val="3452385238"/>
              </p:ext>
            </p:extLst>
          </p:nvPr>
        </p:nvGraphicFramePr>
        <p:xfrm>
          <a:off x="3819906" y="465294"/>
          <a:ext cx="4697730" cy="4128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358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4476-CBD7-EC40-B498-9EE355BF0D56}"/>
              </a:ext>
            </a:extLst>
          </p:cNvPr>
          <p:cNvSpPr>
            <a:spLocks noGrp="1"/>
          </p:cNvSpPr>
          <p:nvPr>
            <p:ph type="title"/>
          </p:nvPr>
        </p:nvSpPr>
        <p:spPr>
          <a:xfrm>
            <a:off x="1947797" y="1788531"/>
            <a:ext cx="4942280" cy="1790700"/>
          </a:xfrm>
        </p:spPr>
        <p:txBody>
          <a:bodyPr vert="horz" lIns="91440" tIns="45720" rIns="91440" bIns="45720" rtlCol="0" anchor="b">
            <a:normAutofit/>
          </a:bodyPr>
          <a:lstStyle/>
          <a:p>
            <a:pPr algn="r" defTabSz="914400"/>
            <a:r>
              <a:rPr lang="en-US" sz="3800" kern="1200" dirty="0">
                <a:solidFill>
                  <a:srgbClr val="0070C0"/>
                </a:solidFill>
                <a:latin typeface="+mj-lt"/>
                <a:ea typeface="+mj-ea"/>
                <a:cs typeface="+mj-cs"/>
              </a:rPr>
              <a:t>Case Discussion:</a:t>
            </a:r>
            <a:br>
              <a:rPr lang="en-US" sz="3800" kern="1200" dirty="0">
                <a:solidFill>
                  <a:srgbClr val="0070C0"/>
                </a:solidFill>
                <a:latin typeface="+mj-lt"/>
                <a:ea typeface="+mj-ea"/>
                <a:cs typeface="+mj-cs"/>
              </a:rPr>
            </a:br>
            <a:r>
              <a:rPr lang="en-US" sz="3800" kern="1200" dirty="0">
                <a:solidFill>
                  <a:srgbClr val="0070C0"/>
                </a:solidFill>
                <a:latin typeface="+mj-lt"/>
                <a:ea typeface="+mj-ea"/>
                <a:cs typeface="+mj-cs"/>
              </a:rPr>
              <a:t>Application of CW Statements/Rationale</a:t>
            </a:r>
          </a:p>
        </p:txBody>
      </p:sp>
    </p:spTree>
    <p:extLst>
      <p:ext uri="{BB962C8B-B14F-4D97-AF65-F5344CB8AC3E}">
        <p14:creationId xmlns:p14="http://schemas.microsoft.com/office/powerpoint/2010/main" val="125208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21E1-2305-3A47-856B-778A2505F3F5}"/>
              </a:ext>
            </a:extLst>
          </p:cNvPr>
          <p:cNvSpPr>
            <a:spLocks noGrp="1"/>
          </p:cNvSpPr>
          <p:nvPr>
            <p:ph type="title"/>
          </p:nvPr>
        </p:nvSpPr>
        <p:spPr>
          <a:xfrm>
            <a:off x="457201" y="544060"/>
            <a:ext cx="3008313" cy="871538"/>
          </a:xfrm>
        </p:spPr>
        <p:txBody>
          <a:bodyPr anchor="b">
            <a:normAutofit fontScale="90000"/>
          </a:bodyPr>
          <a:lstStyle/>
          <a:p>
            <a:r>
              <a:rPr lang="en-US" sz="2400" dirty="0"/>
              <a:t>Mini Case Discussion</a:t>
            </a:r>
            <a:br>
              <a:rPr lang="en-US" sz="1400" dirty="0"/>
            </a:br>
            <a:br>
              <a:rPr lang="en-US" sz="1400" dirty="0"/>
            </a:br>
            <a:br>
              <a:rPr lang="en-US" sz="1400" dirty="0"/>
            </a:br>
            <a:endParaRPr lang="en-US" sz="1400" dirty="0"/>
          </a:p>
        </p:txBody>
      </p:sp>
      <p:sp>
        <p:nvSpPr>
          <p:cNvPr id="11" name="Slide Number Placeholder 4">
            <a:extLst>
              <a:ext uri="{FF2B5EF4-FFF2-40B4-BE49-F238E27FC236}">
                <a16:creationId xmlns:a16="http://schemas.microsoft.com/office/drawing/2014/main" id="{D167EF0B-6D07-4FF0-9C58-5485E6DACB0B}"/>
              </a:ext>
            </a:extLst>
          </p:cNvPr>
          <p:cNvSpPr>
            <a:spLocks noGrp="1"/>
          </p:cNvSpPr>
          <p:nvPr>
            <p:ph type="sldNum" sz="quarter" idx="12"/>
          </p:nvPr>
        </p:nvSpPr>
        <p:spPr>
          <a:xfrm>
            <a:off x="6553200" y="12874"/>
            <a:ext cx="2133600" cy="273844"/>
          </a:xfrm>
        </p:spPr>
        <p:txBody>
          <a:bodyPr/>
          <a:lstStyle/>
          <a:p>
            <a:pPr eaLnBrk="1" latinLnBrk="0" hangingPunct="1">
              <a:spcAft>
                <a:spcPts val="600"/>
              </a:spcAft>
            </a:pPr>
            <a:fld id="{2C6B1FF6-39B9-40F5-8B67-33C6354A3D4F}" type="slidenum">
              <a:rPr kumimoji="0" lang="en-US" smtClean="0"/>
              <a:pPr eaLnBrk="1" latinLnBrk="0" hangingPunct="1">
                <a:spcAft>
                  <a:spcPts val="600"/>
                </a:spcAft>
              </a:pPr>
              <a:t>23</a:t>
            </a:fld>
            <a:endParaRPr kumimoji="0" lang="en-US">
              <a:solidFill>
                <a:schemeClr val="accent3">
                  <a:shade val="75000"/>
                </a:schemeClr>
              </a:solidFill>
            </a:endParaRPr>
          </a:p>
        </p:txBody>
      </p:sp>
      <p:graphicFrame>
        <p:nvGraphicFramePr>
          <p:cNvPr id="5" name="Content Placeholder 2">
            <a:extLst>
              <a:ext uri="{FF2B5EF4-FFF2-40B4-BE49-F238E27FC236}">
                <a16:creationId xmlns:a16="http://schemas.microsoft.com/office/drawing/2014/main" id="{6796E97C-BFC2-4CFD-9ECB-6F3BCA173764}"/>
              </a:ext>
            </a:extLst>
          </p:cNvPr>
          <p:cNvGraphicFramePr>
            <a:graphicFrameLocks noGrp="1"/>
          </p:cNvGraphicFramePr>
          <p:nvPr>
            <p:ph idx="1"/>
            <p:extLst>
              <p:ext uri="{D42A27DB-BD31-4B8C-83A1-F6EECF244321}">
                <p14:modId xmlns:p14="http://schemas.microsoft.com/office/powerpoint/2010/main" val="2494121459"/>
              </p:ext>
            </p:extLst>
          </p:nvPr>
        </p:nvGraphicFramePr>
        <p:xfrm>
          <a:off x="3575050" y="544061"/>
          <a:ext cx="5111750" cy="4389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 name="Picture 39" descr="A close up of a persons face&#10;&#10;Description automatically generated">
            <a:extLst>
              <a:ext uri="{FF2B5EF4-FFF2-40B4-BE49-F238E27FC236}">
                <a16:creationId xmlns:a16="http://schemas.microsoft.com/office/drawing/2014/main" id="{12F60B76-C961-7148-9194-33EB386C0109}"/>
              </a:ext>
            </a:extLst>
          </p:cNvPr>
          <p:cNvPicPr>
            <a:picLocks noChangeAspect="1"/>
          </p:cNvPicPr>
          <p:nvPr/>
        </p:nvPicPr>
        <p:blipFill>
          <a:blip r:embed="rId7"/>
          <a:stretch>
            <a:fillRect/>
          </a:stretch>
        </p:blipFill>
        <p:spPr>
          <a:xfrm>
            <a:off x="701112" y="1415598"/>
            <a:ext cx="1879447" cy="2824306"/>
          </a:xfrm>
          <a:prstGeom prst="rect">
            <a:avLst/>
          </a:prstGeom>
        </p:spPr>
      </p:pic>
    </p:spTree>
    <p:extLst>
      <p:ext uri="{BB962C8B-B14F-4D97-AF65-F5344CB8AC3E}">
        <p14:creationId xmlns:p14="http://schemas.microsoft.com/office/powerpoint/2010/main" val="3293072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08B0-00DC-4248-AC16-7CAFDB620EF0}"/>
              </a:ext>
            </a:extLst>
          </p:cNvPr>
          <p:cNvSpPr>
            <a:spLocks noGrp="1"/>
          </p:cNvSpPr>
          <p:nvPr>
            <p:ph type="title"/>
          </p:nvPr>
        </p:nvSpPr>
        <p:spPr/>
        <p:txBody>
          <a:bodyPr>
            <a:normAutofit/>
          </a:bodyPr>
          <a:lstStyle/>
          <a:p>
            <a:r>
              <a:rPr lang="en-US" dirty="0"/>
              <a:t>Polling Question #2</a:t>
            </a:r>
          </a:p>
        </p:txBody>
      </p:sp>
      <p:sp>
        <p:nvSpPr>
          <p:cNvPr id="3" name="Content Placeholder 2">
            <a:extLst>
              <a:ext uri="{FF2B5EF4-FFF2-40B4-BE49-F238E27FC236}">
                <a16:creationId xmlns:a16="http://schemas.microsoft.com/office/drawing/2014/main" id="{E823FCD1-2BDA-4642-BE98-C6C13574EACA}"/>
              </a:ext>
            </a:extLst>
          </p:cNvPr>
          <p:cNvSpPr>
            <a:spLocks noGrp="1"/>
          </p:cNvSpPr>
          <p:nvPr>
            <p:ph idx="1"/>
          </p:nvPr>
        </p:nvSpPr>
        <p:spPr/>
        <p:txBody>
          <a:bodyPr>
            <a:normAutofit/>
          </a:bodyPr>
          <a:lstStyle/>
          <a:p>
            <a:pPr marL="0" indent="0" fontAlgn="base">
              <a:buNone/>
            </a:pPr>
            <a:r>
              <a:rPr lang="en-US" dirty="0"/>
              <a:t>Regarding her recent medication changes, which prescribing cascades are suspected?</a:t>
            </a:r>
          </a:p>
          <a:p>
            <a:pPr marL="0" indent="0" fontAlgn="base">
              <a:buNone/>
            </a:pPr>
            <a:endParaRPr lang="en-US" dirty="0"/>
          </a:p>
          <a:p>
            <a:pPr marL="0" indent="0" fontAlgn="base">
              <a:buNone/>
            </a:pPr>
            <a:r>
              <a:rPr lang="en-US" dirty="0"/>
              <a:t>A: furosemide following amlodipine</a:t>
            </a:r>
          </a:p>
          <a:p>
            <a:pPr marL="0" indent="0" fontAlgn="base">
              <a:buNone/>
            </a:pPr>
            <a:r>
              <a:rPr lang="en-US" dirty="0"/>
              <a:t>B​: sertraline following ibuprofen</a:t>
            </a:r>
          </a:p>
          <a:p>
            <a:pPr marL="0" indent="0" fontAlgn="base">
              <a:buNone/>
            </a:pPr>
            <a:r>
              <a:rPr lang="en-US" dirty="0"/>
              <a:t>C​: tolterodine following furosemide</a:t>
            </a:r>
          </a:p>
          <a:p>
            <a:pPr marL="0" indent="0" fontAlgn="base">
              <a:buNone/>
            </a:pPr>
            <a:r>
              <a:rPr lang="en-US" dirty="0"/>
              <a:t>D: A and C</a:t>
            </a:r>
          </a:p>
        </p:txBody>
      </p:sp>
    </p:spTree>
    <p:extLst>
      <p:ext uri="{BB962C8B-B14F-4D97-AF65-F5344CB8AC3E}">
        <p14:creationId xmlns:p14="http://schemas.microsoft.com/office/powerpoint/2010/main" val="4229476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41221" y="494114"/>
            <a:ext cx="5915025" cy="994172"/>
          </a:xfrm>
        </p:spPr>
        <p:txBody>
          <a:bodyPr>
            <a:noAutofit/>
          </a:bodyPr>
          <a:lstStyle/>
          <a:p>
            <a:pPr>
              <a:defRPr/>
            </a:pPr>
            <a:r>
              <a:rPr lang="en-US" sz="2400" dirty="0">
                <a:cs typeface="+mj-cs"/>
              </a:rPr>
              <a:t>The Prescribing Cascade</a:t>
            </a:r>
            <a:br>
              <a:rPr lang="en-US" sz="2400" dirty="0">
                <a:cs typeface="+mj-cs"/>
              </a:rPr>
            </a:br>
            <a:r>
              <a:rPr lang="en-US" sz="2400" dirty="0">
                <a:cs typeface="+mj-cs"/>
              </a:rPr>
              <a:t>More relevant than ever!</a:t>
            </a:r>
          </a:p>
        </p:txBody>
      </p:sp>
      <p:sp>
        <p:nvSpPr>
          <p:cNvPr id="110595" name="Rectangle 3"/>
          <p:cNvSpPr>
            <a:spLocks noChangeArrowheads="1"/>
          </p:cNvSpPr>
          <p:nvPr/>
        </p:nvSpPr>
        <p:spPr bwMode="auto">
          <a:xfrm>
            <a:off x="2616201" y="1909766"/>
            <a:ext cx="1574800" cy="1085850"/>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lgn="ctr">
              <a:lnSpc>
                <a:spcPct val="100000"/>
              </a:lnSpc>
              <a:spcBef>
                <a:spcPct val="50000"/>
              </a:spcBef>
              <a:buClrTx/>
              <a:buFontTx/>
              <a:buNone/>
              <a:defRPr/>
            </a:pPr>
            <a:r>
              <a:rPr lang="en-US" b="1" dirty="0"/>
              <a:t>  Adverse drug effect </a:t>
            </a:r>
            <a:br>
              <a:rPr lang="en-US" b="1" dirty="0"/>
            </a:br>
            <a:r>
              <a:rPr lang="en-US" b="1" dirty="0"/>
              <a:t>interpreted as new </a:t>
            </a:r>
            <a:br>
              <a:rPr lang="en-US" b="1" dirty="0"/>
            </a:br>
            <a:r>
              <a:rPr lang="en-US" b="1" dirty="0"/>
              <a:t>medical condition</a:t>
            </a:r>
          </a:p>
        </p:txBody>
      </p:sp>
      <p:sp>
        <p:nvSpPr>
          <p:cNvPr id="110596" name="Rectangle 4"/>
          <p:cNvSpPr>
            <a:spLocks noChangeArrowheads="1"/>
          </p:cNvSpPr>
          <p:nvPr/>
        </p:nvSpPr>
        <p:spPr bwMode="auto">
          <a:xfrm>
            <a:off x="1397000" y="1152525"/>
            <a:ext cx="1066800" cy="514350"/>
          </a:xfrm>
          <a:prstGeom prst="rect">
            <a:avLst/>
          </a:prstGeom>
          <a:noFill/>
          <a:ln>
            <a:noFill/>
          </a:ln>
          <a:effectLst/>
          <a:extLst>
            <a:ext uri="{909E8E84-426E-40dd-AFC4-6F175D3DCCD1}">
              <a14:hiddenFill xmlns="" xmlns:a14="http://schemas.microsoft.com/office/drawing/2010/main">
                <a:solidFill>
                  <a:srgbClr val="FFCC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lgn="ctr">
              <a:lnSpc>
                <a:spcPct val="100000"/>
              </a:lnSpc>
              <a:spcBef>
                <a:spcPct val="50000"/>
              </a:spcBef>
              <a:buClrTx/>
              <a:buFontTx/>
              <a:buNone/>
              <a:defRPr/>
            </a:pPr>
            <a:r>
              <a:rPr lang="en-US" sz="2400" b="1" dirty="0"/>
              <a:t>DRUG 1</a:t>
            </a:r>
          </a:p>
        </p:txBody>
      </p:sp>
      <p:sp>
        <p:nvSpPr>
          <p:cNvPr id="110597" name="Rectangle 5"/>
          <p:cNvSpPr>
            <a:spLocks noChangeArrowheads="1"/>
          </p:cNvSpPr>
          <p:nvPr/>
        </p:nvSpPr>
        <p:spPr bwMode="auto">
          <a:xfrm>
            <a:off x="5529794" y="3876675"/>
            <a:ext cx="2234141" cy="571500"/>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lgn="ctr">
              <a:lnSpc>
                <a:spcPct val="100000"/>
              </a:lnSpc>
              <a:spcBef>
                <a:spcPct val="50000"/>
              </a:spcBef>
              <a:buClrTx/>
              <a:buFontTx/>
              <a:buNone/>
              <a:defRPr/>
            </a:pPr>
            <a:r>
              <a:rPr lang="en-US" b="1" dirty="0"/>
              <a:t>Adverse drug effect</a:t>
            </a:r>
          </a:p>
        </p:txBody>
      </p:sp>
      <p:sp>
        <p:nvSpPr>
          <p:cNvPr id="110598" name="Rectangle 6"/>
          <p:cNvSpPr>
            <a:spLocks noChangeArrowheads="1"/>
          </p:cNvSpPr>
          <p:nvPr/>
        </p:nvSpPr>
        <p:spPr bwMode="auto">
          <a:xfrm>
            <a:off x="4885267" y="3038475"/>
            <a:ext cx="1066800" cy="514350"/>
          </a:xfrm>
          <a:prstGeom prst="rect">
            <a:avLst/>
          </a:prstGeom>
          <a:noFill/>
          <a:ln>
            <a:noFill/>
          </a:ln>
          <a:effectLst/>
          <a:extLst>
            <a:ext uri="{909E8E84-426E-40dd-AFC4-6F175D3DCCD1}">
              <a14:hiddenFill xmlns="" xmlns:a14="http://schemas.microsoft.com/office/drawing/2010/main">
                <a:solidFill>
                  <a:srgbClr val="FFCC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lgn="ctr">
              <a:lnSpc>
                <a:spcPct val="100000"/>
              </a:lnSpc>
              <a:spcBef>
                <a:spcPct val="50000"/>
              </a:spcBef>
              <a:buClrTx/>
              <a:buFontTx/>
              <a:buNone/>
              <a:defRPr/>
            </a:pPr>
            <a:r>
              <a:rPr lang="en-US" sz="2400" b="1"/>
              <a:t>DRUG 2</a:t>
            </a:r>
          </a:p>
        </p:txBody>
      </p:sp>
      <p:cxnSp>
        <p:nvCxnSpPr>
          <p:cNvPr id="110599" name="AutoShape 7"/>
          <p:cNvCxnSpPr>
            <a:cxnSpLocks noChangeShapeType="1"/>
          </p:cNvCxnSpPr>
          <p:nvPr/>
        </p:nvCxnSpPr>
        <p:spPr bwMode="auto">
          <a:xfrm>
            <a:off x="6070601" y="3200401"/>
            <a:ext cx="728133" cy="542925"/>
          </a:xfrm>
          <a:prstGeom prst="bentConnector2">
            <a:avLst/>
          </a:prstGeom>
          <a:noFill/>
          <a:ln w="38100">
            <a:solidFill>
              <a:schemeClr val="hlink"/>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0600" name="Text Box 8"/>
          <p:cNvSpPr txBox="1">
            <a:spLocks noChangeArrowheads="1"/>
          </p:cNvSpPr>
          <p:nvPr/>
        </p:nvSpPr>
        <p:spPr bwMode="auto">
          <a:xfrm>
            <a:off x="806528" y="4499374"/>
            <a:ext cx="2691764" cy="246221"/>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buClrTx/>
              <a:buFontTx/>
              <a:buNone/>
              <a:defRPr/>
            </a:pPr>
            <a:r>
              <a:rPr lang="en-US" sz="1000" dirty="0" err="1"/>
              <a:t>Rochon</a:t>
            </a:r>
            <a:r>
              <a:rPr lang="en-US" sz="1000" dirty="0"/>
              <a:t> PA, </a:t>
            </a:r>
            <a:r>
              <a:rPr lang="en-US" sz="1000" dirty="0" err="1"/>
              <a:t>Gurwitz</a:t>
            </a:r>
            <a:r>
              <a:rPr lang="en-US" sz="1000" dirty="0"/>
              <a:t> JH. </a:t>
            </a:r>
            <a:r>
              <a:rPr lang="en-US" sz="1000" i="1" dirty="0"/>
              <a:t>BMJ</a:t>
            </a:r>
            <a:r>
              <a:rPr lang="en-US" sz="1000" dirty="0"/>
              <a:t> 315: 1096-99, 1997</a:t>
            </a:r>
          </a:p>
        </p:txBody>
      </p:sp>
      <p:sp>
        <p:nvSpPr>
          <p:cNvPr id="110601" name="Rectangle 9"/>
          <p:cNvSpPr>
            <a:spLocks noChangeArrowheads="1"/>
          </p:cNvSpPr>
          <p:nvPr/>
        </p:nvSpPr>
        <p:spPr bwMode="auto">
          <a:xfrm>
            <a:off x="4840819" y="3011093"/>
            <a:ext cx="1139825" cy="588169"/>
          </a:xfrm>
          <a:prstGeom prst="rect">
            <a:avLst/>
          </a:prstGeom>
          <a:noFill/>
          <a:ln w="50800">
            <a:solidFill>
              <a:schemeClr val="folHlink"/>
            </a:solidFill>
            <a:miter lim="800000"/>
            <a:headEnd/>
            <a:tailEnd/>
          </a:ln>
          <a:effectLst/>
          <a:extLst>
            <a:ext uri="{909E8E84-426E-40dd-AFC4-6F175D3DCCD1}">
              <a14:hiddenFill xmlns="" xmlns:a14="http://schemas.microsoft.com/office/drawing/2010/main">
                <a:solidFill>
                  <a:srgbClr val="80008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350"/>
          </a:p>
        </p:txBody>
      </p:sp>
      <p:sp>
        <p:nvSpPr>
          <p:cNvPr id="110602" name="Rectangle 10"/>
          <p:cNvSpPr>
            <a:spLocks noChangeArrowheads="1"/>
          </p:cNvSpPr>
          <p:nvPr/>
        </p:nvSpPr>
        <p:spPr bwMode="auto">
          <a:xfrm>
            <a:off x="1369483" y="1106093"/>
            <a:ext cx="1121834" cy="596503"/>
          </a:xfrm>
          <a:prstGeom prst="rect">
            <a:avLst/>
          </a:prstGeom>
          <a:noFill/>
          <a:ln w="50800">
            <a:solidFill>
              <a:schemeClr val="folHlink"/>
            </a:solidFill>
            <a:miter lim="800000"/>
            <a:headEnd/>
            <a:tailEnd/>
          </a:ln>
          <a:effectLst/>
          <a:extLst>
            <a:ext uri="{909E8E84-426E-40dd-AFC4-6F175D3DCCD1}">
              <a14:hiddenFill xmlns="" xmlns:a14="http://schemas.microsoft.com/office/drawing/2010/main">
                <a:solidFill>
                  <a:srgbClr val="80008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350"/>
          </a:p>
        </p:txBody>
      </p:sp>
      <p:sp>
        <p:nvSpPr>
          <p:cNvPr id="110603" name="Rectangle 11"/>
          <p:cNvSpPr>
            <a:spLocks noChangeArrowheads="1"/>
          </p:cNvSpPr>
          <p:nvPr/>
        </p:nvSpPr>
        <p:spPr bwMode="auto">
          <a:xfrm>
            <a:off x="2281770" y="1909766"/>
            <a:ext cx="2288380" cy="1173956"/>
          </a:xfrm>
          <a:prstGeom prst="rect">
            <a:avLst/>
          </a:prstGeom>
          <a:noFill/>
          <a:ln w="50800">
            <a:solidFill>
              <a:schemeClr val="accent1"/>
            </a:solidFill>
            <a:miter lim="800000"/>
            <a:headEnd/>
            <a:tailEnd/>
          </a:ln>
          <a:effectLst/>
          <a:extLst>
            <a:ext uri="{909E8E84-426E-40dd-AFC4-6F175D3DCCD1}">
              <a14:hiddenFill xmlns="" xmlns:a14="http://schemas.microsoft.com/office/drawing/2010/main">
                <a:solidFill>
                  <a:srgbClr val="80008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350"/>
          </a:p>
        </p:txBody>
      </p:sp>
      <p:sp>
        <p:nvSpPr>
          <p:cNvPr id="110604" name="Rectangle 12"/>
          <p:cNvSpPr>
            <a:spLocks noChangeArrowheads="1"/>
          </p:cNvSpPr>
          <p:nvPr/>
        </p:nvSpPr>
        <p:spPr bwMode="auto">
          <a:xfrm>
            <a:off x="5493811" y="3863580"/>
            <a:ext cx="2272241" cy="635794"/>
          </a:xfrm>
          <a:prstGeom prst="rect">
            <a:avLst/>
          </a:prstGeom>
          <a:noFill/>
          <a:ln w="50800">
            <a:solidFill>
              <a:schemeClr val="accent1"/>
            </a:solidFill>
            <a:miter lim="800000"/>
            <a:headEnd/>
            <a:tailEnd/>
          </a:ln>
          <a:effectLst/>
          <a:extLst>
            <a:ext uri="{909E8E84-426E-40dd-AFC4-6F175D3DCCD1}">
              <a14:hiddenFill xmlns="" xmlns:a14="http://schemas.microsoft.com/office/drawing/2010/main">
                <a:solidFill>
                  <a:srgbClr val="80008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350"/>
          </a:p>
        </p:txBody>
      </p:sp>
      <p:cxnSp>
        <p:nvCxnSpPr>
          <p:cNvPr id="110605" name="AutoShape 13"/>
          <p:cNvCxnSpPr>
            <a:cxnSpLocks noChangeShapeType="1"/>
          </p:cNvCxnSpPr>
          <p:nvPr/>
        </p:nvCxnSpPr>
        <p:spPr bwMode="auto">
          <a:xfrm>
            <a:off x="2616200" y="1314451"/>
            <a:ext cx="728133" cy="542925"/>
          </a:xfrm>
          <a:prstGeom prst="bentConnector2">
            <a:avLst/>
          </a:prstGeom>
          <a:noFill/>
          <a:ln w="38100">
            <a:solidFill>
              <a:schemeClr val="hlink"/>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0606" name="AutoShape 14"/>
          <p:cNvCxnSpPr>
            <a:cxnSpLocks noChangeShapeType="1"/>
          </p:cNvCxnSpPr>
          <p:nvPr/>
        </p:nvCxnSpPr>
        <p:spPr bwMode="auto">
          <a:xfrm>
            <a:off x="4660106" y="2343151"/>
            <a:ext cx="728133" cy="542925"/>
          </a:xfrm>
          <a:prstGeom prst="bentConnector2">
            <a:avLst/>
          </a:prstGeom>
          <a:noFill/>
          <a:ln w="38100">
            <a:solidFill>
              <a:schemeClr val="hlink"/>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custDataLst>
      <p:tags r:id="rId1"/>
    </p:custDataLst>
    <p:extLst>
      <p:ext uri="{BB962C8B-B14F-4D97-AF65-F5344CB8AC3E}">
        <p14:creationId xmlns:p14="http://schemas.microsoft.com/office/powerpoint/2010/main" val="219949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27D4F4-48DD-2E4F-B761-E3F4BC25A5C9}"/>
              </a:ext>
            </a:extLst>
          </p:cNvPr>
          <p:cNvSpPr>
            <a:spLocks noGrp="1"/>
          </p:cNvSpPr>
          <p:nvPr>
            <p:ph type="title"/>
          </p:nvPr>
        </p:nvSpPr>
        <p:spPr>
          <a:xfrm>
            <a:off x="730557" y="496080"/>
            <a:ext cx="7886700" cy="994172"/>
          </a:xfrm>
        </p:spPr>
        <p:txBody>
          <a:bodyPr>
            <a:normAutofit/>
          </a:bodyPr>
          <a:lstStyle/>
          <a:p>
            <a:r>
              <a:rPr lang="en-US" sz="2400" dirty="0"/>
              <a:t>Calcium Channel Blockers and Prescribing Diuretics</a:t>
            </a:r>
          </a:p>
        </p:txBody>
      </p:sp>
      <p:graphicFrame>
        <p:nvGraphicFramePr>
          <p:cNvPr id="9" name="Content Placeholder 4">
            <a:extLst>
              <a:ext uri="{FF2B5EF4-FFF2-40B4-BE49-F238E27FC236}">
                <a16:creationId xmlns:a16="http://schemas.microsoft.com/office/drawing/2014/main" id="{06418B5A-27D3-4F23-8BA1-8D2E997A41E4}"/>
              </a:ext>
            </a:extLst>
          </p:cNvPr>
          <p:cNvGraphicFramePr>
            <a:graphicFrameLocks noGrp="1"/>
          </p:cNvGraphicFramePr>
          <p:nvPr>
            <p:ph idx="1"/>
            <p:extLst>
              <p:ext uri="{D42A27DB-BD31-4B8C-83A1-F6EECF244321}">
                <p14:modId xmlns:p14="http://schemas.microsoft.com/office/powerpoint/2010/main" val="469919475"/>
              </p:ext>
            </p:extLst>
          </p:nvPr>
        </p:nvGraphicFramePr>
        <p:xfrm>
          <a:off x="628650" y="1073020"/>
          <a:ext cx="7886700" cy="3275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D6F9507-DC69-F44B-A7CB-0BD856096C13}"/>
              </a:ext>
            </a:extLst>
          </p:cNvPr>
          <p:cNvSpPr txBox="1"/>
          <p:nvPr/>
        </p:nvSpPr>
        <p:spPr>
          <a:xfrm>
            <a:off x="2713226" y="4427919"/>
            <a:ext cx="1766830" cy="607859"/>
          </a:xfrm>
          <a:prstGeom prst="rect">
            <a:avLst/>
          </a:prstGeom>
          <a:noFill/>
        </p:spPr>
        <p:txBody>
          <a:bodyPr wrap="none" rtlCol="0">
            <a:spAutoFit/>
          </a:bodyPr>
          <a:lstStyle/>
          <a:p>
            <a:r>
              <a:rPr lang="en-US" sz="1000" i="1"/>
              <a:t>Drugs Aging</a:t>
            </a:r>
            <a:r>
              <a:rPr lang="en-US" sz="1000"/>
              <a:t> </a:t>
            </a:r>
            <a:r>
              <a:rPr lang="en-US" sz="1000" b="1"/>
              <a:t>37, </a:t>
            </a:r>
            <a:r>
              <a:rPr lang="en-US" sz="1000"/>
              <a:t>77–81 (2020).</a:t>
            </a:r>
          </a:p>
          <a:p>
            <a:r>
              <a:rPr lang="en-US" sz="1000" i="1"/>
              <a:t>BMC Geriatr</a:t>
            </a:r>
            <a:r>
              <a:rPr lang="en-US" sz="1000"/>
              <a:t> </a:t>
            </a:r>
            <a:r>
              <a:rPr lang="en-US" sz="1000" b="1"/>
              <a:t>21, </a:t>
            </a:r>
            <a:r>
              <a:rPr lang="en-US" sz="1000"/>
              <a:t>297 (2021).  </a:t>
            </a:r>
          </a:p>
          <a:p>
            <a:endParaRPr lang="en-US" dirty="0"/>
          </a:p>
        </p:txBody>
      </p:sp>
    </p:spTree>
    <p:extLst>
      <p:ext uri="{BB962C8B-B14F-4D97-AF65-F5344CB8AC3E}">
        <p14:creationId xmlns:p14="http://schemas.microsoft.com/office/powerpoint/2010/main" val="3561160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10905-CF3A-0345-BC00-E9FA2ECDB9C1}"/>
              </a:ext>
            </a:extLst>
          </p:cNvPr>
          <p:cNvSpPr>
            <a:spLocks noGrp="1"/>
          </p:cNvSpPr>
          <p:nvPr>
            <p:ph type="title"/>
          </p:nvPr>
        </p:nvSpPr>
        <p:spPr>
          <a:xfrm>
            <a:off x="805491" y="414462"/>
            <a:ext cx="7533018" cy="819007"/>
          </a:xfrm>
        </p:spPr>
        <p:txBody>
          <a:bodyPr anchor="ctr">
            <a:noAutofit/>
          </a:bodyPr>
          <a:lstStyle/>
          <a:p>
            <a:r>
              <a:rPr lang="en-US" sz="2400" dirty="0">
                <a:solidFill>
                  <a:schemeClr val="tx1"/>
                </a:solidFill>
              </a:rPr>
              <a:t>Antihypertensives Prescribing Cascades</a:t>
            </a:r>
            <a:br>
              <a:rPr lang="en-US" sz="2400" dirty="0">
                <a:solidFill>
                  <a:schemeClr val="tx1"/>
                </a:solidFill>
              </a:rPr>
            </a:br>
            <a:r>
              <a:rPr lang="en-US" sz="2400" dirty="0">
                <a:solidFill>
                  <a:schemeClr val="tx1"/>
                </a:solidFill>
              </a:rPr>
              <a:t>Increased Vigilance and Scrutiny!</a:t>
            </a:r>
          </a:p>
        </p:txBody>
      </p:sp>
      <p:graphicFrame>
        <p:nvGraphicFramePr>
          <p:cNvPr id="16" name="Content Placeholder 15">
            <a:extLst>
              <a:ext uri="{FF2B5EF4-FFF2-40B4-BE49-F238E27FC236}">
                <a16:creationId xmlns:a16="http://schemas.microsoft.com/office/drawing/2014/main" id="{B8A7B89D-7D96-E043-A1F7-CC099D14B70D}"/>
              </a:ext>
            </a:extLst>
          </p:cNvPr>
          <p:cNvGraphicFramePr>
            <a:graphicFrameLocks noGrp="1"/>
          </p:cNvGraphicFramePr>
          <p:nvPr>
            <p:ph idx="1"/>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D882EC31-F60D-9F46-B207-21837C519551}"/>
              </a:ext>
            </a:extLst>
          </p:cNvPr>
          <p:cNvSpPr txBox="1"/>
          <p:nvPr/>
        </p:nvSpPr>
        <p:spPr>
          <a:xfrm>
            <a:off x="483042" y="4803744"/>
            <a:ext cx="3951723" cy="369332"/>
          </a:xfrm>
          <a:prstGeom prst="rect">
            <a:avLst/>
          </a:prstGeom>
          <a:noFill/>
        </p:spPr>
        <p:txBody>
          <a:bodyPr wrap="none" rtlCol="0">
            <a:spAutoFit/>
          </a:bodyPr>
          <a:lstStyle/>
          <a:p>
            <a:r>
              <a:rPr lang="en-US" sz="900" i="1" dirty="0"/>
              <a:t>JAMA Intern Med.</a:t>
            </a:r>
            <a:r>
              <a:rPr lang="en-US" sz="900" dirty="0"/>
              <a:t> 2020;180(5):651–652. doi:10.1001/jamainternmed.2019.7082</a:t>
            </a:r>
          </a:p>
          <a:p>
            <a:r>
              <a:rPr lang="en-US" sz="900" i="1" dirty="0"/>
              <a:t>JAMA Intern Med.</a:t>
            </a:r>
            <a:r>
              <a:rPr lang="en-US" sz="900" dirty="0"/>
              <a:t> 2020;180(5):643–651. doi:10.1001/jamainternmed.2019.7087</a:t>
            </a:r>
          </a:p>
        </p:txBody>
      </p:sp>
    </p:spTree>
    <p:extLst>
      <p:ext uri="{BB962C8B-B14F-4D97-AF65-F5344CB8AC3E}">
        <p14:creationId xmlns:p14="http://schemas.microsoft.com/office/powerpoint/2010/main" val="3897191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27C2-1E79-FF46-B876-452635F497F2}"/>
              </a:ext>
            </a:extLst>
          </p:cNvPr>
          <p:cNvSpPr>
            <a:spLocks noGrp="1"/>
          </p:cNvSpPr>
          <p:nvPr>
            <p:ph type="title"/>
          </p:nvPr>
        </p:nvSpPr>
        <p:spPr>
          <a:xfrm>
            <a:off x="628650" y="722630"/>
            <a:ext cx="2620771" cy="3698239"/>
          </a:xfrm>
        </p:spPr>
        <p:txBody>
          <a:bodyPr vert="horz" lIns="91440" tIns="45720" rIns="91440" bIns="45720" rtlCol="0" anchor="ctr">
            <a:normAutofit/>
          </a:bodyPr>
          <a:lstStyle/>
          <a:p>
            <a:pPr algn="r" defTabSz="914400"/>
            <a:r>
              <a:rPr lang="en-US" sz="3700" b="1" kern="1200" dirty="0">
                <a:solidFill>
                  <a:schemeClr val="accent1"/>
                </a:solidFill>
                <a:latin typeface="+mj-lt"/>
                <a:ea typeface="+mj-ea"/>
                <a:cs typeface="+mj-cs"/>
              </a:rPr>
              <a:t>Another Prescribing Cascade to Consider!</a:t>
            </a:r>
          </a:p>
        </p:txBody>
      </p:sp>
      <p:sp>
        <p:nvSpPr>
          <p:cNvPr id="3" name="Content Placeholder 2">
            <a:extLst>
              <a:ext uri="{FF2B5EF4-FFF2-40B4-BE49-F238E27FC236}">
                <a16:creationId xmlns:a16="http://schemas.microsoft.com/office/drawing/2014/main" id="{9CAFF669-B727-0343-90E3-231496D34FBC}"/>
              </a:ext>
            </a:extLst>
          </p:cNvPr>
          <p:cNvSpPr>
            <a:spLocks noGrp="1"/>
          </p:cNvSpPr>
          <p:nvPr>
            <p:ph idx="1"/>
          </p:nvPr>
        </p:nvSpPr>
        <p:spPr>
          <a:xfrm>
            <a:off x="3732021" y="573541"/>
            <a:ext cx="4900904" cy="3465721"/>
          </a:xfrm>
        </p:spPr>
        <p:txBody>
          <a:bodyPr vert="horz" lIns="91440" tIns="45720" rIns="91440" bIns="45720" rtlCol="0" anchor="b">
            <a:normAutofit/>
          </a:bodyPr>
          <a:lstStyle/>
          <a:p>
            <a:pPr marL="45720" indent="0" defTabSz="914400">
              <a:buNone/>
            </a:pPr>
            <a:r>
              <a:rPr lang="en-US" sz="1600" dirty="0"/>
              <a:t>Older patients who receive </a:t>
            </a:r>
            <a:r>
              <a:rPr lang="en-US" sz="1600" dirty="0" err="1"/>
              <a:t>gabapentinoids</a:t>
            </a:r>
            <a:r>
              <a:rPr lang="en-US" sz="1600" dirty="0"/>
              <a:t> are more likely to receive diuretics subsequently:</a:t>
            </a:r>
          </a:p>
          <a:p>
            <a:pPr lvl="1" indent="-228600" defTabSz="914400"/>
            <a:r>
              <a:rPr lang="en-US" sz="1600" dirty="0"/>
              <a:t>patients who received </a:t>
            </a:r>
            <a:r>
              <a:rPr lang="en-US" sz="1600" dirty="0" err="1"/>
              <a:t>gabapentinoids</a:t>
            </a:r>
            <a:r>
              <a:rPr lang="en-US" sz="1600" dirty="0"/>
              <a:t> were significantly more likely to receive diuretic prescriptions than those who did not receive </a:t>
            </a:r>
            <a:r>
              <a:rPr lang="en-US" sz="1600" dirty="0" err="1"/>
              <a:t>gabapentinoids</a:t>
            </a:r>
            <a:r>
              <a:rPr lang="en-US" sz="1600" dirty="0"/>
              <a:t> (2.0% vs. 1.3%). </a:t>
            </a:r>
          </a:p>
          <a:p>
            <a:pPr lvl="1" indent="-228600" defTabSz="914400"/>
            <a:r>
              <a:rPr lang="en-US" sz="1600" dirty="0"/>
              <a:t>With adjustment for various potentially confounding variables, the difference remained significant (hazard ratio, 1.44). </a:t>
            </a:r>
          </a:p>
          <a:p>
            <a:pPr lvl="1" indent="-228600" defTabSz="914400"/>
            <a:r>
              <a:rPr lang="en-US" sz="1600" dirty="0"/>
              <a:t>Risk for being prescribed a diuretic was higher among patients who received high-dose </a:t>
            </a:r>
            <a:r>
              <a:rPr lang="en-US" sz="1600" dirty="0" err="1"/>
              <a:t>gabapentinoids</a:t>
            </a:r>
            <a:r>
              <a:rPr lang="en-US" sz="1600" dirty="0"/>
              <a:t> (HR, 2.34 at 180 days).</a:t>
            </a:r>
          </a:p>
        </p:txBody>
      </p:sp>
      <p:sp>
        <p:nvSpPr>
          <p:cNvPr id="5" name="TextBox 4">
            <a:extLst>
              <a:ext uri="{FF2B5EF4-FFF2-40B4-BE49-F238E27FC236}">
                <a16:creationId xmlns:a16="http://schemas.microsoft.com/office/drawing/2014/main" id="{9267FDB9-4DD9-D54E-A8EB-8F58298E6C53}"/>
              </a:ext>
            </a:extLst>
          </p:cNvPr>
          <p:cNvSpPr txBox="1"/>
          <p:nvPr/>
        </p:nvSpPr>
        <p:spPr>
          <a:xfrm>
            <a:off x="3944720" y="4420869"/>
            <a:ext cx="4688205" cy="1728471"/>
          </a:xfrm>
          <a:prstGeom prst="rect">
            <a:avLst/>
          </a:prstGeom>
        </p:spPr>
        <p:txBody>
          <a:bodyPr vert="horz" lIns="91440" tIns="45720" rIns="91440" bIns="45720" rtlCol="0">
            <a:normAutofit/>
          </a:bodyPr>
          <a:lstStyle/>
          <a:p>
            <a:pPr defTabSz="914400">
              <a:lnSpc>
                <a:spcPct val="90000"/>
              </a:lnSpc>
              <a:spcAft>
                <a:spcPts val="600"/>
              </a:spcAft>
            </a:pPr>
            <a:r>
              <a:rPr lang="en-US" sz="1050"/>
              <a:t>Evidence of a gabapentinoid and diuretic prescribing cascade among older adults with lower back pain. </a:t>
            </a:r>
            <a:r>
              <a:rPr lang="en-US" sz="1050" i="1"/>
              <a:t>J Am Geriatr Soc</a:t>
            </a:r>
            <a:r>
              <a:rPr lang="en-US" sz="1050"/>
              <a:t> 2021 Oct; 69:2842. </a:t>
            </a:r>
            <a:r>
              <a:rPr lang="en-US" sz="1050">
                <a:hlinkClick r:id="rId3"/>
              </a:rPr>
              <a:t>https://doi.org/10.1111/jgs.17312</a:t>
            </a:r>
            <a:endParaRPr lang="en-US" sz="1050" dirty="0"/>
          </a:p>
        </p:txBody>
      </p:sp>
    </p:spTree>
    <p:extLst>
      <p:ext uri="{BB962C8B-B14F-4D97-AF65-F5344CB8AC3E}">
        <p14:creationId xmlns:p14="http://schemas.microsoft.com/office/powerpoint/2010/main" val="103656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 name="Subtitle 2"/>
          <p:cNvSpPr>
            <a:spLocks noGrp="1"/>
          </p:cNvSpPr>
          <p:nvPr>
            <p:ph idx="1"/>
          </p:nvPr>
        </p:nvSpPr>
        <p:spPr>
          <a:xfrm>
            <a:off x="448502" y="1096539"/>
            <a:ext cx="8229600" cy="3661826"/>
          </a:xfrm>
        </p:spPr>
        <p:txBody>
          <a:bodyPr>
            <a:normAutofit/>
          </a:bodyPr>
          <a:lstStyle/>
          <a:p>
            <a:pPr lvl="0"/>
            <a:r>
              <a:rPr lang="en-US" sz="2400" dirty="0"/>
              <a:t>Describe the mission of </a:t>
            </a:r>
            <a:r>
              <a:rPr lang="en-US" sz="2400" i="1" dirty="0"/>
              <a:t>Choosing Wisely</a:t>
            </a:r>
            <a:r>
              <a:rPr lang="en-US" sz="2400" dirty="0"/>
              <a:t> by the American Board of Internal Medicine (ABIM).</a:t>
            </a:r>
          </a:p>
          <a:p>
            <a:pPr lvl="0"/>
            <a:r>
              <a:rPr lang="en-US" sz="2400" dirty="0"/>
              <a:t>Discuss the clinical evidence behind the ASCP </a:t>
            </a:r>
            <a:r>
              <a:rPr lang="en-US" sz="2400" i="1" dirty="0"/>
              <a:t>Choosing Wisely</a:t>
            </a:r>
            <a:r>
              <a:rPr lang="en-US" sz="2400" dirty="0"/>
              <a:t> statements with a specific focus on drug-drug interactions (DDIs). </a:t>
            </a:r>
          </a:p>
          <a:p>
            <a:pPr lvl="0"/>
            <a:r>
              <a:rPr lang="en-US" sz="2400" dirty="0"/>
              <a:t>Explain how deprescribing strategies intersect with </a:t>
            </a:r>
            <a:r>
              <a:rPr lang="en-US" sz="2400" i="1" dirty="0"/>
              <a:t>Choosing Wisely</a:t>
            </a:r>
            <a:r>
              <a:rPr lang="en-US" sz="2400" dirty="0"/>
              <a:t> mission.</a:t>
            </a:r>
          </a:p>
          <a:p>
            <a:pPr lvl="0"/>
            <a:r>
              <a:rPr lang="en-US" sz="2400" dirty="0"/>
              <a:t>Identify opportunities to utilize the ASCP Choosing Wisely statements in your practice with a given case example. </a:t>
            </a:r>
          </a:p>
        </p:txBody>
      </p:sp>
      <p:sp>
        <p:nvSpPr>
          <p:cNvPr id="6" name="Title 4">
            <a:extLst>
              <a:ext uri="{FF2B5EF4-FFF2-40B4-BE49-F238E27FC236}">
                <a16:creationId xmlns:a16="http://schemas.microsoft.com/office/drawing/2014/main" id="{604AEC28-3385-45D2-B46B-F952FAAC6349}"/>
              </a:ext>
            </a:extLst>
          </p:cNvPr>
          <p:cNvSpPr txBox="1">
            <a:spLocks/>
          </p:cNvSpPr>
          <p:nvPr/>
        </p:nvSpPr>
        <p:spPr>
          <a:xfrm>
            <a:off x="539947" y="556269"/>
            <a:ext cx="8229600" cy="711491"/>
          </a:xfrm>
          <a:prstGeom prst="rect">
            <a:avLst/>
          </a:prstGeom>
        </p:spPr>
        <p:txBody>
          <a:bodyPr vert="horz" lIns="0" tIns="0" rIns="0" bIns="0" rtlCol="0" anchor="t">
            <a:normAutofit/>
          </a:bodyPr>
          <a:lstStyle>
            <a:lvl1pPr algn="l" defTabSz="457200" rtl="0" eaLnBrk="1" latinLnBrk="0" hangingPunct="1">
              <a:lnSpc>
                <a:spcPct val="90000"/>
              </a:lnSpc>
              <a:spcBef>
                <a:spcPct val="0"/>
              </a:spcBef>
              <a:buNone/>
              <a:defRPr sz="2700" b="1" kern="1200">
                <a:solidFill>
                  <a:srgbClr val="0091B3"/>
                </a:solidFill>
                <a:latin typeface="Roboto" panose="02000000000000000000" pitchFamily="2" charset="0"/>
                <a:ea typeface="Roboto" panose="02000000000000000000" pitchFamily="2" charset="0"/>
                <a:cs typeface="Arial"/>
              </a:defRPr>
            </a:lvl1pPr>
          </a:lstStyle>
          <a:p>
            <a:r>
              <a:rPr lang="en-US" sz="3200" dirty="0"/>
              <a:t>Learning Objectives</a:t>
            </a:r>
          </a:p>
        </p:txBody>
      </p:sp>
    </p:spTree>
    <p:extLst>
      <p:ext uri="{BB962C8B-B14F-4D97-AF65-F5344CB8AC3E}">
        <p14:creationId xmlns:p14="http://schemas.microsoft.com/office/powerpoint/2010/main" val="336061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1257-6899-FA4E-B101-732989C48FE8}"/>
              </a:ext>
            </a:extLst>
          </p:cNvPr>
          <p:cNvSpPr>
            <a:spLocks noGrp="1"/>
          </p:cNvSpPr>
          <p:nvPr>
            <p:ph type="title"/>
          </p:nvPr>
        </p:nvSpPr>
        <p:spPr>
          <a:xfrm>
            <a:off x="453224" y="978011"/>
            <a:ext cx="2756441" cy="3768862"/>
          </a:xfrm>
        </p:spPr>
        <p:txBody>
          <a:bodyPr vert="horz" lIns="91440" tIns="45720" rIns="91440" bIns="45720" rtlCol="0" anchor="ctr">
            <a:normAutofit/>
          </a:bodyPr>
          <a:lstStyle/>
          <a:p>
            <a:pPr algn="r" defTabSz="914400"/>
            <a:r>
              <a:rPr lang="en-US" sz="3100" b="1" kern="1200" dirty="0">
                <a:solidFill>
                  <a:schemeClr val="accent1"/>
                </a:solidFill>
                <a:latin typeface="+mj-lt"/>
                <a:ea typeface="+mj-ea"/>
                <a:cs typeface="+mj-cs"/>
              </a:rPr>
              <a:t>CNS Statements:</a:t>
            </a:r>
            <a:br>
              <a:rPr lang="en-US" sz="3100" b="1" kern="1200" dirty="0">
                <a:solidFill>
                  <a:schemeClr val="accent1"/>
                </a:solidFill>
                <a:latin typeface="+mj-lt"/>
                <a:ea typeface="+mj-ea"/>
                <a:cs typeface="+mj-cs"/>
              </a:rPr>
            </a:br>
            <a:br>
              <a:rPr lang="en-US" sz="3100" b="1" kern="1200" dirty="0">
                <a:solidFill>
                  <a:schemeClr val="accent1"/>
                </a:solidFill>
                <a:latin typeface="+mj-lt"/>
                <a:ea typeface="+mj-ea"/>
                <a:cs typeface="+mj-cs"/>
              </a:rPr>
            </a:br>
            <a:r>
              <a:rPr lang="en-US" sz="3100" b="1" kern="1200" dirty="0">
                <a:solidFill>
                  <a:schemeClr val="accent1"/>
                </a:solidFill>
                <a:latin typeface="+mj-lt"/>
                <a:ea typeface="+mj-ea"/>
                <a:cs typeface="+mj-cs"/>
              </a:rPr>
              <a:t>Anticholinergic Burden</a:t>
            </a:r>
          </a:p>
        </p:txBody>
      </p:sp>
      <p:sp>
        <p:nvSpPr>
          <p:cNvPr id="3" name="Content Placeholder 2">
            <a:extLst>
              <a:ext uri="{FF2B5EF4-FFF2-40B4-BE49-F238E27FC236}">
                <a16:creationId xmlns:a16="http://schemas.microsoft.com/office/drawing/2014/main" id="{126472A7-F046-CA4D-917D-AA35B0604603}"/>
              </a:ext>
            </a:extLst>
          </p:cNvPr>
          <p:cNvSpPr>
            <a:spLocks noGrp="1"/>
          </p:cNvSpPr>
          <p:nvPr>
            <p:ph idx="1"/>
          </p:nvPr>
        </p:nvSpPr>
        <p:spPr>
          <a:xfrm>
            <a:off x="3636898" y="1871980"/>
            <a:ext cx="4688205" cy="1728470"/>
          </a:xfrm>
        </p:spPr>
        <p:txBody>
          <a:bodyPr vert="horz" lIns="91440" tIns="45720" rIns="91440" bIns="45720" rtlCol="0" anchor="b">
            <a:normAutofit lnSpcReduction="10000"/>
          </a:bodyPr>
          <a:lstStyle/>
          <a:p>
            <a:pPr marL="0" indent="0" defTabSz="914400">
              <a:buNone/>
            </a:pPr>
            <a:r>
              <a:rPr lang="en-US" sz="2400" b="1" dirty="0"/>
              <a:t>Don’t recommend highly anticholinergic medications in older adults without first considering safer alternatives or non-drug measures.</a:t>
            </a:r>
            <a:endParaRPr lang="en-US" sz="2400" dirty="0"/>
          </a:p>
        </p:txBody>
      </p:sp>
      <p:sp>
        <p:nvSpPr>
          <p:cNvPr id="4" name="TextBox 3">
            <a:extLst>
              <a:ext uri="{FF2B5EF4-FFF2-40B4-BE49-F238E27FC236}">
                <a16:creationId xmlns:a16="http://schemas.microsoft.com/office/drawing/2014/main" id="{C65B3079-C0B7-7649-816C-EDB1D00FD33E}"/>
              </a:ext>
            </a:extLst>
          </p:cNvPr>
          <p:cNvSpPr txBox="1"/>
          <p:nvPr/>
        </p:nvSpPr>
        <p:spPr>
          <a:xfrm>
            <a:off x="4313079" y="4677658"/>
            <a:ext cx="4688205" cy="1728471"/>
          </a:xfrm>
          <a:prstGeom prst="rect">
            <a:avLst/>
          </a:prstGeom>
        </p:spPr>
        <p:txBody>
          <a:bodyPr vert="horz" lIns="91440" tIns="45720" rIns="91440" bIns="45720" rtlCol="0">
            <a:normAutofit/>
          </a:bodyPr>
          <a:lstStyle/>
          <a:p>
            <a:r>
              <a:rPr lang="en-US" sz="1050" dirty="0"/>
              <a:t>JAMA Intern Med 2015;175:401-407</a:t>
            </a:r>
          </a:p>
          <a:p>
            <a:r>
              <a:rPr lang="en-US" sz="1050" dirty="0"/>
              <a:t>J Am </a:t>
            </a:r>
            <a:r>
              <a:rPr lang="en-US" sz="1050" dirty="0" err="1"/>
              <a:t>Geriatr</a:t>
            </a:r>
            <a:r>
              <a:rPr lang="en-US" sz="1050" dirty="0"/>
              <a:t> Soc 2015;63(12):e8-e18.</a:t>
            </a:r>
          </a:p>
          <a:p>
            <a:br>
              <a:rPr lang="en-US" sz="900" dirty="0"/>
            </a:br>
            <a:endParaRPr lang="en-US" sz="900" dirty="0"/>
          </a:p>
        </p:txBody>
      </p:sp>
      <p:pic>
        <p:nvPicPr>
          <p:cNvPr id="7" name="Picture 6" descr="Logo&#10;&#10;Description automatically generated">
            <a:extLst>
              <a:ext uri="{FF2B5EF4-FFF2-40B4-BE49-F238E27FC236}">
                <a16:creationId xmlns:a16="http://schemas.microsoft.com/office/drawing/2014/main" id="{36E8F539-647C-49A1-A4E8-1C8AA5108A29}"/>
              </a:ext>
            </a:extLst>
          </p:cNvPr>
          <p:cNvPicPr>
            <a:picLocks noChangeAspect="1"/>
          </p:cNvPicPr>
          <p:nvPr/>
        </p:nvPicPr>
        <p:blipFill>
          <a:blip r:embed="rId2"/>
          <a:stretch>
            <a:fillRect/>
          </a:stretch>
        </p:blipFill>
        <p:spPr>
          <a:xfrm>
            <a:off x="6949905" y="335387"/>
            <a:ext cx="1871230" cy="1995978"/>
          </a:xfrm>
          <a:prstGeom prst="rect">
            <a:avLst/>
          </a:prstGeom>
        </p:spPr>
      </p:pic>
    </p:spTree>
    <p:extLst>
      <p:ext uri="{BB962C8B-B14F-4D97-AF65-F5344CB8AC3E}">
        <p14:creationId xmlns:p14="http://schemas.microsoft.com/office/powerpoint/2010/main" val="2693440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a16="http://schemas.microsoft.com/office/drawing/2014/main" id="{D0040E2F-8DFB-42F8-BE91-8D2B71D53674}"/>
              </a:ext>
            </a:extLst>
          </p:cNvPr>
          <p:cNvPicPr>
            <a:picLocks noChangeAspect="1"/>
          </p:cNvPicPr>
          <p:nvPr/>
        </p:nvPicPr>
        <p:blipFill>
          <a:blip r:embed="rId2"/>
          <a:stretch>
            <a:fillRect/>
          </a:stretch>
        </p:blipFill>
        <p:spPr>
          <a:xfrm>
            <a:off x="0" y="353039"/>
            <a:ext cx="4437421" cy="4437421"/>
          </a:xfrm>
          <a:prstGeom prst="rect">
            <a:avLst/>
          </a:prstGeom>
        </p:spPr>
      </p:pic>
      <p:sp>
        <p:nvSpPr>
          <p:cNvPr id="4" name="TextBox 3">
            <a:extLst>
              <a:ext uri="{FF2B5EF4-FFF2-40B4-BE49-F238E27FC236}">
                <a16:creationId xmlns:a16="http://schemas.microsoft.com/office/drawing/2014/main" id="{501763E2-2125-43CA-93DF-4986110D6B31}"/>
              </a:ext>
            </a:extLst>
          </p:cNvPr>
          <p:cNvSpPr txBox="1"/>
          <p:nvPr/>
        </p:nvSpPr>
        <p:spPr>
          <a:xfrm>
            <a:off x="4505632" y="648929"/>
            <a:ext cx="3923071" cy="3254737"/>
          </a:xfrm>
          <a:prstGeom prst="rect">
            <a:avLst/>
          </a:prstGeom>
          <a:noFill/>
        </p:spPr>
        <p:txBody>
          <a:bodyPr wrap="square" rtlCol="0">
            <a:spAutoFit/>
          </a:bodyPr>
          <a:lstStyle/>
          <a:p>
            <a:pPr marL="285750" indent="-285750">
              <a:buFont typeface="Arial" panose="020B0604020202020204" pitchFamily="34" charset="0"/>
              <a:buChar char="•"/>
            </a:pPr>
            <a:r>
              <a:rPr lang="en-US" sz="3200" dirty="0"/>
              <a:t>Alertness </a:t>
            </a:r>
          </a:p>
          <a:p>
            <a:pPr marL="285750" indent="-285750">
              <a:buFont typeface="Arial" panose="020B0604020202020204" pitchFamily="34" charset="0"/>
              <a:buChar char="•"/>
            </a:pPr>
            <a:r>
              <a:rPr lang="en-US" sz="3200" dirty="0"/>
              <a:t>Attention </a:t>
            </a:r>
          </a:p>
          <a:p>
            <a:pPr marL="285750" indent="-285750">
              <a:buFont typeface="Arial" panose="020B0604020202020204" pitchFamily="34" charset="0"/>
              <a:buChar char="•"/>
            </a:pPr>
            <a:r>
              <a:rPr lang="en-US" sz="3200" dirty="0"/>
              <a:t>Working memory </a:t>
            </a:r>
          </a:p>
          <a:p>
            <a:pPr marL="285750" indent="-285750">
              <a:buFont typeface="Arial" panose="020B0604020202020204" pitchFamily="34" charset="0"/>
              <a:buChar char="•"/>
            </a:pPr>
            <a:r>
              <a:rPr lang="en-US" sz="3200" dirty="0"/>
              <a:t>Executive function </a:t>
            </a:r>
          </a:p>
          <a:p>
            <a:pPr marL="285750" indent="-285750">
              <a:buFont typeface="Arial" panose="020B0604020202020204" pitchFamily="34" charset="0"/>
              <a:buChar char="•"/>
            </a:pPr>
            <a:r>
              <a:rPr lang="en-US" sz="3200" dirty="0"/>
              <a:t>Reaction time </a:t>
            </a:r>
          </a:p>
          <a:p>
            <a:pPr marL="285750" indent="-285750">
              <a:buFont typeface="Arial" panose="020B0604020202020204" pitchFamily="34" charset="0"/>
              <a:buChar char="•"/>
            </a:pPr>
            <a:r>
              <a:rPr lang="en-US" sz="3200" dirty="0"/>
              <a:t>Vigilance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68993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DE27F9-D80A-4301-93AB-41BBE5848721}"/>
              </a:ext>
            </a:extLst>
          </p:cNvPr>
          <p:cNvSpPr>
            <a:spLocks noGrp="1"/>
          </p:cNvSpPr>
          <p:nvPr>
            <p:ph type="title"/>
          </p:nvPr>
        </p:nvSpPr>
        <p:spPr/>
        <p:txBody>
          <a:bodyPr/>
          <a:lstStyle/>
          <a:p>
            <a:r>
              <a:rPr lang="en-US" dirty="0"/>
              <a:t>Sedating Antihistamines </a:t>
            </a:r>
          </a:p>
        </p:txBody>
      </p:sp>
      <p:pic>
        <p:nvPicPr>
          <p:cNvPr id="6" name="Content Placeholder 5" descr="Shape, circle&#10;&#10;Description automatically generated">
            <a:extLst>
              <a:ext uri="{FF2B5EF4-FFF2-40B4-BE49-F238E27FC236}">
                <a16:creationId xmlns:a16="http://schemas.microsoft.com/office/drawing/2014/main" id="{B681EDD6-B2EA-4132-B2E2-67B213DF3F47}"/>
              </a:ext>
            </a:extLst>
          </p:cNvPr>
          <p:cNvPicPr>
            <a:picLocks noChangeAspect="1"/>
          </p:cNvPicPr>
          <p:nvPr/>
        </p:nvPicPr>
        <p:blipFill>
          <a:blip r:embed="rId3"/>
          <a:stretch>
            <a:fillRect/>
          </a:stretch>
        </p:blipFill>
        <p:spPr>
          <a:xfrm>
            <a:off x="91439" y="1796336"/>
            <a:ext cx="2250601" cy="2250601"/>
          </a:xfrm>
          <a:prstGeom prst="rect">
            <a:avLst/>
          </a:prstGeom>
        </p:spPr>
      </p:pic>
      <p:sp>
        <p:nvSpPr>
          <p:cNvPr id="7" name="TextBox 6">
            <a:extLst>
              <a:ext uri="{FF2B5EF4-FFF2-40B4-BE49-F238E27FC236}">
                <a16:creationId xmlns:a16="http://schemas.microsoft.com/office/drawing/2014/main" id="{1EC7D62C-0143-4518-8F0D-6FF44036E1DD}"/>
              </a:ext>
            </a:extLst>
          </p:cNvPr>
          <p:cNvSpPr txBox="1"/>
          <p:nvPr/>
        </p:nvSpPr>
        <p:spPr>
          <a:xfrm>
            <a:off x="2641601" y="1447247"/>
            <a:ext cx="6410960" cy="2800767"/>
          </a:xfrm>
          <a:prstGeom prst="rect">
            <a:avLst/>
          </a:prstGeom>
          <a:noFill/>
        </p:spPr>
        <p:txBody>
          <a:bodyPr wrap="square" rtlCol="0">
            <a:spAutoFit/>
          </a:bodyPr>
          <a:lstStyle/>
          <a:p>
            <a:r>
              <a:rPr lang="en-US" sz="4400" dirty="0"/>
              <a:t>Level of cognitive impairment does not always correlate with the perceived level of sedation. </a:t>
            </a:r>
          </a:p>
        </p:txBody>
      </p:sp>
      <p:sp>
        <p:nvSpPr>
          <p:cNvPr id="8" name="TextBox 7">
            <a:extLst>
              <a:ext uri="{FF2B5EF4-FFF2-40B4-BE49-F238E27FC236}">
                <a16:creationId xmlns:a16="http://schemas.microsoft.com/office/drawing/2014/main" id="{5F39F421-6B8A-4027-9E81-AC73DCB7FA37}"/>
              </a:ext>
            </a:extLst>
          </p:cNvPr>
          <p:cNvSpPr txBox="1"/>
          <p:nvPr/>
        </p:nvSpPr>
        <p:spPr>
          <a:xfrm>
            <a:off x="2814320" y="4771809"/>
            <a:ext cx="4998720" cy="276999"/>
          </a:xfrm>
          <a:prstGeom prst="rect">
            <a:avLst/>
          </a:prstGeom>
          <a:noFill/>
        </p:spPr>
        <p:txBody>
          <a:bodyPr wrap="square" rtlCol="0">
            <a:spAutoFit/>
          </a:bodyPr>
          <a:lstStyle/>
          <a:p>
            <a:r>
              <a:rPr lang="en-US" sz="1200" dirty="0" err="1"/>
              <a:t>Weiler</a:t>
            </a:r>
            <a:r>
              <a:rPr lang="en-US" sz="1200" dirty="0"/>
              <a:t> JM. Ann Intern Med.2000;132:354-363.</a:t>
            </a:r>
          </a:p>
        </p:txBody>
      </p:sp>
    </p:spTree>
    <p:extLst>
      <p:ext uri="{BB962C8B-B14F-4D97-AF65-F5344CB8AC3E}">
        <p14:creationId xmlns:p14="http://schemas.microsoft.com/office/powerpoint/2010/main" val="23884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1257-6899-FA4E-B101-732989C48FE8}"/>
              </a:ext>
            </a:extLst>
          </p:cNvPr>
          <p:cNvSpPr>
            <a:spLocks noGrp="1"/>
          </p:cNvSpPr>
          <p:nvPr>
            <p:ph type="title"/>
          </p:nvPr>
        </p:nvSpPr>
        <p:spPr>
          <a:xfrm>
            <a:off x="241173" y="722630"/>
            <a:ext cx="3109487" cy="3698239"/>
          </a:xfrm>
        </p:spPr>
        <p:txBody>
          <a:bodyPr vert="horz" lIns="91440" tIns="45720" rIns="91440" bIns="45720" rtlCol="0" anchor="ctr">
            <a:normAutofit/>
          </a:bodyPr>
          <a:lstStyle/>
          <a:p>
            <a:pPr algn="r" defTabSz="914400"/>
            <a:r>
              <a:rPr lang="en-US" sz="4000" b="1" kern="1200" dirty="0">
                <a:solidFill>
                  <a:schemeClr val="accent1"/>
                </a:solidFill>
                <a:latin typeface="+mj-lt"/>
                <a:ea typeface="+mj-ea"/>
                <a:cs typeface="+mj-cs"/>
              </a:rPr>
              <a:t>Bleeding Risk:</a:t>
            </a:r>
            <a:br>
              <a:rPr lang="en-US" sz="4000" b="1" dirty="0">
                <a:solidFill>
                  <a:schemeClr val="accent1"/>
                </a:solidFill>
              </a:rPr>
            </a:br>
            <a:r>
              <a:rPr lang="en-US" sz="4000" b="1" kern="1200" dirty="0">
                <a:solidFill>
                  <a:schemeClr val="accent1"/>
                </a:solidFill>
                <a:latin typeface="+mj-lt"/>
                <a:ea typeface="+mj-ea"/>
                <a:cs typeface="+mj-cs"/>
              </a:rPr>
              <a:t>Focus on DDI</a:t>
            </a:r>
          </a:p>
        </p:txBody>
      </p:sp>
      <p:sp>
        <p:nvSpPr>
          <p:cNvPr id="3" name="Content Placeholder 2">
            <a:extLst>
              <a:ext uri="{FF2B5EF4-FFF2-40B4-BE49-F238E27FC236}">
                <a16:creationId xmlns:a16="http://schemas.microsoft.com/office/drawing/2014/main" id="{126472A7-F046-CA4D-917D-AA35B0604603}"/>
              </a:ext>
            </a:extLst>
          </p:cNvPr>
          <p:cNvSpPr>
            <a:spLocks noGrp="1"/>
          </p:cNvSpPr>
          <p:nvPr>
            <p:ph idx="1"/>
          </p:nvPr>
        </p:nvSpPr>
        <p:spPr>
          <a:xfrm>
            <a:off x="3732022" y="722629"/>
            <a:ext cx="4688205" cy="2762321"/>
          </a:xfrm>
        </p:spPr>
        <p:txBody>
          <a:bodyPr vert="horz" lIns="91440" tIns="45720" rIns="91440" bIns="45720" rtlCol="0" anchor="b">
            <a:normAutofit/>
          </a:bodyPr>
          <a:lstStyle/>
          <a:p>
            <a:pPr marL="0" indent="0" defTabSz="914400">
              <a:buNone/>
            </a:pPr>
            <a:r>
              <a:rPr lang="en-US" sz="1800" b="1" dirty="0"/>
              <a:t>Don’t use two or more medications that are known to increase the risk of bleeding without evaluating the potential risks and benefits. These medications include direct oral anticoagulants (DOACs), warfarin, aspirin, selective serotonin reuptake inhibitors (SSRIs), antiplatelet agents, nonsteroidal anti-inflammatory drugs (NSAIDs), and corticosteroids.</a:t>
            </a:r>
            <a:endParaRPr lang="en-US" sz="1800" dirty="0"/>
          </a:p>
        </p:txBody>
      </p:sp>
      <p:sp>
        <p:nvSpPr>
          <p:cNvPr id="4" name="TextBox 3">
            <a:extLst>
              <a:ext uri="{FF2B5EF4-FFF2-40B4-BE49-F238E27FC236}">
                <a16:creationId xmlns:a16="http://schemas.microsoft.com/office/drawing/2014/main" id="{C65B3079-C0B7-7649-816C-EDB1D00FD33E}"/>
              </a:ext>
            </a:extLst>
          </p:cNvPr>
          <p:cNvSpPr txBox="1"/>
          <p:nvPr/>
        </p:nvSpPr>
        <p:spPr>
          <a:xfrm>
            <a:off x="3924692" y="4142986"/>
            <a:ext cx="4688205" cy="172847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JAMA 2017;318(13):1250-1259</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 J Gastroenterol. 2014 Jun;109(6):811-9.</a:t>
            </a:r>
          </a:p>
        </p:txBody>
      </p:sp>
      <p:pic>
        <p:nvPicPr>
          <p:cNvPr id="8" name="Picture 7" descr="A picture containing text, clipart&#10;&#10;Description automatically generated">
            <a:extLst>
              <a:ext uri="{FF2B5EF4-FFF2-40B4-BE49-F238E27FC236}">
                <a16:creationId xmlns:a16="http://schemas.microsoft.com/office/drawing/2014/main" id="{54BDF87E-B6C8-BC44-885A-B29DA9A3404F}"/>
              </a:ext>
            </a:extLst>
          </p:cNvPr>
          <p:cNvPicPr>
            <a:picLocks noChangeAspect="1"/>
          </p:cNvPicPr>
          <p:nvPr/>
        </p:nvPicPr>
        <p:blipFill>
          <a:blip r:embed="rId3"/>
          <a:stretch>
            <a:fillRect/>
          </a:stretch>
        </p:blipFill>
        <p:spPr>
          <a:xfrm>
            <a:off x="723773" y="428236"/>
            <a:ext cx="652210" cy="1120140"/>
          </a:xfrm>
          <a:prstGeom prst="rect">
            <a:avLst/>
          </a:prstGeom>
        </p:spPr>
      </p:pic>
    </p:spTree>
    <p:extLst>
      <p:ext uri="{BB962C8B-B14F-4D97-AF65-F5344CB8AC3E}">
        <p14:creationId xmlns:p14="http://schemas.microsoft.com/office/powerpoint/2010/main" val="3286360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768F-C5F3-F847-9B66-9396F288CBC5}"/>
              </a:ext>
            </a:extLst>
          </p:cNvPr>
          <p:cNvSpPr>
            <a:spLocks noGrp="1"/>
          </p:cNvSpPr>
          <p:nvPr>
            <p:ph type="title"/>
          </p:nvPr>
        </p:nvSpPr>
        <p:spPr/>
        <p:txBody>
          <a:bodyPr/>
          <a:lstStyle/>
          <a:p>
            <a:r>
              <a:rPr lang="en-US" altLang="en-US" dirty="0"/>
              <a:t>Special Problems with SSRIs/SNRIs</a:t>
            </a:r>
            <a:endParaRPr lang="en-US" dirty="0"/>
          </a:p>
        </p:txBody>
      </p:sp>
      <p:sp>
        <p:nvSpPr>
          <p:cNvPr id="3" name="Content Placeholder 2">
            <a:extLst>
              <a:ext uri="{FF2B5EF4-FFF2-40B4-BE49-F238E27FC236}">
                <a16:creationId xmlns:a16="http://schemas.microsoft.com/office/drawing/2014/main" id="{C53AA204-A99C-6B46-8BF3-8639126E54B1}"/>
              </a:ext>
            </a:extLst>
          </p:cNvPr>
          <p:cNvSpPr>
            <a:spLocks noGrp="1"/>
          </p:cNvSpPr>
          <p:nvPr>
            <p:ph idx="1"/>
          </p:nvPr>
        </p:nvSpPr>
        <p:spPr/>
        <p:txBody>
          <a:bodyPr/>
          <a:lstStyle/>
          <a:p>
            <a:pPr marL="0" indent="0">
              <a:buNone/>
            </a:pPr>
            <a:r>
              <a:rPr lang="en-US" altLang="en-US" dirty="0">
                <a:solidFill>
                  <a:srgbClr val="FF0000"/>
                </a:solidFill>
              </a:rPr>
              <a:t>Increased upper GI bleeding </a:t>
            </a:r>
            <a:r>
              <a:rPr lang="en-US" altLang="en-US" dirty="0"/>
              <a:t>— weak association from epidemiology studies</a:t>
            </a:r>
          </a:p>
          <a:p>
            <a:pPr lvl="1"/>
            <a:r>
              <a:rPr lang="en-US" altLang="en-US" dirty="0"/>
              <a:t>Caution for combinations of SSRIs and ASA and/or NSAIDs</a:t>
            </a:r>
          </a:p>
          <a:p>
            <a:pPr lvl="1"/>
            <a:r>
              <a:rPr lang="en-US" altLang="en-US" dirty="0"/>
              <a:t>Consider preventive strategy (such as PPIs) in those SSRI users at high risk?</a:t>
            </a:r>
          </a:p>
          <a:p>
            <a:pPr lvl="1"/>
            <a:r>
              <a:rPr lang="en-US" altLang="en-US" dirty="0"/>
              <a:t>Not yet part of AGS 2019 Criteria</a:t>
            </a:r>
          </a:p>
          <a:p>
            <a:endParaRPr lang="en-US" dirty="0"/>
          </a:p>
        </p:txBody>
      </p:sp>
      <p:sp>
        <p:nvSpPr>
          <p:cNvPr id="4" name="Slide Number Placeholder 3">
            <a:extLst>
              <a:ext uri="{FF2B5EF4-FFF2-40B4-BE49-F238E27FC236}">
                <a16:creationId xmlns:a16="http://schemas.microsoft.com/office/drawing/2014/main" id="{7B2A45B6-D25A-6F4E-BE74-97491B25BB8F}"/>
              </a:ext>
            </a:extLst>
          </p:cNvPr>
          <p:cNvSpPr>
            <a:spLocks noGrp="1"/>
          </p:cNvSpPr>
          <p:nvPr>
            <p:ph type="sldNum" sz="quarter" idx="12"/>
          </p:nvPr>
        </p:nvSpPr>
        <p:spPr/>
        <p:txBody>
          <a:bodyPr/>
          <a:lstStyle/>
          <a:p>
            <a:fld id="{2066355A-084C-D24E-9AD2-7E4FC41EA627}" type="slidenum">
              <a:rPr lang="en-US" smtClean="0"/>
              <a:t>33</a:t>
            </a:fld>
            <a:endParaRPr lang="en-US"/>
          </a:p>
        </p:txBody>
      </p:sp>
      <p:sp>
        <p:nvSpPr>
          <p:cNvPr id="5" name="TextBox 4">
            <a:extLst>
              <a:ext uri="{FF2B5EF4-FFF2-40B4-BE49-F238E27FC236}">
                <a16:creationId xmlns:a16="http://schemas.microsoft.com/office/drawing/2014/main" id="{5ABE249B-0EAB-FC4D-84FF-220B648B5286}"/>
              </a:ext>
            </a:extLst>
          </p:cNvPr>
          <p:cNvSpPr txBox="1"/>
          <p:nvPr/>
        </p:nvSpPr>
        <p:spPr>
          <a:xfrm>
            <a:off x="465898" y="4172989"/>
            <a:ext cx="7891904" cy="954107"/>
          </a:xfrm>
          <a:prstGeom prst="rect">
            <a:avLst/>
          </a:prstGeom>
          <a:noFill/>
        </p:spPr>
        <p:txBody>
          <a:bodyPr wrap="none" rtlCol="0">
            <a:spAutoFit/>
          </a:bodyPr>
          <a:lstStyle/>
          <a:p>
            <a:pPr marL="342900" indent="-342900">
              <a:defRPr/>
            </a:pPr>
            <a:r>
              <a:rPr lang="en-US" sz="1000" dirty="0"/>
              <a:t>Risk of upper gastrointestinal bleeding with selective serotonin reuptake inhibitors with or without concurrent nonsteroidal anti-inflammatory use: </a:t>
            </a:r>
          </a:p>
          <a:p>
            <a:pPr marL="342900" indent="-342900">
              <a:defRPr/>
            </a:pPr>
            <a:r>
              <a:rPr lang="en-US" sz="1000" dirty="0"/>
              <a:t>a systematic review and meta analysis. </a:t>
            </a:r>
            <a:r>
              <a:rPr lang="en-US" sz="900" u="sng" dirty="0">
                <a:hlinkClick r:id="rId3" tooltip="The American journal of gastroenterology."/>
              </a:rPr>
              <a:t>Am J Gastroenterol.</a:t>
            </a:r>
            <a:r>
              <a:rPr lang="en-US" sz="900" dirty="0"/>
              <a:t> 2014 Jun;109(6):811-9. </a:t>
            </a:r>
            <a:r>
              <a:rPr lang="en-US" sz="900" dirty="0" err="1"/>
              <a:t>doi</a:t>
            </a:r>
            <a:r>
              <a:rPr lang="en-US" sz="900" dirty="0"/>
              <a:t>: 10.1038/ajg.2014.82. Epub 2014 Apr 29. </a:t>
            </a:r>
          </a:p>
          <a:p>
            <a:pPr marL="342900" indent="-342900">
              <a:defRPr/>
            </a:pPr>
            <a:endParaRPr lang="en-US" altLang="en-US" sz="900" dirty="0">
              <a:latin typeface="Arial" panose="020B0604020202020204" pitchFamily="34" charset="0"/>
              <a:ea typeface="ＭＳ Ｐゴシック" panose="020B0600070205080204" pitchFamily="34" charset="-128"/>
            </a:endParaRPr>
          </a:p>
          <a:p>
            <a:pPr marL="342900" indent="-342900">
              <a:defRPr/>
            </a:pPr>
            <a:r>
              <a:rPr lang="en-US" altLang="en-US" sz="900" dirty="0">
                <a:latin typeface="Arial" panose="020B0604020202020204" pitchFamily="34" charset="0"/>
                <a:ea typeface="ＭＳ Ｐゴシック" panose="020B0600070205080204" pitchFamily="34" charset="-128"/>
              </a:rPr>
              <a:t>Yuan Y, Tsoi K, Hunt RH. Selective serotonin reuptake inhibitors and risk of upper GI bleeding: confusion or confounding? </a:t>
            </a:r>
            <a:r>
              <a:rPr lang="en-US" altLang="en-US" sz="900" i="1" dirty="0">
                <a:latin typeface="Arial" panose="020B0604020202020204" pitchFamily="34" charset="0"/>
                <a:ea typeface="ＭＳ Ｐゴシック" panose="020B0600070205080204" pitchFamily="34" charset="-128"/>
              </a:rPr>
              <a:t>Am J Med</a:t>
            </a:r>
            <a:r>
              <a:rPr lang="en-US" altLang="en-US" sz="900" dirty="0">
                <a:latin typeface="Arial" panose="020B0604020202020204" pitchFamily="34" charset="0"/>
                <a:ea typeface="ＭＳ Ｐゴシック" panose="020B0600070205080204" pitchFamily="34" charset="-128"/>
              </a:rPr>
              <a:t> 2006;119:719-27.</a:t>
            </a:r>
            <a:endParaRPr lang="en-US" altLang="en-US" sz="1000" dirty="0">
              <a:latin typeface="Arial" panose="020B0604020202020204" pitchFamily="34" charset="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234838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094E-9C0A-41AA-816D-8E45793ABEA5}"/>
              </a:ext>
            </a:extLst>
          </p:cNvPr>
          <p:cNvSpPr>
            <a:spLocks noGrp="1"/>
          </p:cNvSpPr>
          <p:nvPr>
            <p:ph type="title"/>
          </p:nvPr>
        </p:nvSpPr>
        <p:spPr>
          <a:xfrm>
            <a:off x="490667" y="318959"/>
            <a:ext cx="8438120" cy="994172"/>
          </a:xfrm>
        </p:spPr>
        <p:txBody>
          <a:bodyPr>
            <a:noAutofit/>
          </a:bodyPr>
          <a:lstStyle/>
          <a:p>
            <a:r>
              <a:rPr lang="en-US" sz="2400" dirty="0">
                <a:solidFill>
                  <a:srgbClr val="FF0000"/>
                </a:solidFill>
              </a:rPr>
              <a:t>Bleeding Risks with Antidepressants</a:t>
            </a:r>
            <a:br>
              <a:rPr lang="en-US" sz="2400" dirty="0"/>
            </a:br>
            <a:r>
              <a:rPr lang="en-US" sz="2400" dirty="0"/>
              <a:t>A nonsystematic review of meta-analyses</a:t>
            </a:r>
          </a:p>
        </p:txBody>
      </p:sp>
      <p:sp>
        <p:nvSpPr>
          <p:cNvPr id="3" name="Content Placeholder 2">
            <a:extLst>
              <a:ext uri="{FF2B5EF4-FFF2-40B4-BE49-F238E27FC236}">
                <a16:creationId xmlns:a16="http://schemas.microsoft.com/office/drawing/2014/main" id="{62CCFC69-0835-4BD4-A2C7-418225FA8B55}"/>
              </a:ext>
            </a:extLst>
          </p:cNvPr>
          <p:cNvSpPr>
            <a:spLocks noGrp="1"/>
          </p:cNvSpPr>
          <p:nvPr>
            <p:ph idx="1"/>
          </p:nvPr>
        </p:nvSpPr>
        <p:spPr>
          <a:xfrm>
            <a:off x="470844" y="1166877"/>
            <a:ext cx="8328969" cy="1713483"/>
          </a:xfrm>
        </p:spPr>
        <p:txBody>
          <a:bodyPr>
            <a:normAutofit fontScale="92500" lnSpcReduction="10000"/>
          </a:bodyPr>
          <a:lstStyle/>
          <a:p>
            <a:r>
              <a:rPr lang="en-US" sz="1650" dirty="0"/>
              <a:t>Serotonin reuptake inhibitors (SRIs) increased risk of bleeding by 1.16-2.36-fold</a:t>
            </a:r>
          </a:p>
          <a:p>
            <a:r>
              <a:rPr lang="en-US" sz="1650" dirty="0">
                <a:highlight>
                  <a:srgbClr val="FFFF00"/>
                </a:highlight>
              </a:rPr>
              <a:t>The risk is synergistic between SRIs and nonsteroidal anti-inflammatory agents (OR 3.17-10.9)</a:t>
            </a:r>
          </a:p>
          <a:p>
            <a:r>
              <a:rPr lang="en-US" sz="1650" dirty="0"/>
              <a:t>Acid reducing medications may mitigate risk of GI bleeds in chronic NSAIDs and SRI users (OR 0.98-1.1)</a:t>
            </a:r>
          </a:p>
          <a:p>
            <a:r>
              <a:rPr lang="en-US" sz="1650" dirty="0"/>
              <a:t>Compared with aspirin alone, use of SRIs with aspirin is associated with increased risk of bleeding (HR=1.42, 95% CI- 1.08-1.87)</a:t>
            </a:r>
          </a:p>
          <a:p>
            <a:r>
              <a:rPr lang="en-US" sz="1650" dirty="0"/>
              <a:t>Dual antiplatelet therapy alone vs. with SRI, increased risk of bleeding (HR-1.57, 95% CI-1.07-2.32)</a:t>
            </a:r>
          </a:p>
          <a:p>
            <a:endParaRPr lang="en-US" sz="1500" dirty="0"/>
          </a:p>
          <a:p>
            <a:endParaRPr lang="en-US" sz="1500" dirty="0"/>
          </a:p>
          <a:p>
            <a:endParaRPr lang="en-US" sz="1500" dirty="0"/>
          </a:p>
          <a:p>
            <a:pPr marL="0" indent="0">
              <a:buNone/>
            </a:pPr>
            <a:endParaRPr lang="en-US" sz="1500" dirty="0"/>
          </a:p>
          <a:p>
            <a:endParaRPr lang="en-US" dirty="0"/>
          </a:p>
        </p:txBody>
      </p:sp>
      <p:graphicFrame>
        <p:nvGraphicFramePr>
          <p:cNvPr id="4" name="Table 4">
            <a:extLst>
              <a:ext uri="{FF2B5EF4-FFF2-40B4-BE49-F238E27FC236}">
                <a16:creationId xmlns:a16="http://schemas.microsoft.com/office/drawing/2014/main" id="{CCA1E24F-58CE-47B6-8FBB-AC0FDAC6BBE3}"/>
              </a:ext>
            </a:extLst>
          </p:cNvPr>
          <p:cNvGraphicFramePr>
            <a:graphicFrameLocks noGrp="1"/>
          </p:cNvGraphicFramePr>
          <p:nvPr>
            <p:extLst>
              <p:ext uri="{D42A27DB-BD31-4B8C-83A1-F6EECF244321}">
                <p14:modId xmlns:p14="http://schemas.microsoft.com/office/powerpoint/2010/main" val="3927981698"/>
              </p:ext>
            </p:extLst>
          </p:nvPr>
        </p:nvGraphicFramePr>
        <p:xfrm>
          <a:off x="451023" y="2976525"/>
          <a:ext cx="8368613" cy="1581912"/>
        </p:xfrm>
        <a:graphic>
          <a:graphicData uri="http://schemas.openxmlformats.org/drawingml/2006/table">
            <a:tbl>
              <a:tblPr firstRow="1" bandRow="1">
                <a:tableStyleId>{72833802-FEF1-4C79-8D5D-14CF1EAF98D9}</a:tableStyleId>
              </a:tblPr>
              <a:tblGrid>
                <a:gridCol w="1705232">
                  <a:extLst>
                    <a:ext uri="{9D8B030D-6E8A-4147-A177-3AD203B41FA5}">
                      <a16:colId xmlns:a16="http://schemas.microsoft.com/office/drawing/2014/main" val="2533306362"/>
                    </a:ext>
                  </a:extLst>
                </a:gridCol>
                <a:gridCol w="6663381">
                  <a:extLst>
                    <a:ext uri="{9D8B030D-6E8A-4147-A177-3AD203B41FA5}">
                      <a16:colId xmlns:a16="http://schemas.microsoft.com/office/drawing/2014/main" val="821307903"/>
                    </a:ext>
                  </a:extLst>
                </a:gridCol>
              </a:tblGrid>
              <a:tr h="525780">
                <a:tc gridSpan="2">
                  <a:txBody>
                    <a:bodyPr/>
                    <a:lstStyle/>
                    <a:p>
                      <a:pPr algn="ctr"/>
                      <a:r>
                        <a:rPr lang="en-US" sz="2400" dirty="0">
                          <a:solidFill>
                            <a:schemeClr val="bg1"/>
                          </a:solidFill>
                        </a:rPr>
                        <a:t>Clinical Pearls</a:t>
                      </a:r>
                    </a:p>
                  </a:txBody>
                  <a:tcPr marL="68580" marR="68580" marT="34290" marB="34290"/>
                </a:tc>
                <a:tc hMerge="1">
                  <a:txBody>
                    <a:bodyPr/>
                    <a:lstStyle/>
                    <a:p>
                      <a:endParaRPr lang="en-US"/>
                    </a:p>
                  </a:txBody>
                  <a:tcPr/>
                </a:tc>
                <a:extLst>
                  <a:ext uri="{0D108BD9-81ED-4DB2-BD59-A6C34878D82A}">
                    <a16:rowId xmlns:a16="http://schemas.microsoft.com/office/drawing/2014/main" val="2201519415"/>
                  </a:ext>
                </a:extLst>
              </a:tr>
              <a:tr h="525780">
                <a:tc>
                  <a:txBody>
                    <a:bodyPr/>
                    <a:lstStyle/>
                    <a:p>
                      <a:r>
                        <a:rPr lang="en-US" sz="1500" dirty="0"/>
                        <a:t>SSRIs </a:t>
                      </a:r>
                    </a:p>
                  </a:txBody>
                  <a:tcPr marL="68580" marR="68580" marT="34290" marB="34290"/>
                </a:tc>
                <a:tc>
                  <a:txBody>
                    <a:bodyPr/>
                    <a:lstStyle/>
                    <a:p>
                      <a:r>
                        <a:rPr lang="en-US" sz="1500" dirty="0"/>
                        <a:t>Increase gastric acidity, as well as inhibition of platelet aggregation</a:t>
                      </a:r>
                    </a:p>
                  </a:txBody>
                  <a:tcPr marL="68580" marR="68580" marT="34290" marB="34290"/>
                </a:tc>
                <a:extLst>
                  <a:ext uri="{0D108BD9-81ED-4DB2-BD59-A6C34878D82A}">
                    <a16:rowId xmlns:a16="http://schemas.microsoft.com/office/drawing/2014/main" val="894039123"/>
                  </a:ext>
                </a:extLst>
              </a:tr>
              <a:tr h="530352">
                <a:tc>
                  <a:txBody>
                    <a:bodyPr/>
                    <a:lstStyle/>
                    <a:p>
                      <a:r>
                        <a:rPr lang="en-US" sz="1500" dirty="0"/>
                        <a:t>Longitudinal exposure</a:t>
                      </a:r>
                    </a:p>
                  </a:txBody>
                  <a:tcPr marL="68580" marR="68580" marT="34290" marB="34290"/>
                </a:tc>
                <a:tc>
                  <a:txBody>
                    <a:bodyPr/>
                    <a:lstStyle/>
                    <a:p>
                      <a:pPr marL="285750" indent="-285750">
                        <a:buFont typeface="Arial" panose="020B0604020202020204" pitchFamily="34" charset="0"/>
                        <a:buChar char="•"/>
                      </a:pPr>
                      <a:r>
                        <a:rPr lang="en-US" sz="1500" dirty="0"/>
                        <a:t>SRIs can increase gastric acidity almost immediately</a:t>
                      </a:r>
                    </a:p>
                    <a:p>
                      <a:pPr marL="285750" indent="-285750">
                        <a:buFont typeface="Arial" panose="020B0604020202020204" pitchFamily="34" charset="0"/>
                        <a:buChar char="•"/>
                      </a:pPr>
                      <a:r>
                        <a:rPr lang="en-US" sz="1500" dirty="0"/>
                        <a:t>may take a week to deplete platelets of serotonin</a:t>
                      </a:r>
                    </a:p>
                  </a:txBody>
                  <a:tcPr marL="68580" marR="68580" marT="34290" marB="34290"/>
                </a:tc>
                <a:extLst>
                  <a:ext uri="{0D108BD9-81ED-4DB2-BD59-A6C34878D82A}">
                    <a16:rowId xmlns:a16="http://schemas.microsoft.com/office/drawing/2014/main" val="3189123183"/>
                  </a:ext>
                </a:extLst>
              </a:tr>
            </a:tbl>
          </a:graphicData>
        </a:graphic>
      </p:graphicFrame>
      <p:sp>
        <p:nvSpPr>
          <p:cNvPr id="5" name="TextBox 4">
            <a:extLst>
              <a:ext uri="{FF2B5EF4-FFF2-40B4-BE49-F238E27FC236}">
                <a16:creationId xmlns:a16="http://schemas.microsoft.com/office/drawing/2014/main" id="{EC5C9948-2E7B-4FB4-A194-A13A2F400182}"/>
              </a:ext>
            </a:extLst>
          </p:cNvPr>
          <p:cNvSpPr txBox="1"/>
          <p:nvPr/>
        </p:nvSpPr>
        <p:spPr>
          <a:xfrm>
            <a:off x="4118713" y="4728002"/>
            <a:ext cx="5398358" cy="415498"/>
          </a:xfrm>
          <a:prstGeom prst="rect">
            <a:avLst/>
          </a:prstGeom>
          <a:noFill/>
        </p:spPr>
        <p:txBody>
          <a:bodyPr wrap="square" rtlCol="0">
            <a:spAutoFit/>
          </a:bodyPr>
          <a:lstStyle/>
          <a:p>
            <a:r>
              <a:rPr lang="en-US" sz="1050" dirty="0"/>
              <a:t>Bixby, A., </a:t>
            </a:r>
            <a:r>
              <a:rPr lang="en-US" sz="1050" dirty="0" err="1"/>
              <a:t>VandenBerg</a:t>
            </a:r>
            <a:r>
              <a:rPr lang="en-US" sz="1050" dirty="0"/>
              <a:t>, A., Bostwick, J. et al. Clinical Management of Bleeding Risk with Antidepressants. Annals of Pharmacotherapy. 2019, Vol. 53(2) 186-194.</a:t>
            </a:r>
          </a:p>
        </p:txBody>
      </p:sp>
    </p:spTree>
    <p:custDataLst>
      <p:tags r:id="rId1"/>
    </p:custDataLst>
    <p:extLst>
      <p:ext uri="{BB962C8B-B14F-4D97-AF65-F5344CB8AC3E}">
        <p14:creationId xmlns:p14="http://schemas.microsoft.com/office/powerpoint/2010/main" val="3350714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EA17-AF8D-4176-BD23-25FEF520C561}"/>
              </a:ext>
            </a:extLst>
          </p:cNvPr>
          <p:cNvSpPr>
            <a:spLocks noGrp="1"/>
          </p:cNvSpPr>
          <p:nvPr>
            <p:ph type="title"/>
          </p:nvPr>
        </p:nvSpPr>
        <p:spPr>
          <a:xfrm>
            <a:off x="552450" y="171819"/>
            <a:ext cx="7886700" cy="994172"/>
          </a:xfrm>
          <a:noFill/>
        </p:spPr>
        <p:txBody>
          <a:bodyPr vert="horz" lIns="68580" tIns="34290" rIns="68580" bIns="34290" rtlCol="0" anchor="ctr">
            <a:normAutofit/>
          </a:bodyPr>
          <a:lstStyle/>
          <a:p>
            <a:r>
              <a:rPr lang="en-US" sz="2475" dirty="0"/>
              <a:t>American Geriatrics Society</a:t>
            </a:r>
            <a:br>
              <a:rPr lang="en-US" sz="2475" dirty="0">
                <a:solidFill>
                  <a:srgbClr val="FFFFFF"/>
                </a:solidFill>
              </a:rPr>
            </a:br>
            <a:r>
              <a:rPr lang="en-US" sz="2475" dirty="0"/>
              <a:t>“Choosing Wisely”</a:t>
            </a:r>
          </a:p>
        </p:txBody>
      </p:sp>
      <p:pic>
        <p:nvPicPr>
          <p:cNvPr id="5" name="Picture 4" descr="Diagram&#10;&#10;Description automatically generated">
            <a:extLst>
              <a:ext uri="{FF2B5EF4-FFF2-40B4-BE49-F238E27FC236}">
                <a16:creationId xmlns:a16="http://schemas.microsoft.com/office/drawing/2014/main" id="{61C1BB6A-9C26-4782-A6A1-3B188D883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529" y="994172"/>
            <a:ext cx="5586156" cy="3631001"/>
          </a:xfrm>
          <a:prstGeom prst="rect">
            <a:avLst/>
          </a:prstGeom>
        </p:spPr>
      </p:pic>
      <p:sp>
        <p:nvSpPr>
          <p:cNvPr id="7" name="TextBox 6">
            <a:extLst>
              <a:ext uri="{FF2B5EF4-FFF2-40B4-BE49-F238E27FC236}">
                <a16:creationId xmlns:a16="http://schemas.microsoft.com/office/drawing/2014/main" id="{05065A8D-3BCC-4F06-B5E5-FE3574786B17}"/>
              </a:ext>
            </a:extLst>
          </p:cNvPr>
          <p:cNvSpPr txBox="1"/>
          <p:nvPr/>
        </p:nvSpPr>
        <p:spPr>
          <a:xfrm>
            <a:off x="2486935" y="4708074"/>
            <a:ext cx="6597960" cy="346249"/>
          </a:xfrm>
          <a:prstGeom prst="rect">
            <a:avLst/>
          </a:prstGeom>
          <a:noFill/>
        </p:spPr>
        <p:txBody>
          <a:bodyPr wrap="square" rtlCol="0">
            <a:spAutoFit/>
          </a:bodyPr>
          <a:lstStyle/>
          <a:p>
            <a:pPr algn="l"/>
            <a:r>
              <a:rPr lang="en-US" sz="825" dirty="0">
                <a:latin typeface="GothamRounded-Light"/>
              </a:rPr>
              <a:t>American Geriatrics Society Choosing Wisely; Ten Things Clinicians and Patients Should Question. </a:t>
            </a:r>
            <a:r>
              <a:rPr lang="en-US" sz="825" i="1" dirty="0">
                <a:latin typeface="GothamRounded-LightItalic"/>
              </a:rPr>
              <a:t>AGS Website. </a:t>
            </a:r>
            <a:r>
              <a:rPr lang="en-US" sz="825" dirty="0">
                <a:latin typeface="GothamRounded-Light"/>
              </a:rPr>
              <a:t>2015 </a:t>
            </a:r>
            <a:r>
              <a:rPr lang="en-US" sz="825" dirty="0">
                <a:latin typeface="GothamRounded-Light"/>
                <a:hlinkClick r:id="rId4"/>
              </a:rPr>
              <a:t>https://www.choosingwisely.org/societies/american-geriatrics-society/</a:t>
            </a:r>
            <a:endParaRPr lang="en-US" sz="825" dirty="0"/>
          </a:p>
        </p:txBody>
      </p:sp>
      <p:sp>
        <p:nvSpPr>
          <p:cNvPr id="4" name="TextBox 3">
            <a:extLst>
              <a:ext uri="{FF2B5EF4-FFF2-40B4-BE49-F238E27FC236}">
                <a16:creationId xmlns:a16="http://schemas.microsoft.com/office/drawing/2014/main" id="{074D450D-103B-4C68-B6D5-B11F93535824}"/>
              </a:ext>
            </a:extLst>
          </p:cNvPr>
          <p:cNvSpPr txBox="1"/>
          <p:nvPr/>
        </p:nvSpPr>
        <p:spPr>
          <a:xfrm>
            <a:off x="1397254" y="1825113"/>
            <a:ext cx="297034" cy="400110"/>
          </a:xfrm>
          <a:prstGeom prst="rect">
            <a:avLst/>
          </a:prstGeom>
          <a:noFill/>
        </p:spPr>
        <p:txBody>
          <a:bodyPr wrap="square" rtlCol="0">
            <a:spAutoFit/>
          </a:bodyPr>
          <a:lstStyle/>
          <a:p>
            <a:r>
              <a:rPr lang="en-US" sz="2000" dirty="0"/>
              <a:t>√</a:t>
            </a:r>
          </a:p>
        </p:txBody>
      </p:sp>
      <p:sp>
        <p:nvSpPr>
          <p:cNvPr id="9" name="TextBox 8">
            <a:extLst>
              <a:ext uri="{FF2B5EF4-FFF2-40B4-BE49-F238E27FC236}">
                <a16:creationId xmlns:a16="http://schemas.microsoft.com/office/drawing/2014/main" id="{D7C6D8FD-F818-461F-96A8-D9B146332E3A}"/>
              </a:ext>
            </a:extLst>
          </p:cNvPr>
          <p:cNvSpPr txBox="1"/>
          <p:nvPr/>
        </p:nvSpPr>
        <p:spPr>
          <a:xfrm>
            <a:off x="1397254" y="2468525"/>
            <a:ext cx="297034" cy="400110"/>
          </a:xfrm>
          <a:prstGeom prst="rect">
            <a:avLst/>
          </a:prstGeom>
          <a:noFill/>
        </p:spPr>
        <p:txBody>
          <a:bodyPr wrap="square" rtlCol="0">
            <a:spAutoFit/>
          </a:bodyPr>
          <a:lstStyle/>
          <a:p>
            <a:r>
              <a:rPr lang="en-US" sz="2000" dirty="0"/>
              <a:t>√</a:t>
            </a:r>
          </a:p>
        </p:txBody>
      </p:sp>
      <p:sp>
        <p:nvSpPr>
          <p:cNvPr id="10" name="TextBox 9">
            <a:extLst>
              <a:ext uri="{FF2B5EF4-FFF2-40B4-BE49-F238E27FC236}">
                <a16:creationId xmlns:a16="http://schemas.microsoft.com/office/drawing/2014/main" id="{B821E4CF-54FE-49FA-9F1A-245A8661417C}"/>
              </a:ext>
            </a:extLst>
          </p:cNvPr>
          <p:cNvSpPr txBox="1"/>
          <p:nvPr/>
        </p:nvSpPr>
        <p:spPr>
          <a:xfrm>
            <a:off x="1371230" y="3869109"/>
            <a:ext cx="297034" cy="400110"/>
          </a:xfrm>
          <a:prstGeom prst="rect">
            <a:avLst/>
          </a:prstGeom>
          <a:noFill/>
        </p:spPr>
        <p:txBody>
          <a:bodyPr wrap="square" rtlCol="0">
            <a:spAutoFit/>
          </a:bodyPr>
          <a:lstStyle/>
          <a:p>
            <a:r>
              <a:rPr lang="en-US" sz="2000" dirty="0"/>
              <a:t>√</a:t>
            </a:r>
          </a:p>
        </p:txBody>
      </p:sp>
      <p:sp>
        <p:nvSpPr>
          <p:cNvPr id="11" name="TextBox 10">
            <a:extLst>
              <a:ext uri="{FF2B5EF4-FFF2-40B4-BE49-F238E27FC236}">
                <a16:creationId xmlns:a16="http://schemas.microsoft.com/office/drawing/2014/main" id="{D45D888F-0B80-4865-B67F-E7A6B846660E}"/>
              </a:ext>
            </a:extLst>
          </p:cNvPr>
          <p:cNvSpPr txBox="1"/>
          <p:nvPr/>
        </p:nvSpPr>
        <p:spPr>
          <a:xfrm>
            <a:off x="7505012" y="1125433"/>
            <a:ext cx="483467" cy="707886"/>
          </a:xfrm>
          <a:prstGeom prst="rect">
            <a:avLst/>
          </a:prstGeom>
          <a:noFill/>
        </p:spPr>
        <p:txBody>
          <a:bodyPr wrap="square" rtlCol="0">
            <a:spAutoFit/>
          </a:bodyPr>
          <a:lstStyle/>
          <a:p>
            <a:r>
              <a:rPr lang="en-US" sz="2000" dirty="0"/>
              <a:t>√√</a:t>
            </a:r>
          </a:p>
          <a:p>
            <a:endParaRPr lang="en-US" sz="2000" dirty="0"/>
          </a:p>
        </p:txBody>
      </p:sp>
      <p:sp>
        <p:nvSpPr>
          <p:cNvPr id="17" name="TextBox 16">
            <a:extLst>
              <a:ext uri="{FF2B5EF4-FFF2-40B4-BE49-F238E27FC236}">
                <a16:creationId xmlns:a16="http://schemas.microsoft.com/office/drawing/2014/main" id="{856DD993-EC20-4A75-93D3-775D22EA4CE8}"/>
              </a:ext>
            </a:extLst>
          </p:cNvPr>
          <p:cNvSpPr txBox="1"/>
          <p:nvPr/>
        </p:nvSpPr>
        <p:spPr>
          <a:xfrm>
            <a:off x="7501550" y="1840090"/>
            <a:ext cx="483467" cy="707886"/>
          </a:xfrm>
          <a:prstGeom prst="rect">
            <a:avLst/>
          </a:prstGeom>
          <a:noFill/>
        </p:spPr>
        <p:txBody>
          <a:bodyPr wrap="square" rtlCol="0">
            <a:spAutoFit/>
          </a:bodyPr>
          <a:lstStyle/>
          <a:p>
            <a:r>
              <a:rPr lang="en-US" sz="2000" dirty="0"/>
              <a:t>√√</a:t>
            </a:r>
          </a:p>
          <a:p>
            <a:endParaRPr lang="en-US" sz="2000" dirty="0"/>
          </a:p>
        </p:txBody>
      </p:sp>
      <p:sp>
        <p:nvSpPr>
          <p:cNvPr id="18" name="TextBox 17">
            <a:extLst>
              <a:ext uri="{FF2B5EF4-FFF2-40B4-BE49-F238E27FC236}">
                <a16:creationId xmlns:a16="http://schemas.microsoft.com/office/drawing/2014/main" id="{75D477AE-07B8-4F0D-BD84-B01F878D90BA}"/>
              </a:ext>
            </a:extLst>
          </p:cNvPr>
          <p:cNvSpPr txBox="1"/>
          <p:nvPr/>
        </p:nvSpPr>
        <p:spPr>
          <a:xfrm>
            <a:off x="7503446" y="2521781"/>
            <a:ext cx="483467" cy="707886"/>
          </a:xfrm>
          <a:prstGeom prst="rect">
            <a:avLst/>
          </a:prstGeom>
          <a:noFill/>
        </p:spPr>
        <p:txBody>
          <a:bodyPr wrap="square" rtlCol="0">
            <a:spAutoFit/>
          </a:bodyPr>
          <a:lstStyle/>
          <a:p>
            <a:r>
              <a:rPr lang="en-US" sz="2000" dirty="0"/>
              <a:t>√√</a:t>
            </a:r>
          </a:p>
          <a:p>
            <a:endParaRPr lang="en-US" sz="2000" dirty="0"/>
          </a:p>
        </p:txBody>
      </p:sp>
      <p:sp>
        <p:nvSpPr>
          <p:cNvPr id="19" name="TextBox 18">
            <a:extLst>
              <a:ext uri="{FF2B5EF4-FFF2-40B4-BE49-F238E27FC236}">
                <a16:creationId xmlns:a16="http://schemas.microsoft.com/office/drawing/2014/main" id="{6D588242-F936-479B-8262-4A2BC8A1DCA2}"/>
              </a:ext>
            </a:extLst>
          </p:cNvPr>
          <p:cNvSpPr txBox="1"/>
          <p:nvPr/>
        </p:nvSpPr>
        <p:spPr>
          <a:xfrm>
            <a:off x="7531036" y="3181518"/>
            <a:ext cx="483467" cy="1015663"/>
          </a:xfrm>
          <a:prstGeom prst="rect">
            <a:avLst/>
          </a:prstGeom>
          <a:noFill/>
        </p:spPr>
        <p:txBody>
          <a:bodyPr wrap="square" rtlCol="0">
            <a:spAutoFit/>
          </a:bodyPr>
          <a:lstStyle/>
          <a:p>
            <a:r>
              <a:rPr lang="en-US" sz="2000" dirty="0"/>
              <a:t>√√</a:t>
            </a:r>
          </a:p>
          <a:p>
            <a:endParaRPr lang="en-US" sz="2000" dirty="0"/>
          </a:p>
          <a:p>
            <a:endParaRPr lang="en-US" sz="2000" dirty="0"/>
          </a:p>
        </p:txBody>
      </p:sp>
    </p:spTree>
    <p:extLst>
      <p:ext uri="{BB962C8B-B14F-4D97-AF65-F5344CB8AC3E}">
        <p14:creationId xmlns:p14="http://schemas.microsoft.com/office/powerpoint/2010/main" val="4187840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338F-D1CD-884F-9D22-18A53AFC7831}"/>
              </a:ext>
            </a:extLst>
          </p:cNvPr>
          <p:cNvSpPr>
            <a:spLocks noGrp="1"/>
          </p:cNvSpPr>
          <p:nvPr>
            <p:ph type="title"/>
          </p:nvPr>
        </p:nvSpPr>
        <p:spPr>
          <a:xfrm>
            <a:off x="445769" y="906814"/>
            <a:ext cx="3342459" cy="3048694"/>
          </a:xfrm>
        </p:spPr>
        <p:txBody>
          <a:bodyPr anchor="ctr">
            <a:normAutofit/>
          </a:bodyPr>
          <a:lstStyle/>
          <a:p>
            <a:r>
              <a:rPr lang="en-US" sz="3800" dirty="0"/>
              <a:t>Deprescribing Opportunities For Pharmacist Engagement</a:t>
            </a:r>
          </a:p>
        </p:txBody>
      </p:sp>
      <p:graphicFrame>
        <p:nvGraphicFramePr>
          <p:cNvPr id="7" name="Content Placeholder 2">
            <a:extLst>
              <a:ext uri="{FF2B5EF4-FFF2-40B4-BE49-F238E27FC236}">
                <a16:creationId xmlns:a16="http://schemas.microsoft.com/office/drawing/2014/main" id="{E4A0188E-F31F-4A09-B275-EF7B3A2F5231}"/>
              </a:ext>
            </a:extLst>
          </p:cNvPr>
          <p:cNvGraphicFramePr>
            <a:graphicFrameLocks noGrp="1"/>
          </p:cNvGraphicFramePr>
          <p:nvPr>
            <p:ph idx="1"/>
          </p:nvPr>
        </p:nvGraphicFramePr>
        <p:xfrm>
          <a:off x="4210812" y="342900"/>
          <a:ext cx="4588002" cy="427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986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p:cNvSpPr>
          <p:nvPr>
            <p:ph type="title"/>
          </p:nvPr>
        </p:nvSpPr>
        <p:spPr/>
        <p:txBody>
          <a:bodyPr/>
          <a:lstStyle/>
          <a:p>
            <a:r>
              <a:rPr lang="en-US" dirty="0"/>
              <a:t>Clinical Pearls</a:t>
            </a:r>
          </a:p>
        </p:txBody>
      </p:sp>
      <p:sp>
        <p:nvSpPr>
          <p:cNvPr id="113669" name="Rectangle 5"/>
          <p:cNvSpPr>
            <a:spLocks noGrp="1"/>
          </p:cNvSpPr>
          <p:nvPr>
            <p:ph idx="1"/>
          </p:nvPr>
        </p:nvSpPr>
        <p:spPr/>
        <p:txBody>
          <a:bodyPr>
            <a:normAutofit/>
          </a:bodyPr>
          <a:lstStyle/>
          <a:p>
            <a:r>
              <a:rPr lang="en-US" sz="2400" dirty="0"/>
              <a:t>Check for adherence!</a:t>
            </a:r>
          </a:p>
          <a:p>
            <a:r>
              <a:rPr lang="en-US" sz="2400" dirty="0"/>
              <a:t>Reconcile meds (TOC opportunities)</a:t>
            </a:r>
          </a:p>
          <a:p>
            <a:r>
              <a:rPr lang="en-US" sz="2400" dirty="0"/>
              <a:t>Consolidate/Streamline meds</a:t>
            </a:r>
          </a:p>
          <a:p>
            <a:r>
              <a:rPr lang="en-US" sz="2400" dirty="0"/>
              <a:t>Enhanced Vigilance:</a:t>
            </a:r>
          </a:p>
          <a:p>
            <a:pPr lvl="1"/>
            <a:r>
              <a:rPr lang="en-US" sz="2000" dirty="0"/>
              <a:t>Identify Additive Adverse Drug Effects</a:t>
            </a:r>
          </a:p>
          <a:p>
            <a:pPr lvl="1"/>
            <a:r>
              <a:rPr lang="en-US" sz="2000" dirty="0"/>
              <a:t>Identify Possible Prescribing Cascade</a:t>
            </a:r>
          </a:p>
          <a:p>
            <a:pPr lvl="1"/>
            <a:r>
              <a:rPr lang="en-US" sz="2000" dirty="0"/>
              <a:t>Identify Potential DDIs</a:t>
            </a:r>
          </a:p>
          <a:p>
            <a:r>
              <a:rPr lang="en-US" sz="2400" dirty="0"/>
              <a:t>Construct evidence-based case for deprescribing in concert with goals (shared decision making)</a:t>
            </a:r>
          </a:p>
        </p:txBody>
      </p:sp>
      <p:pic>
        <p:nvPicPr>
          <p:cNvPr id="4" name="Picture 3" descr="618spOqCy9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318" y="1770002"/>
            <a:ext cx="1829409" cy="1785938"/>
          </a:xfrm>
          <a:prstGeom prst="rect">
            <a:avLst/>
          </a:prstGeom>
        </p:spPr>
      </p:pic>
    </p:spTree>
    <p:custDataLst>
      <p:tags r:id="rId1"/>
    </p:custDataLst>
    <p:extLst>
      <p:ext uri="{BB962C8B-B14F-4D97-AF65-F5344CB8AC3E}">
        <p14:creationId xmlns:p14="http://schemas.microsoft.com/office/powerpoint/2010/main" val="2767979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Online Resources</a:t>
            </a:r>
          </a:p>
        </p:txBody>
      </p:sp>
      <p:sp>
        <p:nvSpPr>
          <p:cNvPr id="4" name="Content Placeholder 3"/>
          <p:cNvSpPr>
            <a:spLocks noGrp="1"/>
          </p:cNvSpPr>
          <p:nvPr>
            <p:ph idx="1"/>
          </p:nvPr>
        </p:nvSpPr>
        <p:spPr>
          <a:xfrm>
            <a:off x="457200" y="1323243"/>
            <a:ext cx="8229600" cy="3394472"/>
          </a:xfrm>
        </p:spPr>
        <p:txBody>
          <a:bodyPr>
            <a:normAutofit/>
          </a:bodyPr>
          <a:lstStyle/>
          <a:p>
            <a:r>
              <a:rPr lang="en-US" dirty="0">
                <a:solidFill>
                  <a:schemeClr val="tx1"/>
                </a:solidFill>
                <a:hlinkClick r:id="" action="ppaction://noaction">
                  <a:extLst>
                    <a:ext uri="{A12FA001-AC4F-418D-AE19-62706E023703}">
                      <ahyp:hlinkClr xmlns:ahyp="http://schemas.microsoft.com/office/drawing/2018/hyperlinkcolor" val="tx"/>
                    </a:ext>
                  </a:extLst>
                </a:hlinkClick>
              </a:rPr>
              <a:t>Canadian Deprescribing Network</a:t>
            </a:r>
          </a:p>
          <a:p>
            <a:pPr lvl="1"/>
            <a:r>
              <a:rPr lang="en-US" dirty="0">
                <a:hlinkClick r:id="rId4"/>
              </a:rPr>
              <a:t>https://www.deprescribingnetwork.ca</a:t>
            </a:r>
            <a:endParaRPr lang="en-US" dirty="0"/>
          </a:p>
          <a:p>
            <a:r>
              <a:rPr lang="en-US" dirty="0"/>
              <a:t>Choosing Wisely</a:t>
            </a:r>
          </a:p>
          <a:p>
            <a:pPr lvl="1"/>
            <a:r>
              <a:rPr lang="en-US" dirty="0">
                <a:hlinkClick r:id="rId5"/>
              </a:rPr>
              <a:t>https://www.choosingwisely.org</a:t>
            </a:r>
            <a:endParaRPr lang="en-US" dirty="0"/>
          </a:p>
          <a:p>
            <a:r>
              <a:rPr lang="en-US" dirty="0"/>
              <a:t>US Deprescribing Research Network</a:t>
            </a:r>
          </a:p>
          <a:p>
            <a:pPr lvl="1"/>
            <a:r>
              <a:rPr lang="en-US" dirty="0">
                <a:hlinkClick r:id="rId6"/>
              </a:rPr>
              <a:t>https://deprescribingresearch.org</a:t>
            </a:r>
            <a:endParaRPr lang="en-US" dirty="0"/>
          </a:p>
          <a:p>
            <a:pPr lvl="1"/>
            <a:r>
              <a:rPr lang="en-US" dirty="0">
                <a:hlinkClick r:id="rId7"/>
              </a:rPr>
              <a:t>https://deprescribingresearch.org/resources-2/resources-for-clinicians/</a:t>
            </a:r>
            <a:endParaRPr lang="en-US" dirty="0"/>
          </a:p>
          <a:p>
            <a:pPr lvl="1"/>
            <a:endParaRPr lang="en-US" dirty="0"/>
          </a:p>
          <a:p>
            <a:pPr lvl="1"/>
            <a:endParaRPr lang="en-US" dirty="0"/>
          </a:p>
          <a:p>
            <a:pPr marL="0"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418122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#1</a:t>
            </a:r>
          </a:p>
        </p:txBody>
      </p:sp>
      <p:sp>
        <p:nvSpPr>
          <p:cNvPr id="3" name="Content Placeholder 2"/>
          <p:cNvSpPr>
            <a:spLocks noGrp="1"/>
          </p:cNvSpPr>
          <p:nvPr>
            <p:ph idx="1"/>
          </p:nvPr>
        </p:nvSpPr>
        <p:spPr>
          <a:xfrm>
            <a:off x="457200" y="1319421"/>
            <a:ext cx="8229600" cy="3394472"/>
          </a:xfrm>
        </p:spPr>
        <p:txBody>
          <a:bodyPr>
            <a:normAutofit/>
          </a:bodyPr>
          <a:lstStyle/>
          <a:p>
            <a:pPr marL="0" indent="0">
              <a:buNone/>
            </a:pPr>
            <a:r>
              <a:rPr lang="en-US" dirty="0"/>
              <a:t>Deprescribing is </a:t>
            </a:r>
            <a:r>
              <a:rPr lang="en-US" i="1" u="sng" dirty="0">
                <a:solidFill>
                  <a:srgbClr val="FF0000"/>
                </a:solidFill>
              </a:rPr>
              <a:t>best defined</a:t>
            </a:r>
            <a:r>
              <a:rPr lang="en-US" i="1" dirty="0">
                <a:solidFill>
                  <a:srgbClr val="FF0000"/>
                </a:solidFill>
              </a:rPr>
              <a:t> </a:t>
            </a:r>
            <a:r>
              <a:rPr lang="en-US" dirty="0"/>
              <a:t>by which of the following? </a:t>
            </a:r>
          </a:p>
          <a:p>
            <a:pPr marL="685800" lvl="1" indent="-342900">
              <a:buFont typeface="+mj-lt"/>
              <a:buAutoNum type="alphaUcPeriod"/>
            </a:pPr>
            <a:r>
              <a:rPr lang="en-US" sz="2000" dirty="0"/>
              <a:t>Stopping one medication per week until they are all discontinued </a:t>
            </a:r>
          </a:p>
          <a:p>
            <a:pPr marL="685800" lvl="1" indent="-342900">
              <a:buFont typeface="+mj-lt"/>
              <a:buAutoNum type="alphaUcPeriod"/>
            </a:pPr>
            <a:r>
              <a:rPr lang="en-US" sz="2000" dirty="0"/>
              <a:t>Discontinuing medications for whom burden exceeds benefit </a:t>
            </a:r>
          </a:p>
          <a:p>
            <a:pPr marL="685800" lvl="1" indent="-342900">
              <a:buFont typeface="+mj-lt"/>
              <a:buAutoNum type="alphaUcPeriod"/>
            </a:pPr>
            <a:r>
              <a:rPr lang="en-US" sz="2000" dirty="0"/>
              <a:t>Discontinuing all medications on admission to hospice </a:t>
            </a:r>
          </a:p>
          <a:p>
            <a:pPr marL="685800" lvl="1" indent="-342900">
              <a:buFont typeface="+mj-lt"/>
              <a:buAutoNum type="alphaUcPeriod"/>
            </a:pPr>
            <a:r>
              <a:rPr lang="en-US" sz="2000" dirty="0"/>
              <a:t>Discontinuing medications, the patient cannot afford </a:t>
            </a:r>
          </a:p>
          <a:p>
            <a:endParaRPr lang="en-US" dirty="0"/>
          </a:p>
        </p:txBody>
      </p:sp>
    </p:spTree>
    <p:custDataLst>
      <p:tags r:id="rId1"/>
    </p:custDataLst>
    <p:extLst>
      <p:ext uri="{BB962C8B-B14F-4D97-AF65-F5344CB8AC3E}">
        <p14:creationId xmlns:p14="http://schemas.microsoft.com/office/powerpoint/2010/main" val="4286320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C4E99-21F0-DB41-B2F7-F51DE6D9BE14}"/>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FE36D1C3-269C-D840-A972-3918685A2E9C}"/>
              </a:ext>
            </a:extLst>
          </p:cNvPr>
          <p:cNvSpPr>
            <a:spLocks noGrp="1"/>
          </p:cNvSpPr>
          <p:nvPr>
            <p:ph idx="1"/>
          </p:nvPr>
        </p:nvSpPr>
        <p:spPr/>
        <p:txBody>
          <a:bodyPr>
            <a:normAutofit fontScale="92500" lnSpcReduction="10000"/>
          </a:bodyPr>
          <a:lstStyle/>
          <a:p>
            <a:r>
              <a:rPr lang="en-US" i="1" dirty="0"/>
              <a:t>Choosing Wisely (CW) </a:t>
            </a:r>
            <a:r>
              <a:rPr lang="en-US" dirty="0"/>
              <a:t>as described by ABIM means choosing tests/medications carefully, and that are supported by evidence and free from harm.</a:t>
            </a:r>
          </a:p>
          <a:p>
            <a:r>
              <a:rPr lang="en-US" dirty="0"/>
              <a:t>The clinical evidence behind CW statements were selected as they apply to DDIs, primarily.</a:t>
            </a:r>
          </a:p>
          <a:p>
            <a:r>
              <a:rPr lang="en-US" dirty="0"/>
              <a:t>Deprescribing as a strategy aligns closely with ASCP CW statements intent and purpose.</a:t>
            </a:r>
          </a:p>
          <a:p>
            <a:r>
              <a:rPr lang="en-US" dirty="0"/>
              <a:t>The opportunities presented by CW statements encompass medication review, medication management and medication reconciliation.</a:t>
            </a:r>
          </a:p>
          <a:p>
            <a:endParaRPr lang="en-US" dirty="0"/>
          </a:p>
        </p:txBody>
      </p:sp>
      <p:sp>
        <p:nvSpPr>
          <p:cNvPr id="4" name="Slide Number Placeholder 3">
            <a:extLst>
              <a:ext uri="{FF2B5EF4-FFF2-40B4-BE49-F238E27FC236}">
                <a16:creationId xmlns:a16="http://schemas.microsoft.com/office/drawing/2014/main" id="{567A243F-C159-C44E-9C18-CBED049E3EBE}"/>
              </a:ext>
            </a:extLst>
          </p:cNvPr>
          <p:cNvSpPr>
            <a:spLocks noGrp="1"/>
          </p:cNvSpPr>
          <p:nvPr>
            <p:ph type="sldNum" sz="quarter" idx="12"/>
          </p:nvPr>
        </p:nvSpPr>
        <p:spPr/>
        <p:txBody>
          <a:bodyPr/>
          <a:lstStyle/>
          <a:p>
            <a:fld id="{2066355A-084C-D24E-9AD2-7E4FC41EA627}" type="slidenum">
              <a:rPr lang="en-US" smtClean="0"/>
              <a:t>39</a:t>
            </a:fld>
            <a:endParaRPr lang="en-US"/>
          </a:p>
        </p:txBody>
      </p:sp>
    </p:spTree>
    <p:extLst>
      <p:ext uri="{BB962C8B-B14F-4D97-AF65-F5344CB8AC3E}">
        <p14:creationId xmlns:p14="http://schemas.microsoft.com/office/powerpoint/2010/main" val="738898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6F01645-68CE-0D4E-914E-DEFC87F5A17B}"/>
              </a:ext>
            </a:extLst>
          </p:cNvPr>
          <p:cNvGraphicFramePr/>
          <p:nvPr/>
        </p:nvGraphicFramePr>
        <p:xfrm>
          <a:off x="5459470" y="1898932"/>
          <a:ext cx="2902764" cy="2467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sunset in the background&#10;&#10;Description automatically generated">
            <a:extLst>
              <a:ext uri="{FF2B5EF4-FFF2-40B4-BE49-F238E27FC236}">
                <a16:creationId xmlns:a16="http://schemas.microsoft.com/office/drawing/2014/main" id="{244EF4E2-7259-974F-AACD-AA801BDBB267}"/>
              </a:ext>
            </a:extLst>
          </p:cNvPr>
          <p:cNvPicPr>
            <a:picLocks noChangeAspect="1"/>
          </p:cNvPicPr>
          <p:nvPr/>
        </p:nvPicPr>
        <p:blipFill>
          <a:blip r:embed="rId8"/>
          <a:stretch>
            <a:fillRect/>
          </a:stretch>
        </p:blipFill>
        <p:spPr>
          <a:xfrm>
            <a:off x="898215" y="397294"/>
            <a:ext cx="3968768" cy="3968768"/>
          </a:xfrm>
          <a:prstGeom prst="rect">
            <a:avLst/>
          </a:prstGeom>
        </p:spPr>
      </p:pic>
      <p:sp>
        <p:nvSpPr>
          <p:cNvPr id="2" name="TextBox 1">
            <a:extLst>
              <a:ext uri="{FF2B5EF4-FFF2-40B4-BE49-F238E27FC236}">
                <a16:creationId xmlns:a16="http://schemas.microsoft.com/office/drawing/2014/main" id="{C88F8ED5-8615-CD48-AF3E-D80C67F8C4EE}"/>
              </a:ext>
            </a:extLst>
          </p:cNvPr>
          <p:cNvSpPr txBox="1"/>
          <p:nvPr/>
        </p:nvSpPr>
        <p:spPr>
          <a:xfrm>
            <a:off x="6034337" y="409577"/>
            <a:ext cx="1624694" cy="13849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Beier Acronym</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ea typeface="+mn-ea"/>
                <a:cs typeface="+mn-cs"/>
              </a:rPr>
              <a:t>PAVE</a:t>
            </a:r>
          </a:p>
        </p:txBody>
      </p:sp>
    </p:spTree>
    <p:extLst>
      <p:ext uri="{BB962C8B-B14F-4D97-AF65-F5344CB8AC3E}">
        <p14:creationId xmlns:p14="http://schemas.microsoft.com/office/powerpoint/2010/main" val="3878918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2D178C45-64BD-7C40-855C-B56987031C6A}"/>
              </a:ext>
            </a:extLst>
          </p:cNvPr>
          <p:cNvSpPr/>
          <p:nvPr/>
        </p:nvSpPr>
        <p:spPr>
          <a:xfrm>
            <a:off x="3961274" y="1268016"/>
            <a:ext cx="2973910" cy="3038149"/>
          </a:xfrm>
          <a:prstGeom prst="rect">
            <a:avLst/>
          </a:prstGeom>
          <a:blipFill>
            <a:blip r:embed="rId3" cstate="print"/>
            <a:stretch>
              <a:fillRect/>
            </a:stretch>
          </a:blipFill>
        </p:spPr>
        <p:txBody>
          <a:bodyPr wrap="square" lIns="0" tIns="0" rIns="0" bIns="0" rtlCol="0"/>
          <a:lstStyle/>
          <a:p>
            <a:endParaRPr/>
          </a:p>
        </p:txBody>
      </p:sp>
      <p:sp>
        <p:nvSpPr>
          <p:cNvPr id="7" name="Title 6">
            <a:extLst>
              <a:ext uri="{FF2B5EF4-FFF2-40B4-BE49-F238E27FC236}">
                <a16:creationId xmlns:a16="http://schemas.microsoft.com/office/drawing/2014/main" id="{D297A74C-D7C3-8D41-B91B-1FD06C229B00}"/>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4521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Deprescribing</a:t>
            </a:r>
          </a:p>
        </p:txBody>
      </p:sp>
      <p:sp>
        <p:nvSpPr>
          <p:cNvPr id="3" name="Content Placeholder 2"/>
          <p:cNvSpPr>
            <a:spLocks noGrp="1"/>
          </p:cNvSpPr>
          <p:nvPr>
            <p:ph idx="1"/>
          </p:nvPr>
        </p:nvSpPr>
        <p:spPr>
          <a:xfrm>
            <a:off x="811522" y="1063229"/>
            <a:ext cx="6172200" cy="3661826"/>
          </a:xfrm>
          <a:ln/>
        </p:spPr>
        <p:style>
          <a:lnRef idx="2">
            <a:schemeClr val="accent2"/>
          </a:lnRef>
          <a:fillRef idx="1">
            <a:schemeClr val="lt1"/>
          </a:fillRef>
          <a:effectRef idx="0">
            <a:schemeClr val="accent2"/>
          </a:effectRef>
          <a:fontRef idx="minor">
            <a:schemeClr val="dk1"/>
          </a:fontRef>
        </p:style>
        <p:txBody>
          <a:bodyPr anchor="t">
            <a:normAutofit lnSpcReduction="10000"/>
          </a:bodyPr>
          <a:lstStyle/>
          <a:p>
            <a:pPr marL="300038" lvl="1" indent="0" algn="ctr">
              <a:lnSpc>
                <a:spcPct val="150000"/>
              </a:lnSpc>
              <a:buNone/>
            </a:pPr>
            <a:r>
              <a:rPr lang="en-US" sz="2100" dirty="0"/>
              <a:t>“Systematic process of identifying and </a:t>
            </a:r>
            <a:r>
              <a:rPr lang="en-US" sz="2100" b="1" dirty="0">
                <a:solidFill>
                  <a:srgbClr val="FF0000"/>
                </a:solidFill>
              </a:rPr>
              <a:t>discontinuing drugs</a:t>
            </a:r>
            <a:r>
              <a:rPr lang="en-US" sz="2100" dirty="0"/>
              <a:t> in instances in which existing or potential harms outweigh existing or potential benefits.”</a:t>
            </a:r>
          </a:p>
          <a:p>
            <a:pPr marL="257175" lvl="1" indent="0">
              <a:lnSpc>
                <a:spcPct val="150000"/>
              </a:lnSpc>
              <a:buNone/>
            </a:pPr>
            <a:r>
              <a:rPr lang="en-US" sz="2100" b="1" dirty="0">
                <a:highlight>
                  <a:srgbClr val="FFFF00"/>
                </a:highlight>
              </a:rPr>
              <a:t>Consider </a:t>
            </a:r>
          </a:p>
          <a:p>
            <a:pPr marL="1000125" lvl="2" indent="-342900">
              <a:lnSpc>
                <a:spcPct val="150000"/>
              </a:lnSpc>
            </a:pPr>
            <a:r>
              <a:rPr lang="en-US" sz="1700" b="1" dirty="0"/>
              <a:t>patient’s care goals</a:t>
            </a:r>
          </a:p>
          <a:p>
            <a:pPr marL="1000125" lvl="2" indent="-342900">
              <a:lnSpc>
                <a:spcPct val="150000"/>
              </a:lnSpc>
            </a:pPr>
            <a:r>
              <a:rPr lang="en-US" sz="1700" b="1" dirty="0"/>
              <a:t>functioning</a:t>
            </a:r>
          </a:p>
          <a:p>
            <a:pPr marL="1000125" lvl="2" indent="-342900">
              <a:lnSpc>
                <a:spcPct val="150000"/>
              </a:lnSpc>
            </a:pPr>
            <a:r>
              <a:rPr lang="en-US" sz="1700" b="1" dirty="0"/>
              <a:t>life expectancy</a:t>
            </a:r>
          </a:p>
          <a:p>
            <a:pPr marL="1000125" lvl="2" indent="-342900">
              <a:lnSpc>
                <a:spcPct val="150000"/>
              </a:lnSpc>
            </a:pPr>
            <a:r>
              <a:rPr lang="en-US" sz="1700" b="1" dirty="0"/>
              <a:t>Values and preferences</a:t>
            </a:r>
          </a:p>
        </p:txBody>
      </p:sp>
      <p:sp>
        <p:nvSpPr>
          <p:cNvPr id="4" name="TextBox 3"/>
          <p:cNvSpPr txBox="1"/>
          <p:nvPr/>
        </p:nvSpPr>
        <p:spPr>
          <a:xfrm>
            <a:off x="3029446" y="4822105"/>
            <a:ext cx="2358410" cy="230832"/>
          </a:xfrm>
          <a:prstGeom prst="rect">
            <a:avLst/>
          </a:prstGeom>
          <a:noFill/>
        </p:spPr>
        <p:txBody>
          <a:bodyPr wrap="square" rtlCol="0">
            <a:spAutoFit/>
          </a:bodyPr>
          <a:lstStyle/>
          <a:p>
            <a:r>
              <a:rPr lang="en-US" sz="900" i="1" dirty="0"/>
              <a:t>JAMA Intern Med</a:t>
            </a:r>
            <a:r>
              <a:rPr lang="en-US" sz="900" dirty="0"/>
              <a:t>. 2015;175(5):827-834</a:t>
            </a:r>
          </a:p>
        </p:txBody>
      </p:sp>
      <p:pic>
        <p:nvPicPr>
          <p:cNvPr id="5" name="Picture 4" descr="Benes-v-Risks-DrugWebSite-Tilt-300x21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262" y="3091527"/>
            <a:ext cx="1671476" cy="1626903"/>
          </a:xfrm>
          <a:prstGeom prst="rect">
            <a:avLst/>
          </a:prstGeom>
        </p:spPr>
      </p:pic>
    </p:spTree>
    <p:custDataLst>
      <p:tags r:id="rId1"/>
    </p:custDataLst>
    <p:extLst>
      <p:ext uri="{BB962C8B-B14F-4D97-AF65-F5344CB8AC3E}">
        <p14:creationId xmlns:p14="http://schemas.microsoft.com/office/powerpoint/2010/main" val="138253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3909" y="448426"/>
            <a:ext cx="8229600" cy="857250"/>
          </a:xfrm>
        </p:spPr>
        <p:txBody>
          <a:bodyPr>
            <a:normAutofit/>
          </a:bodyPr>
          <a:lstStyle/>
          <a:p>
            <a:r>
              <a:rPr lang="en-US" sz="2800"/>
              <a:t>	</a:t>
            </a:r>
            <a:r>
              <a:rPr lang="en-US" sz="3200"/>
              <a:t>When To Consider Deprescribing?</a:t>
            </a:r>
            <a:endParaRPr lang="en-US" sz="2800" dirty="0"/>
          </a:p>
        </p:txBody>
      </p:sp>
      <p:sp>
        <p:nvSpPr>
          <p:cNvPr id="7" name="Content Placeholder 6"/>
          <p:cNvSpPr>
            <a:spLocks noGrp="1"/>
          </p:cNvSpPr>
          <p:nvPr>
            <p:ph sz="half" idx="1"/>
          </p:nvPr>
        </p:nvSpPr>
        <p:spPr>
          <a:xfrm>
            <a:off x="457200" y="1244572"/>
            <a:ext cx="4038600" cy="3394472"/>
          </a:xfrm>
        </p:spPr>
        <p:txBody>
          <a:bodyPr>
            <a:normAutofit lnSpcReduction="10000"/>
          </a:bodyPr>
          <a:lstStyle/>
          <a:p>
            <a:r>
              <a:rPr lang="en-US" b="1" dirty="0">
                <a:solidFill>
                  <a:srgbClr val="FF0000"/>
                </a:solidFill>
              </a:rPr>
              <a:t>Course Complete</a:t>
            </a:r>
          </a:p>
          <a:p>
            <a:pPr lvl="1"/>
            <a:r>
              <a:rPr lang="en-US" dirty="0"/>
              <a:t>No indication</a:t>
            </a:r>
          </a:p>
          <a:p>
            <a:pPr lvl="1"/>
            <a:r>
              <a:rPr lang="en-US" dirty="0"/>
              <a:t>Resolution of problem</a:t>
            </a:r>
          </a:p>
          <a:p>
            <a:r>
              <a:rPr lang="en-US" b="1" dirty="0">
                <a:solidFill>
                  <a:srgbClr val="FF0000"/>
                </a:solidFill>
              </a:rPr>
              <a:t>Not Safe!</a:t>
            </a:r>
          </a:p>
          <a:p>
            <a:pPr lvl="1"/>
            <a:r>
              <a:rPr lang="en-US" dirty="0"/>
              <a:t>Prescribing cascade</a:t>
            </a:r>
          </a:p>
          <a:p>
            <a:pPr lvl="1"/>
            <a:r>
              <a:rPr lang="en-US" dirty="0"/>
              <a:t>Beers Criteria meds/high risk/PIMs</a:t>
            </a:r>
          </a:p>
          <a:p>
            <a:pPr lvl="1"/>
            <a:r>
              <a:rPr lang="en-US" dirty="0"/>
              <a:t>START/STOPP UK criteria</a:t>
            </a:r>
          </a:p>
          <a:p>
            <a:pPr lvl="1"/>
            <a:endParaRPr lang="en-US" dirty="0"/>
          </a:p>
          <a:p>
            <a:endParaRPr lang="en-US" dirty="0"/>
          </a:p>
          <a:p>
            <a:pPr lvl="1"/>
            <a:endParaRPr lang="en-US" dirty="0"/>
          </a:p>
        </p:txBody>
      </p:sp>
      <p:sp>
        <p:nvSpPr>
          <p:cNvPr id="8" name="Content Placeholder 7"/>
          <p:cNvSpPr>
            <a:spLocks noGrp="1"/>
          </p:cNvSpPr>
          <p:nvPr>
            <p:ph sz="half" idx="2"/>
          </p:nvPr>
        </p:nvSpPr>
        <p:spPr>
          <a:xfrm>
            <a:off x="4648200" y="1239536"/>
            <a:ext cx="4038600" cy="3394472"/>
          </a:xfrm>
        </p:spPr>
        <p:txBody>
          <a:bodyPr>
            <a:normAutofit lnSpcReduction="10000"/>
          </a:bodyPr>
          <a:lstStyle/>
          <a:p>
            <a:r>
              <a:rPr lang="en-US" b="1" dirty="0">
                <a:solidFill>
                  <a:srgbClr val="FF0000"/>
                </a:solidFill>
              </a:rPr>
              <a:t>Not Effective</a:t>
            </a:r>
          </a:p>
          <a:p>
            <a:pPr lvl="1"/>
            <a:r>
              <a:rPr lang="en-US" dirty="0"/>
              <a:t>Persistent symptoms</a:t>
            </a:r>
          </a:p>
          <a:p>
            <a:pPr lvl="1"/>
            <a:r>
              <a:rPr lang="en-US" dirty="0"/>
              <a:t>Unknown benefit</a:t>
            </a:r>
          </a:p>
          <a:p>
            <a:pPr lvl="1"/>
            <a:r>
              <a:rPr lang="en-US" dirty="0"/>
              <a:t>Drugs for prevention?</a:t>
            </a:r>
          </a:p>
          <a:p>
            <a:r>
              <a:rPr lang="en-US" b="1" dirty="0">
                <a:solidFill>
                  <a:srgbClr val="FF0000"/>
                </a:solidFill>
              </a:rPr>
              <a:t>Not Aligned with Goals</a:t>
            </a:r>
          </a:p>
          <a:p>
            <a:pPr lvl="1"/>
            <a:r>
              <a:rPr lang="en-US" dirty="0"/>
              <a:t>Palliative care</a:t>
            </a:r>
          </a:p>
          <a:p>
            <a:pPr lvl="1"/>
            <a:r>
              <a:rPr lang="en-US" dirty="0"/>
              <a:t>End of life care</a:t>
            </a:r>
          </a:p>
          <a:p>
            <a:pPr lvl="1"/>
            <a:r>
              <a:rPr lang="en-US" dirty="0"/>
              <a:t>Extreme frailty</a:t>
            </a:r>
          </a:p>
          <a:p>
            <a:pPr lvl="1"/>
            <a:r>
              <a:rPr lang="en-US" dirty="0"/>
              <a:t>Personal preferences</a:t>
            </a:r>
          </a:p>
          <a:p>
            <a:pPr lvl="1"/>
            <a:endParaRPr lang="en-US" dirty="0"/>
          </a:p>
        </p:txBody>
      </p:sp>
      <p:sp>
        <p:nvSpPr>
          <p:cNvPr id="2" name="TextBox 1"/>
          <p:cNvSpPr txBox="1"/>
          <p:nvPr/>
        </p:nvSpPr>
        <p:spPr>
          <a:xfrm>
            <a:off x="3800618" y="4807134"/>
            <a:ext cx="2622834" cy="253916"/>
          </a:xfrm>
          <a:prstGeom prst="rect">
            <a:avLst/>
          </a:prstGeom>
          <a:noFill/>
        </p:spPr>
        <p:txBody>
          <a:bodyPr wrap="none" rtlCol="0">
            <a:spAutoFit/>
          </a:bodyPr>
          <a:lstStyle/>
          <a:p>
            <a:r>
              <a:rPr lang="hr-HR" sz="1050"/>
              <a:t>BMJ 2016;353:i2893 doi: 10.1136/bmj.i2893</a:t>
            </a:r>
            <a:endParaRPr lang="en-US" sz="1050" dirty="0"/>
          </a:p>
        </p:txBody>
      </p:sp>
      <p:sp>
        <p:nvSpPr>
          <p:cNvPr id="3" name="TextBox 2"/>
          <p:cNvSpPr txBox="1"/>
          <p:nvPr/>
        </p:nvSpPr>
        <p:spPr>
          <a:xfrm>
            <a:off x="622287" y="4695074"/>
            <a:ext cx="3102131" cy="261610"/>
          </a:xfrm>
          <a:prstGeom prst="rect">
            <a:avLst/>
          </a:prstGeom>
          <a:noFill/>
        </p:spPr>
        <p:txBody>
          <a:bodyPr wrap="none" rtlCol="0">
            <a:spAutoFit/>
          </a:bodyPr>
          <a:lstStyle/>
          <a:p>
            <a:r>
              <a:rPr lang="en-US" sz="1100" b="1" i="1"/>
              <a:t>PIMs: potentially inappropriate medications</a:t>
            </a:r>
            <a:endParaRPr lang="en-US" sz="1100" dirty="0"/>
          </a:p>
        </p:txBody>
      </p:sp>
    </p:spTree>
    <p:custDataLst>
      <p:tags r:id="rId1"/>
    </p:custDataLst>
    <p:extLst>
      <p:ext uri="{BB962C8B-B14F-4D97-AF65-F5344CB8AC3E}">
        <p14:creationId xmlns:p14="http://schemas.microsoft.com/office/powerpoint/2010/main" val="207588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02" y="440333"/>
            <a:ext cx="8229600" cy="711491"/>
          </a:xfrm>
        </p:spPr>
        <p:txBody>
          <a:bodyPr vert="horz" lIns="0" tIns="0" rIns="0" bIns="0" rtlCol="0" anchor="t">
            <a:normAutofit/>
          </a:bodyPr>
          <a:lstStyle/>
          <a:p>
            <a:r>
              <a:rPr lang="en-US" sz="2800" b="1" kern="1200" dirty="0"/>
              <a:t>Barriers to Stopping Medications</a:t>
            </a:r>
          </a:p>
        </p:txBody>
      </p:sp>
      <p:sp>
        <p:nvSpPr>
          <p:cNvPr id="10" name="Slide Number Placeholder 4">
            <a:extLst>
              <a:ext uri="{FF2B5EF4-FFF2-40B4-BE49-F238E27FC236}">
                <a16:creationId xmlns:a16="http://schemas.microsoft.com/office/drawing/2014/main" id="{4430092F-6ABF-463A-BE2A-926D6ECEF4B7}"/>
              </a:ext>
            </a:extLst>
          </p:cNvPr>
          <p:cNvSpPr>
            <a:spLocks noGrp="1"/>
          </p:cNvSpPr>
          <p:nvPr>
            <p:ph type="sldNum" sz="quarter" idx="12"/>
          </p:nvPr>
        </p:nvSpPr>
        <p:spPr>
          <a:xfrm>
            <a:off x="6553200" y="12874"/>
            <a:ext cx="2133600" cy="273844"/>
          </a:xfrm>
        </p:spPr>
        <p:txBody>
          <a:bodyPr anchor="ctr">
            <a:normAutofit/>
          </a:bodyPr>
          <a:lstStyle/>
          <a:p>
            <a:pPr>
              <a:spcAft>
                <a:spcPts val="600"/>
              </a:spcAft>
            </a:pPr>
            <a:fld id="{2066355A-084C-D24E-9AD2-7E4FC41EA627}" type="slidenum">
              <a:rPr lang="en-US" smtClean="0"/>
              <a:pPr>
                <a:spcAft>
                  <a:spcPts val="600"/>
                </a:spcAft>
              </a:pPr>
              <a:t>6</a:t>
            </a:fld>
            <a:endParaRPr lang="en-US"/>
          </a:p>
        </p:txBody>
      </p:sp>
      <p:sp>
        <p:nvSpPr>
          <p:cNvPr id="4" name="TextBox 3"/>
          <p:cNvSpPr txBox="1"/>
          <p:nvPr/>
        </p:nvSpPr>
        <p:spPr>
          <a:xfrm>
            <a:off x="457200" y="1200151"/>
            <a:ext cx="4038600" cy="3394472"/>
          </a:xfrm>
          <a:prstGeom prst="rect">
            <a:avLst/>
          </a:prstGeom>
        </p:spPr>
        <p:txBody>
          <a:bodyPr vert="horz" lIns="0" tIns="0" rIns="0" bIns="0" rtlCol="0">
            <a:normAutofit/>
          </a:bodyPr>
          <a:lstStyle/>
          <a:p>
            <a:pPr>
              <a:lnSpc>
                <a:spcPct val="90000"/>
              </a:lnSpc>
              <a:spcBef>
                <a:spcPct val="20000"/>
              </a:spcBef>
              <a:buClr>
                <a:srgbClr val="0091B3"/>
              </a:buClr>
              <a:defRPr/>
            </a:pPr>
            <a:endParaRPr lang="en-US" sz="2800" dirty="0">
              <a:solidFill>
                <a:prstClr val="black">
                  <a:lumMod val="75000"/>
                  <a:lumOff val="25000"/>
                </a:prstClr>
              </a:solidFill>
              <a:latin typeface="Roboto" panose="02000000000000000000" pitchFamily="2" charset="0"/>
              <a:ea typeface="Roboto" panose="02000000000000000000" pitchFamily="2" charset="0"/>
              <a:cs typeface="Arial"/>
            </a:endParaRPr>
          </a:p>
        </p:txBody>
      </p:sp>
      <p:graphicFrame>
        <p:nvGraphicFramePr>
          <p:cNvPr id="5" name="Diagram 4"/>
          <p:cNvGraphicFramePr/>
          <p:nvPr>
            <p:extLst>
              <p:ext uri="{D42A27DB-BD31-4B8C-83A1-F6EECF244321}">
                <p14:modId xmlns:p14="http://schemas.microsoft.com/office/powerpoint/2010/main" val="4256087707"/>
              </p:ext>
            </p:extLst>
          </p:nvPr>
        </p:nvGraphicFramePr>
        <p:xfrm>
          <a:off x="448502" y="1103498"/>
          <a:ext cx="8229600" cy="3661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FD017DC-7C9E-9246-AB15-FC4EE05537CC}"/>
              </a:ext>
            </a:extLst>
          </p:cNvPr>
          <p:cNvSpPr txBox="1"/>
          <p:nvPr/>
        </p:nvSpPr>
        <p:spPr>
          <a:xfrm>
            <a:off x="1051560" y="4765324"/>
            <a:ext cx="3129383" cy="692497"/>
          </a:xfrm>
          <a:prstGeom prst="rect">
            <a:avLst/>
          </a:prstGeom>
          <a:noFill/>
        </p:spPr>
        <p:txBody>
          <a:bodyPr wrap="none" rtlCol="0">
            <a:spAutoFit/>
          </a:bodyPr>
          <a:lstStyle/>
          <a:p>
            <a:pPr>
              <a:lnSpc>
                <a:spcPct val="90000"/>
              </a:lnSpc>
              <a:spcBef>
                <a:spcPct val="20000"/>
              </a:spcBef>
              <a:buClr>
                <a:srgbClr val="0091B3"/>
              </a:buClr>
              <a:defRPr/>
            </a:pPr>
            <a:r>
              <a:rPr lang="en-US" sz="1050" dirty="0" err="1">
                <a:solidFill>
                  <a:prstClr val="black">
                    <a:lumMod val="75000"/>
                    <a:lumOff val="25000"/>
                  </a:prstClr>
                </a:solidFill>
                <a:latin typeface="Roboto" panose="02000000000000000000" pitchFamily="2" charset="0"/>
                <a:ea typeface="Roboto" panose="02000000000000000000" pitchFamily="2" charset="0"/>
                <a:cs typeface="Arial"/>
              </a:rPr>
              <a:t>Gnjidic</a:t>
            </a:r>
            <a:r>
              <a:rPr lang="en-US" sz="1050" dirty="0">
                <a:solidFill>
                  <a:prstClr val="black">
                    <a:lumMod val="75000"/>
                    <a:lumOff val="25000"/>
                  </a:prstClr>
                </a:solidFill>
                <a:latin typeface="Roboto" panose="02000000000000000000" pitchFamily="2" charset="0"/>
                <a:ea typeface="Roboto" panose="02000000000000000000" pitchFamily="2" charset="0"/>
                <a:cs typeface="Arial"/>
              </a:rPr>
              <a:t> D, et al. Clin </a:t>
            </a:r>
            <a:r>
              <a:rPr lang="en-US" sz="1050" dirty="0" err="1">
                <a:solidFill>
                  <a:prstClr val="black">
                    <a:lumMod val="75000"/>
                    <a:lumOff val="25000"/>
                  </a:prstClr>
                </a:solidFill>
                <a:latin typeface="Roboto" panose="02000000000000000000" pitchFamily="2" charset="0"/>
                <a:ea typeface="Roboto" panose="02000000000000000000" pitchFamily="2" charset="0"/>
                <a:cs typeface="Arial"/>
              </a:rPr>
              <a:t>Geriatr</a:t>
            </a:r>
            <a:r>
              <a:rPr lang="en-US" sz="1050" dirty="0">
                <a:solidFill>
                  <a:prstClr val="black">
                    <a:lumMod val="75000"/>
                    <a:lumOff val="25000"/>
                  </a:prstClr>
                </a:solidFill>
                <a:latin typeface="Roboto" panose="02000000000000000000" pitchFamily="2" charset="0"/>
                <a:ea typeface="Roboto" panose="02000000000000000000" pitchFamily="2" charset="0"/>
                <a:cs typeface="Arial"/>
              </a:rPr>
              <a:t> Med 2012;28:237-253.</a:t>
            </a:r>
          </a:p>
          <a:p>
            <a:pPr>
              <a:lnSpc>
                <a:spcPct val="90000"/>
              </a:lnSpc>
              <a:spcBef>
                <a:spcPct val="20000"/>
              </a:spcBef>
              <a:buClr>
                <a:srgbClr val="0091B3"/>
              </a:buClr>
              <a:defRPr/>
            </a:pPr>
            <a:r>
              <a:rPr lang="en-US" sz="1050" dirty="0">
                <a:solidFill>
                  <a:prstClr val="black">
                    <a:lumMod val="75000"/>
                    <a:lumOff val="25000"/>
                  </a:prstClr>
                </a:solidFill>
                <a:latin typeface="Roboto" panose="02000000000000000000" pitchFamily="2" charset="0"/>
                <a:ea typeface="Roboto" panose="02000000000000000000" pitchFamily="2" charset="0"/>
                <a:cs typeface="Arial"/>
              </a:rPr>
              <a:t> Sloane and Zimmerman: JAMDA 2018</a:t>
            </a:r>
          </a:p>
          <a:p>
            <a:endParaRPr lang="en-US" dirty="0"/>
          </a:p>
        </p:txBody>
      </p:sp>
    </p:spTree>
    <p:custDataLst>
      <p:tags r:id="rId1"/>
    </p:custDataLst>
    <p:extLst>
      <p:ext uri="{BB962C8B-B14F-4D97-AF65-F5344CB8AC3E}">
        <p14:creationId xmlns:p14="http://schemas.microsoft.com/office/powerpoint/2010/main" val="17172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3744-3A27-344B-A4D2-E583C0E62BAB}"/>
              </a:ext>
            </a:extLst>
          </p:cNvPr>
          <p:cNvSpPr>
            <a:spLocks noGrp="1"/>
          </p:cNvSpPr>
          <p:nvPr>
            <p:ph type="title"/>
          </p:nvPr>
        </p:nvSpPr>
        <p:spPr>
          <a:xfrm>
            <a:off x="2439557" y="211037"/>
            <a:ext cx="4939868" cy="964620"/>
          </a:xfrm>
        </p:spPr>
        <p:txBody>
          <a:bodyPr anchor="b">
            <a:normAutofit fontScale="90000"/>
          </a:bodyPr>
          <a:lstStyle/>
          <a:p>
            <a:pPr>
              <a:lnSpc>
                <a:spcPct val="90000"/>
              </a:lnSpc>
            </a:pPr>
            <a:br>
              <a:rPr lang="en-US" sz="2100" dirty="0"/>
            </a:br>
            <a:r>
              <a:rPr lang="en-US" sz="3100" b="1" dirty="0"/>
              <a:t>ASCP Deprescribing Mission</a:t>
            </a:r>
            <a:br>
              <a:rPr lang="en-US" sz="3100" b="1" dirty="0"/>
            </a:br>
            <a:endParaRPr lang="en-US" sz="2100" b="1" dirty="0"/>
          </a:p>
        </p:txBody>
      </p:sp>
      <p:graphicFrame>
        <p:nvGraphicFramePr>
          <p:cNvPr id="5" name="Content Placeholder 2">
            <a:extLst>
              <a:ext uri="{FF2B5EF4-FFF2-40B4-BE49-F238E27FC236}">
                <a16:creationId xmlns:a16="http://schemas.microsoft.com/office/drawing/2014/main" id="{17B0F828-C5F0-49CB-873D-C3CCE6628F3A}"/>
              </a:ext>
            </a:extLst>
          </p:cNvPr>
          <p:cNvGraphicFramePr>
            <a:graphicFrameLocks noGrp="1"/>
          </p:cNvGraphicFramePr>
          <p:nvPr>
            <p:ph idx="1"/>
            <p:extLst>
              <p:ext uri="{D42A27DB-BD31-4B8C-83A1-F6EECF244321}">
                <p14:modId xmlns:p14="http://schemas.microsoft.com/office/powerpoint/2010/main" val="1554593229"/>
              </p:ext>
            </p:extLst>
          </p:nvPr>
        </p:nvGraphicFramePr>
        <p:xfrm>
          <a:off x="2439557" y="1077686"/>
          <a:ext cx="5412922" cy="3241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25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586900" y="578702"/>
            <a:ext cx="4121729" cy="3617786"/>
          </a:xfrm>
          <a:prstGeom prst="rect">
            <a:avLst/>
          </a:prstGeom>
          <a:blipFill>
            <a:blip r:embed="rId4" cstate="print"/>
            <a:stretch>
              <a:fillRect/>
            </a:stretch>
          </a:blipFill>
        </p:spPr>
        <p:txBody>
          <a:bodyPr wrap="square" lIns="0" tIns="0" rIns="0" bIns="0" rtlCol="0"/>
          <a:lstStyle/>
          <a:p>
            <a:endParaRPr sz="1350" dirty="0"/>
          </a:p>
        </p:txBody>
      </p:sp>
      <p:sp>
        <p:nvSpPr>
          <p:cNvPr id="4" name="object 4"/>
          <p:cNvSpPr txBox="1"/>
          <p:nvPr/>
        </p:nvSpPr>
        <p:spPr>
          <a:xfrm>
            <a:off x="3081855" y="4218549"/>
            <a:ext cx="2859101" cy="346249"/>
          </a:xfrm>
          <a:prstGeom prst="rect">
            <a:avLst/>
          </a:prstGeom>
        </p:spPr>
        <p:txBody>
          <a:bodyPr vert="horz" wrap="square" lIns="0" tIns="0" rIns="0" bIns="0" rtlCol="0">
            <a:spAutoFit/>
          </a:bodyPr>
          <a:lstStyle/>
          <a:p>
            <a:pPr marL="7144"/>
            <a:r>
              <a:rPr sz="2250" u="heavy" spc="-17" dirty="0">
                <a:solidFill>
                  <a:srgbClr val="0462C1"/>
                </a:solidFill>
                <a:latin typeface="Calibri"/>
                <a:cs typeface="Calibri"/>
                <a:hlinkClick r:id="rId5"/>
              </a:rPr>
              <a:t>www.choosingwisely.org</a:t>
            </a:r>
            <a:endParaRPr sz="2250" dirty="0">
              <a:latin typeface="Calibri"/>
              <a:cs typeface="Calibri"/>
            </a:endParaRPr>
          </a:p>
        </p:txBody>
      </p:sp>
    </p:spTree>
    <p:custDataLst>
      <p:tags r:id="rId1"/>
    </p:custDataLst>
    <p:extLst>
      <p:ext uri="{BB962C8B-B14F-4D97-AF65-F5344CB8AC3E}">
        <p14:creationId xmlns:p14="http://schemas.microsoft.com/office/powerpoint/2010/main" val="3509806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2017_Template" id="{7AF00BB5-2924-4CB2-962C-97E8F25C2228}" vid="{7A45FF41-6E51-4EC1-879C-BA547F4B6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NM2017_Template</Template>
  <TotalTime>2341</TotalTime>
  <Words>2944</Words>
  <Application>Microsoft Office PowerPoint</Application>
  <PresentationFormat>On-screen Show (16:9)</PresentationFormat>
  <Paragraphs>361</Paragraphs>
  <Slides>42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Arial Unicode MS</vt:lpstr>
      <vt:lpstr>ArialMT</vt:lpstr>
      <vt:lpstr>Calibri</vt:lpstr>
      <vt:lpstr>GothamRounded-Book</vt:lpstr>
      <vt:lpstr>GothamRounded-Light</vt:lpstr>
      <vt:lpstr>GothamRounded-LightItalic</vt:lpstr>
      <vt:lpstr>Roboto</vt:lpstr>
      <vt:lpstr>Roboto Slab</vt:lpstr>
      <vt:lpstr>Wingdings</vt:lpstr>
      <vt:lpstr>Office Theme</vt:lpstr>
      <vt:lpstr>Choosing Medications Wisely:  A Deprescribing Drive to  Educate and Implement </vt:lpstr>
      <vt:lpstr>DISCLOSURES</vt:lpstr>
      <vt:lpstr> </vt:lpstr>
      <vt:lpstr>Polling Question #1</vt:lpstr>
      <vt:lpstr>Deprescribing</vt:lpstr>
      <vt:lpstr> When To Consider Deprescribing?</vt:lpstr>
      <vt:lpstr>Barriers to Stopping Medications</vt:lpstr>
      <vt:lpstr> ASCP Deprescribing Mission </vt:lpstr>
      <vt:lpstr>PowerPoint Presentation</vt:lpstr>
      <vt:lpstr>Choosing Wisely: History</vt:lpstr>
      <vt:lpstr>ASCP Choosing Wisely Focus Why Emphasize DDIs?  </vt:lpstr>
      <vt:lpstr>ASCP Choosing Wisely Statements:  Painstaking Deliberations </vt:lpstr>
      <vt:lpstr>ASCP Choosing Wisely Statements  Intent and Substance </vt:lpstr>
      <vt:lpstr>CW statements Top Five: Submitted February 2021 to ABIM</vt:lpstr>
      <vt:lpstr>General MRR Statements Prescribing Cascade</vt:lpstr>
      <vt:lpstr>General MRR Statements Medication History</vt:lpstr>
      <vt:lpstr>CNS Statements:  Anticholinergic Burden</vt:lpstr>
      <vt:lpstr>CNS Statements:  Focus on DDI</vt:lpstr>
      <vt:lpstr>Bleeding Risk: Focus on DDI</vt:lpstr>
      <vt:lpstr>Fast Forward 2021-2022 and Beyond…</vt:lpstr>
      <vt:lpstr>Start Spreading the News…….</vt:lpstr>
      <vt:lpstr>Work in Progress for Deprescribing Task Force:  </vt:lpstr>
      <vt:lpstr>Case Discussion: Application of CW Statements/Rationale</vt:lpstr>
      <vt:lpstr>Mini Case Discussion   </vt:lpstr>
      <vt:lpstr>Polling Question #2</vt:lpstr>
      <vt:lpstr>The Prescribing Cascade More relevant than ever!</vt:lpstr>
      <vt:lpstr>Calcium Channel Blockers and Prescribing Diuretics</vt:lpstr>
      <vt:lpstr>Antihypertensives Prescribing Cascades Increased Vigilance and Scrutiny!</vt:lpstr>
      <vt:lpstr>Another Prescribing Cascade to Consider!</vt:lpstr>
      <vt:lpstr>CNS Statements:  Anticholinergic Burden</vt:lpstr>
      <vt:lpstr>PowerPoint Presentation</vt:lpstr>
      <vt:lpstr>Sedating Antihistamines </vt:lpstr>
      <vt:lpstr>Bleeding Risk: Focus on DDI</vt:lpstr>
      <vt:lpstr>Special Problems with SSRIs/SNRIs</vt:lpstr>
      <vt:lpstr>Bleeding Risks with Antidepressants A nonsystematic review of meta-analyses</vt:lpstr>
      <vt:lpstr>American Geriatrics Society “Choosing Wisely”</vt:lpstr>
      <vt:lpstr>Deprescribing Opportunities For Pharmacist Engagement</vt:lpstr>
      <vt:lpstr>Clinical Pearls</vt:lpstr>
      <vt:lpstr>Online Resources</vt:lpstr>
      <vt:lpstr>Summary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jennygirlie fisher</dc:creator>
  <cp:lastModifiedBy>Davydov, Liya</cp:lastModifiedBy>
  <cp:revision>39</cp:revision>
  <dcterms:created xsi:type="dcterms:W3CDTF">2018-08-09T03:42:31Z</dcterms:created>
  <dcterms:modified xsi:type="dcterms:W3CDTF">2021-11-19T15:05:57Z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MSIP_Label_d706494a-bfc2-4f46-ab17-24d8fac696a6_Enabled">
    <vt:lpwstr>true</vt:lpwstr>
  </property>
  <property fmtid="{D5CDD505-2E9C-101B-9397-08002B2CF9AE}" pid="4" name="MSIP_Label_d706494a-bfc2-4f46-ab17-24d8fac696a6_SetDate">
    <vt:lpwstr>2021-11-15T19:40:11Z</vt:lpwstr>
  </property>
  <property fmtid="{D5CDD505-2E9C-101B-9397-08002B2CF9AE}" pid="5" name="MSIP_Label_d706494a-bfc2-4f46-ab17-24d8fac696a6_Method">
    <vt:lpwstr>Standard</vt:lpwstr>
  </property>
  <property fmtid="{D5CDD505-2E9C-101B-9397-08002B2CF9AE}" pid="6" name="MSIP_Label_d706494a-bfc2-4f46-ab17-24d8fac696a6_Name">
    <vt:lpwstr>Public2</vt:lpwstr>
  </property>
  <property fmtid="{D5CDD505-2E9C-101B-9397-08002B2CF9AE}" pid="7" name="MSIP_Label_d706494a-bfc2-4f46-ab17-24d8fac696a6_SiteId">
    <vt:lpwstr>b110eddf-23ae-457c-a6f3-734d592b2847</vt:lpwstr>
  </property>
  <property fmtid="{D5CDD505-2E9C-101B-9397-08002B2CF9AE}" pid="8" name="MSIP_Label_d706494a-bfc2-4f46-ab17-24d8fac696a6_ActionId">
    <vt:lpwstr>c66c2ff1-bf14-4296-a4f1-c72e26e2c886</vt:lpwstr>
  </property>
  <property fmtid="{D5CDD505-2E9C-101B-9397-08002B2CF9AE}" pid="9" name="MSIP_Label_d706494a-bfc2-4f46-ab17-24d8fac696a6_ContentBits">
    <vt:lpwstr>0</vt:lpwstr>
  </property>
</Properties>
</file>